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94" r:id="rId2"/>
    <p:sldId id="300" r:id="rId3"/>
    <p:sldId id="295" r:id="rId4"/>
    <p:sldId id="312" r:id="rId5"/>
    <p:sldId id="301" r:id="rId6"/>
    <p:sldId id="313" r:id="rId7"/>
    <p:sldId id="317" r:id="rId8"/>
    <p:sldId id="316" r:id="rId9"/>
    <p:sldId id="311" r:id="rId10"/>
    <p:sldId id="328" r:id="rId11"/>
    <p:sldId id="331" r:id="rId12"/>
    <p:sldId id="314" r:id="rId13"/>
    <p:sldId id="297" r:id="rId14"/>
    <p:sldId id="315" r:id="rId15"/>
    <p:sldId id="319" r:id="rId16"/>
    <p:sldId id="318" r:id="rId17"/>
    <p:sldId id="320" r:id="rId18"/>
    <p:sldId id="326" r:id="rId19"/>
    <p:sldId id="327" r:id="rId20"/>
    <p:sldId id="329" r:id="rId21"/>
    <p:sldId id="330" r:id="rId22"/>
    <p:sldId id="322" r:id="rId23"/>
    <p:sldId id="321" r:id="rId24"/>
    <p:sldId id="298" r:id="rId25"/>
    <p:sldId id="304" r:id="rId26"/>
    <p:sldId id="305" r:id="rId27"/>
    <p:sldId id="306" r:id="rId28"/>
    <p:sldId id="308" r:id="rId29"/>
    <p:sldId id="307" r:id="rId30"/>
    <p:sldId id="323" r:id="rId31"/>
    <p:sldId id="281" r:id="rId32"/>
    <p:sldId id="283" r:id="rId33"/>
    <p:sldId id="284" r:id="rId34"/>
    <p:sldId id="285" r:id="rId35"/>
    <p:sldId id="286" r:id="rId36"/>
    <p:sldId id="287" r:id="rId37"/>
    <p:sldId id="288" r:id="rId38"/>
    <p:sldId id="289" r:id="rId39"/>
    <p:sldId id="324" r:id="rId40"/>
    <p:sldId id="263" r:id="rId41"/>
    <p:sldId id="256" r:id="rId42"/>
    <p:sldId id="258" r:id="rId43"/>
    <p:sldId id="265" r:id="rId44"/>
    <p:sldId id="273" r:id="rId45"/>
    <p:sldId id="259" r:id="rId46"/>
    <p:sldId id="266" r:id="rId47"/>
    <p:sldId id="275" r:id="rId48"/>
    <p:sldId id="261" r:id="rId49"/>
    <p:sldId id="270" r:id="rId50"/>
    <p:sldId id="271" r:id="rId51"/>
    <p:sldId id="277" r:id="rId52"/>
    <p:sldId id="276" r:id="rId53"/>
    <p:sldId id="325" r:id="rId54"/>
    <p:sldId id="282" r:id="rId55"/>
    <p:sldId id="291" r:id="rId56"/>
    <p:sldId id="292" r:id="rId57"/>
    <p:sldId id="293" r:id="rId58"/>
    <p:sldId id="278" r:id="rId59"/>
    <p:sldId id="274" r:id="rId60"/>
    <p:sldId id="260" r:id="rId61"/>
    <p:sldId id="264" r:id="rId62"/>
    <p:sldId id="267" r:id="rId63"/>
    <p:sldId id="269" r:id="rId64"/>
    <p:sldId id="279" r:id="rId65"/>
    <p:sldId id="29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guide id="3" pos="75" userDrawn="1">
          <p15:clr>
            <a:srgbClr val="A4A3A4"/>
          </p15:clr>
        </p15:guide>
        <p15:guide id="4" pos="75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B93203-5C69-4533-A078-CF49EE6FB7B5}" v="30" dt="2021-06-18T17:58:08.8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8611" autoAdjust="0"/>
  </p:normalViewPr>
  <p:slideViewPr>
    <p:cSldViewPr snapToGrid="0" showGuides="1">
      <p:cViewPr>
        <p:scale>
          <a:sx n="75" d="100"/>
          <a:sy n="75" d="100"/>
        </p:scale>
        <p:origin x="1836" y="672"/>
      </p:cViewPr>
      <p:guideLst>
        <p:guide orient="horz" pos="2137"/>
        <p:guide pos="3840"/>
        <p:guide pos="75"/>
        <p:guide pos="758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er Wendt" userId="fe6322494dddcfe2" providerId="LiveId" clId="{B2B93203-5C69-4533-A078-CF49EE6FB7B5}"/>
    <pc:docChg chg="undo custSel addSld delSld modSld sldOrd">
      <pc:chgData name="Alexander Wendt" userId="fe6322494dddcfe2" providerId="LiveId" clId="{B2B93203-5C69-4533-A078-CF49EE6FB7B5}" dt="2021-06-18T17:58:16.809" v="587" actId="1076"/>
      <pc:docMkLst>
        <pc:docMk/>
      </pc:docMkLst>
      <pc:sldChg chg="addSp delSp modSp mod">
        <pc:chgData name="Alexander Wendt" userId="fe6322494dddcfe2" providerId="LiveId" clId="{B2B93203-5C69-4533-A078-CF49EE6FB7B5}" dt="2021-06-18T17:34:44.313" v="18" actId="1037"/>
        <pc:sldMkLst>
          <pc:docMk/>
          <pc:sldMk cId="2075595059" sldId="297"/>
        </pc:sldMkLst>
        <pc:spChg chg="mod">
          <ac:chgData name="Alexander Wendt" userId="fe6322494dddcfe2" providerId="LiveId" clId="{B2B93203-5C69-4533-A078-CF49EE6FB7B5}" dt="2021-06-18T17:34:44.313" v="18" actId="1037"/>
          <ac:spMkLst>
            <pc:docMk/>
            <pc:sldMk cId="2075595059" sldId="297"/>
            <ac:spMk id="2" creationId="{00525DB2-6575-4046-B5D1-FE108CF1207D}"/>
          </ac:spMkLst>
        </pc:spChg>
        <pc:spChg chg="del">
          <ac:chgData name="Alexander Wendt" userId="fe6322494dddcfe2" providerId="LiveId" clId="{B2B93203-5C69-4533-A078-CF49EE6FB7B5}" dt="2021-06-18T17:34:31.057" v="8" actId="478"/>
          <ac:spMkLst>
            <pc:docMk/>
            <pc:sldMk cId="2075595059" sldId="297"/>
            <ac:spMk id="3" creationId="{152874D8-D10B-4BFE-B9BC-F981FB805DEC}"/>
          </ac:spMkLst>
        </pc:spChg>
        <pc:picChg chg="add mod modCrop">
          <ac:chgData name="Alexander Wendt" userId="fe6322494dddcfe2" providerId="LiveId" clId="{B2B93203-5C69-4533-A078-CF49EE6FB7B5}" dt="2021-06-18T17:34:36.973" v="10" actId="1440"/>
          <ac:picMkLst>
            <pc:docMk/>
            <pc:sldMk cId="2075595059" sldId="297"/>
            <ac:picMk id="8" creationId="{EEA53A5A-A9CD-4DFC-AD5B-9858029FF087}"/>
          </ac:picMkLst>
        </pc:picChg>
      </pc:sldChg>
      <pc:sldChg chg="addSp delSp modSp mod">
        <pc:chgData name="Alexander Wendt" userId="fe6322494dddcfe2" providerId="LiveId" clId="{B2B93203-5C69-4533-A078-CF49EE6FB7B5}" dt="2021-06-18T17:43:38.971" v="312" actId="1036"/>
        <pc:sldMkLst>
          <pc:docMk/>
          <pc:sldMk cId="3669879303" sldId="311"/>
        </pc:sldMkLst>
        <pc:spChg chg="del">
          <ac:chgData name="Alexander Wendt" userId="fe6322494dddcfe2" providerId="LiveId" clId="{B2B93203-5C69-4533-A078-CF49EE6FB7B5}" dt="2021-06-18T17:37:24.789" v="24" actId="478"/>
          <ac:spMkLst>
            <pc:docMk/>
            <pc:sldMk cId="3669879303" sldId="311"/>
            <ac:spMk id="2" creationId="{38D56D27-27A4-40F8-BF3D-1BA46CD1A8C5}"/>
          </ac:spMkLst>
        </pc:spChg>
        <pc:spChg chg="del">
          <ac:chgData name="Alexander Wendt" userId="fe6322494dddcfe2" providerId="LiveId" clId="{B2B93203-5C69-4533-A078-CF49EE6FB7B5}" dt="2021-06-18T17:37:26.878" v="25" actId="478"/>
          <ac:spMkLst>
            <pc:docMk/>
            <pc:sldMk cId="3669879303" sldId="311"/>
            <ac:spMk id="4" creationId="{2A3D1AF4-44B6-41BC-9229-A15E36A1BB0E}"/>
          </ac:spMkLst>
        </pc:spChg>
        <pc:spChg chg="add del">
          <ac:chgData name="Alexander Wendt" userId="fe6322494dddcfe2" providerId="LiveId" clId="{B2B93203-5C69-4533-A078-CF49EE6FB7B5}" dt="2021-06-18T17:36:18.607" v="20" actId="22"/>
          <ac:spMkLst>
            <pc:docMk/>
            <pc:sldMk cId="3669879303" sldId="311"/>
            <ac:spMk id="5" creationId="{11351042-3DCB-4952-B26C-6539432315A4}"/>
          </ac:spMkLst>
        </pc:spChg>
        <pc:spChg chg="add mod">
          <ac:chgData name="Alexander Wendt" userId="fe6322494dddcfe2" providerId="LiveId" clId="{B2B93203-5C69-4533-A078-CF49EE6FB7B5}" dt="2021-06-18T17:38:16.187" v="94" actId="20577"/>
          <ac:spMkLst>
            <pc:docMk/>
            <pc:sldMk cId="3669879303" sldId="311"/>
            <ac:spMk id="7" creationId="{FC0120CE-2F09-4159-A239-016C9FCAD52D}"/>
          </ac:spMkLst>
        </pc:spChg>
        <pc:spChg chg="add mod">
          <ac:chgData name="Alexander Wendt" userId="fe6322494dddcfe2" providerId="LiveId" clId="{B2B93203-5C69-4533-A078-CF49EE6FB7B5}" dt="2021-06-18T17:39:02.202" v="128" actId="14100"/>
          <ac:spMkLst>
            <pc:docMk/>
            <pc:sldMk cId="3669879303" sldId="311"/>
            <ac:spMk id="8" creationId="{09EFF6BE-7EBE-4EA8-8674-13FE3EAD5138}"/>
          </ac:spMkLst>
        </pc:spChg>
        <pc:spChg chg="add mod">
          <ac:chgData name="Alexander Wendt" userId="fe6322494dddcfe2" providerId="LiveId" clId="{B2B93203-5C69-4533-A078-CF49EE6FB7B5}" dt="2021-06-18T17:38:07.646" v="86" actId="20577"/>
          <ac:spMkLst>
            <pc:docMk/>
            <pc:sldMk cId="3669879303" sldId="311"/>
            <ac:spMk id="9" creationId="{496B077C-09CB-4ECC-8314-F3CC6538A5F5}"/>
          </ac:spMkLst>
        </pc:spChg>
        <pc:spChg chg="add mod">
          <ac:chgData name="Alexander Wendt" userId="fe6322494dddcfe2" providerId="LiveId" clId="{B2B93203-5C69-4533-A078-CF49EE6FB7B5}" dt="2021-06-18T17:41:34.706" v="284" actId="14100"/>
          <ac:spMkLst>
            <pc:docMk/>
            <pc:sldMk cId="3669879303" sldId="311"/>
            <ac:spMk id="10" creationId="{37C99600-307C-4C4D-B011-B3E0D06B610D}"/>
          </ac:spMkLst>
        </pc:spChg>
        <pc:spChg chg="add mod">
          <ac:chgData name="Alexander Wendt" userId="fe6322494dddcfe2" providerId="LiveId" clId="{B2B93203-5C69-4533-A078-CF49EE6FB7B5}" dt="2021-06-18T17:41:32.392" v="283" actId="1076"/>
          <ac:spMkLst>
            <pc:docMk/>
            <pc:sldMk cId="3669879303" sldId="311"/>
            <ac:spMk id="11" creationId="{DA2795E3-FEBE-4F0D-B9C1-6F312956FFF4}"/>
          </ac:spMkLst>
        </pc:spChg>
        <pc:spChg chg="add mod">
          <ac:chgData name="Alexander Wendt" userId="fe6322494dddcfe2" providerId="LiveId" clId="{B2B93203-5C69-4533-A078-CF49EE6FB7B5}" dt="2021-06-18T17:41:32.392" v="283" actId="1076"/>
          <ac:spMkLst>
            <pc:docMk/>
            <pc:sldMk cId="3669879303" sldId="311"/>
            <ac:spMk id="12" creationId="{36CD7301-5A1E-436D-A7A6-CD90F2E82F89}"/>
          </ac:spMkLst>
        </pc:spChg>
        <pc:spChg chg="add del">
          <ac:chgData name="Alexander Wendt" userId="fe6322494dddcfe2" providerId="LiveId" clId="{B2B93203-5C69-4533-A078-CF49EE6FB7B5}" dt="2021-06-18T17:43:07.331" v="294" actId="22"/>
          <ac:spMkLst>
            <pc:docMk/>
            <pc:sldMk cId="3669879303" sldId="311"/>
            <ac:spMk id="16" creationId="{BF706003-7D1B-4CA3-9BD5-B580D7E25E3C}"/>
          </ac:spMkLst>
        </pc:spChg>
        <pc:spChg chg="add mod">
          <ac:chgData name="Alexander Wendt" userId="fe6322494dddcfe2" providerId="LiveId" clId="{B2B93203-5C69-4533-A078-CF49EE6FB7B5}" dt="2021-06-18T17:43:38.971" v="312" actId="1036"/>
          <ac:spMkLst>
            <pc:docMk/>
            <pc:sldMk cId="3669879303" sldId="311"/>
            <ac:spMk id="18" creationId="{2B2776A9-0B51-4990-A842-3D68A61B1805}"/>
          </ac:spMkLst>
        </pc:spChg>
        <pc:picChg chg="add mod">
          <ac:chgData name="Alexander Wendt" userId="fe6322494dddcfe2" providerId="LiveId" clId="{B2B93203-5C69-4533-A078-CF49EE6FB7B5}" dt="2021-06-18T17:39:14.721" v="129" actId="1076"/>
          <ac:picMkLst>
            <pc:docMk/>
            <pc:sldMk cId="3669879303" sldId="311"/>
            <ac:picMk id="1026" creationId="{643C3776-E46C-4EF0-8992-02FA619B46A0}"/>
          </ac:picMkLst>
        </pc:picChg>
        <pc:picChg chg="add mod">
          <ac:chgData name="Alexander Wendt" userId="fe6322494dddcfe2" providerId="LiveId" clId="{B2B93203-5C69-4533-A078-CF49EE6FB7B5}" dt="2021-06-18T17:43:33.830" v="310" actId="1076"/>
          <ac:picMkLst>
            <pc:docMk/>
            <pc:sldMk cId="3669879303" sldId="311"/>
            <ac:picMk id="1028" creationId="{BC8ACCE4-2A2A-4E1C-A837-22DA0525E161}"/>
          </ac:picMkLst>
        </pc:picChg>
      </pc:sldChg>
      <pc:sldChg chg="addSp delSp modSp new mod">
        <pc:chgData name="Alexander Wendt" userId="fe6322494dddcfe2" providerId="LiveId" clId="{B2B93203-5C69-4533-A078-CF49EE6FB7B5}" dt="2021-06-18T17:42:07.439" v="292" actId="1076"/>
        <pc:sldMkLst>
          <pc:docMk/>
          <pc:sldMk cId="725137557" sldId="328"/>
        </pc:sldMkLst>
        <pc:spChg chg="del">
          <ac:chgData name="Alexander Wendt" userId="fe6322494dddcfe2" providerId="LiveId" clId="{B2B93203-5C69-4533-A078-CF49EE6FB7B5}" dt="2021-06-18T17:41:59.401" v="288" actId="478"/>
          <ac:spMkLst>
            <pc:docMk/>
            <pc:sldMk cId="725137557" sldId="328"/>
            <ac:spMk id="2" creationId="{8E6BA277-9AE6-4D66-B147-85290E8241D8}"/>
          </ac:spMkLst>
        </pc:spChg>
        <pc:spChg chg="del">
          <ac:chgData name="Alexander Wendt" userId="fe6322494dddcfe2" providerId="LiveId" clId="{B2B93203-5C69-4533-A078-CF49EE6FB7B5}" dt="2021-06-18T17:41:59.401" v="288" actId="478"/>
          <ac:spMkLst>
            <pc:docMk/>
            <pc:sldMk cId="725137557" sldId="328"/>
            <ac:spMk id="3" creationId="{408DD649-2DB6-4435-94DF-8E8280DB8DF4}"/>
          </ac:spMkLst>
        </pc:spChg>
        <pc:picChg chg="add mod">
          <ac:chgData name="Alexander Wendt" userId="fe6322494dddcfe2" providerId="LiveId" clId="{B2B93203-5C69-4533-A078-CF49EE6FB7B5}" dt="2021-06-18T17:42:07.439" v="292" actId="1076"/>
          <ac:picMkLst>
            <pc:docMk/>
            <pc:sldMk cId="725137557" sldId="328"/>
            <ac:picMk id="2050" creationId="{1A08B382-6FE4-4890-A69A-EEE1CDE561B0}"/>
          </ac:picMkLst>
        </pc:picChg>
      </pc:sldChg>
      <pc:sldChg chg="addSp delSp modSp add del mod ord">
        <pc:chgData name="Alexander Wendt" userId="fe6322494dddcfe2" providerId="LiveId" clId="{B2B93203-5C69-4533-A078-CF49EE6FB7B5}" dt="2021-06-18T17:47:18.291" v="362"/>
        <pc:sldMkLst>
          <pc:docMk/>
          <pc:sldMk cId="745965329" sldId="329"/>
        </pc:sldMkLst>
        <pc:spChg chg="mod">
          <ac:chgData name="Alexander Wendt" userId="fe6322494dddcfe2" providerId="LiveId" clId="{B2B93203-5C69-4533-A078-CF49EE6FB7B5}" dt="2021-06-18T17:45:06.237" v="341" actId="1076"/>
          <ac:spMkLst>
            <pc:docMk/>
            <pc:sldMk cId="745965329" sldId="329"/>
            <ac:spMk id="12" creationId="{FE54336E-A8EE-4C4B-879B-C76D117D0666}"/>
          </ac:spMkLst>
        </pc:spChg>
        <pc:spChg chg="mod">
          <ac:chgData name="Alexander Wendt" userId="fe6322494dddcfe2" providerId="LiveId" clId="{B2B93203-5C69-4533-A078-CF49EE6FB7B5}" dt="2021-06-18T17:46:05.868" v="352" actId="20577"/>
          <ac:spMkLst>
            <pc:docMk/>
            <pc:sldMk cId="745965329" sldId="329"/>
            <ac:spMk id="13" creationId="{306A76C0-D1F1-4733-8B58-8BB696F4F677}"/>
          </ac:spMkLst>
        </pc:spChg>
        <pc:spChg chg="add del mod">
          <ac:chgData name="Alexander Wendt" userId="fe6322494dddcfe2" providerId="LiveId" clId="{B2B93203-5C69-4533-A078-CF49EE6FB7B5}" dt="2021-06-18T17:47:18.291" v="362"/>
          <ac:spMkLst>
            <pc:docMk/>
            <pc:sldMk cId="745965329" sldId="329"/>
            <ac:spMk id="16" creationId="{190631EF-9399-44BB-9F30-890AF0806E42}"/>
          </ac:spMkLst>
        </pc:spChg>
        <pc:cxnChg chg="mod">
          <ac:chgData name="Alexander Wendt" userId="fe6322494dddcfe2" providerId="LiveId" clId="{B2B93203-5C69-4533-A078-CF49EE6FB7B5}" dt="2021-06-18T17:45:04.352" v="340" actId="1076"/>
          <ac:cxnSpMkLst>
            <pc:docMk/>
            <pc:sldMk cId="745965329" sldId="329"/>
            <ac:cxnSpMk id="14" creationId="{34A2AEF3-E99E-4D9C-B5E9-1520E5F17E0A}"/>
          </ac:cxnSpMkLst>
        </pc:cxnChg>
        <pc:cxnChg chg="mod">
          <ac:chgData name="Alexander Wendt" userId="fe6322494dddcfe2" providerId="LiveId" clId="{B2B93203-5C69-4533-A078-CF49EE6FB7B5}" dt="2021-06-18T17:45:04.352" v="340" actId="1076"/>
          <ac:cxnSpMkLst>
            <pc:docMk/>
            <pc:sldMk cId="745965329" sldId="329"/>
            <ac:cxnSpMk id="15" creationId="{B3A1349D-F815-4729-8B19-31B0BA8A42E5}"/>
          </ac:cxnSpMkLst>
        </pc:cxnChg>
      </pc:sldChg>
      <pc:sldChg chg="addSp delSp modSp new mod">
        <pc:chgData name="Alexander Wendt" userId="fe6322494dddcfe2" providerId="LiveId" clId="{B2B93203-5C69-4533-A078-CF49EE6FB7B5}" dt="2021-06-18T17:51:55.097" v="476" actId="1076"/>
        <pc:sldMkLst>
          <pc:docMk/>
          <pc:sldMk cId="110456922" sldId="330"/>
        </pc:sldMkLst>
        <pc:spChg chg="del">
          <ac:chgData name="Alexander Wendt" userId="fe6322494dddcfe2" providerId="LiveId" clId="{B2B93203-5C69-4533-A078-CF49EE6FB7B5}" dt="2021-06-18T17:47:00.617" v="354" actId="478"/>
          <ac:spMkLst>
            <pc:docMk/>
            <pc:sldMk cId="110456922" sldId="330"/>
            <ac:spMk id="2" creationId="{CC50553A-CE8E-4D91-9377-AB8EA54AF347}"/>
          </ac:spMkLst>
        </pc:spChg>
        <pc:spChg chg="del">
          <ac:chgData name="Alexander Wendt" userId="fe6322494dddcfe2" providerId="LiveId" clId="{B2B93203-5C69-4533-A078-CF49EE6FB7B5}" dt="2021-06-18T17:47:00.617" v="354" actId="478"/>
          <ac:spMkLst>
            <pc:docMk/>
            <pc:sldMk cId="110456922" sldId="330"/>
            <ac:spMk id="3" creationId="{310AB301-9407-4DA0-9808-75F272DB618B}"/>
          </ac:spMkLst>
        </pc:spChg>
        <pc:spChg chg="add del mod">
          <ac:chgData name="Alexander Wendt" userId="fe6322494dddcfe2" providerId="LiveId" clId="{B2B93203-5C69-4533-A078-CF49EE6FB7B5}" dt="2021-06-18T17:49:07.158" v="425" actId="478"/>
          <ac:spMkLst>
            <pc:docMk/>
            <pc:sldMk cId="110456922" sldId="330"/>
            <ac:spMk id="5" creationId="{6E57743E-4C0A-4A53-B3F6-82E8E0CF11D2}"/>
          </ac:spMkLst>
        </pc:spChg>
        <pc:spChg chg="add mod">
          <ac:chgData name="Alexander Wendt" userId="fe6322494dddcfe2" providerId="LiveId" clId="{B2B93203-5C69-4533-A078-CF49EE6FB7B5}" dt="2021-06-18T17:49:05.128" v="424" actId="20577"/>
          <ac:spMkLst>
            <pc:docMk/>
            <pc:sldMk cId="110456922" sldId="330"/>
            <ac:spMk id="6" creationId="{DE463636-D2C5-4627-9944-0C6AEF5DEFAA}"/>
          </ac:spMkLst>
        </pc:spChg>
        <pc:spChg chg="add del">
          <ac:chgData name="Alexander Wendt" userId="fe6322494dddcfe2" providerId="LiveId" clId="{B2B93203-5C69-4533-A078-CF49EE6FB7B5}" dt="2021-06-18T17:49:09.490" v="427" actId="22"/>
          <ac:spMkLst>
            <pc:docMk/>
            <pc:sldMk cId="110456922" sldId="330"/>
            <ac:spMk id="8" creationId="{9D998B06-21CA-4C19-8588-31C01DD0E58A}"/>
          </ac:spMkLst>
        </pc:spChg>
        <pc:spChg chg="add mod">
          <ac:chgData name="Alexander Wendt" userId="fe6322494dddcfe2" providerId="LiveId" clId="{B2B93203-5C69-4533-A078-CF49EE6FB7B5}" dt="2021-06-18T17:51:05.526" v="459" actId="14100"/>
          <ac:spMkLst>
            <pc:docMk/>
            <pc:sldMk cId="110456922" sldId="330"/>
            <ac:spMk id="10" creationId="{8375FCFE-F30B-4FCC-A97F-47717586588B}"/>
          </ac:spMkLst>
        </pc:spChg>
        <pc:spChg chg="add del">
          <ac:chgData name="Alexander Wendt" userId="fe6322494dddcfe2" providerId="LiveId" clId="{B2B93203-5C69-4533-A078-CF49EE6FB7B5}" dt="2021-06-18T17:51:31.819" v="464" actId="22"/>
          <ac:spMkLst>
            <pc:docMk/>
            <pc:sldMk cId="110456922" sldId="330"/>
            <ac:spMk id="14" creationId="{4CEB16BD-B7F9-4934-B908-3EAC56546205}"/>
          </ac:spMkLst>
        </pc:spChg>
        <pc:spChg chg="add mod">
          <ac:chgData name="Alexander Wendt" userId="fe6322494dddcfe2" providerId="LiveId" clId="{B2B93203-5C69-4533-A078-CF49EE6FB7B5}" dt="2021-06-18T17:51:55.097" v="476" actId="1076"/>
          <ac:spMkLst>
            <pc:docMk/>
            <pc:sldMk cId="110456922" sldId="330"/>
            <ac:spMk id="16" creationId="{909267EA-69E2-48B7-B249-1ECDED96CA03}"/>
          </ac:spMkLst>
        </pc:spChg>
        <pc:picChg chg="add mod">
          <ac:chgData name="Alexander Wendt" userId="fe6322494dddcfe2" providerId="LiveId" clId="{B2B93203-5C69-4533-A078-CF49EE6FB7B5}" dt="2021-06-18T17:51:50.586" v="474" actId="1076"/>
          <ac:picMkLst>
            <pc:docMk/>
            <pc:sldMk cId="110456922" sldId="330"/>
            <ac:picMk id="12" creationId="{5237CF8B-1A2A-4C16-B692-6ADFB4F6B528}"/>
          </ac:picMkLst>
        </pc:picChg>
      </pc:sldChg>
      <pc:sldChg chg="addSp delSp modSp new mod">
        <pc:chgData name="Alexander Wendt" userId="fe6322494dddcfe2" providerId="LiveId" clId="{B2B93203-5C69-4533-A078-CF49EE6FB7B5}" dt="2021-06-18T17:58:16.809" v="587" actId="1076"/>
        <pc:sldMkLst>
          <pc:docMk/>
          <pc:sldMk cId="2477430704" sldId="331"/>
        </pc:sldMkLst>
        <pc:spChg chg="del">
          <ac:chgData name="Alexander Wendt" userId="fe6322494dddcfe2" providerId="LiveId" clId="{B2B93203-5C69-4533-A078-CF49EE6FB7B5}" dt="2021-06-18T17:52:47.404" v="478" actId="478"/>
          <ac:spMkLst>
            <pc:docMk/>
            <pc:sldMk cId="2477430704" sldId="331"/>
            <ac:spMk id="2" creationId="{6AFABCA0-5DFC-4E91-A3A3-E4CB41003A23}"/>
          </ac:spMkLst>
        </pc:spChg>
        <pc:spChg chg="del">
          <ac:chgData name="Alexander Wendt" userId="fe6322494dddcfe2" providerId="LiveId" clId="{B2B93203-5C69-4533-A078-CF49EE6FB7B5}" dt="2021-06-18T17:52:47.404" v="478" actId="478"/>
          <ac:spMkLst>
            <pc:docMk/>
            <pc:sldMk cId="2477430704" sldId="331"/>
            <ac:spMk id="3" creationId="{69279F4A-F16F-44A4-8E3F-0395B4A0ADF2}"/>
          </ac:spMkLst>
        </pc:spChg>
        <pc:spChg chg="add mod">
          <ac:chgData name="Alexander Wendt" userId="fe6322494dddcfe2" providerId="LiveId" clId="{B2B93203-5C69-4533-A078-CF49EE6FB7B5}" dt="2021-06-18T17:52:58.924" v="498" actId="20577"/>
          <ac:spMkLst>
            <pc:docMk/>
            <pc:sldMk cId="2477430704" sldId="331"/>
            <ac:spMk id="4" creationId="{59A33F22-AB66-4DA7-8253-BE79EC6A99F9}"/>
          </ac:spMkLst>
        </pc:spChg>
        <pc:spChg chg="add del">
          <ac:chgData name="Alexander Wendt" userId="fe6322494dddcfe2" providerId="LiveId" clId="{B2B93203-5C69-4533-A078-CF49EE6FB7B5}" dt="2021-06-18T17:53:15.133" v="500" actId="22"/>
          <ac:spMkLst>
            <pc:docMk/>
            <pc:sldMk cId="2477430704" sldId="331"/>
            <ac:spMk id="6" creationId="{F6151387-D9C6-4A28-AAD0-5D5EB59E2F67}"/>
          </ac:spMkLst>
        </pc:spChg>
        <pc:spChg chg="add mod">
          <ac:chgData name="Alexander Wendt" userId="fe6322494dddcfe2" providerId="LiveId" clId="{B2B93203-5C69-4533-A078-CF49EE6FB7B5}" dt="2021-06-18T17:55:49.242" v="541" actId="14100"/>
          <ac:spMkLst>
            <pc:docMk/>
            <pc:sldMk cId="2477430704" sldId="331"/>
            <ac:spMk id="8" creationId="{422CA5BB-43D6-4981-AD77-E84D7B3D1B03}"/>
          </ac:spMkLst>
        </pc:spChg>
        <pc:spChg chg="add del">
          <ac:chgData name="Alexander Wendt" userId="fe6322494dddcfe2" providerId="LiveId" clId="{B2B93203-5C69-4533-A078-CF49EE6FB7B5}" dt="2021-06-18T17:56:57.600" v="547" actId="22"/>
          <ac:spMkLst>
            <pc:docMk/>
            <pc:sldMk cId="2477430704" sldId="331"/>
            <ac:spMk id="13" creationId="{887E5802-FFD6-4AE0-8DB4-4BDE1EFAD81F}"/>
          </ac:spMkLst>
        </pc:spChg>
        <pc:spChg chg="add mod">
          <ac:chgData name="Alexander Wendt" userId="fe6322494dddcfe2" providerId="LiveId" clId="{B2B93203-5C69-4533-A078-CF49EE6FB7B5}" dt="2021-06-18T17:57:29.636" v="561" actId="1076"/>
          <ac:spMkLst>
            <pc:docMk/>
            <pc:sldMk cId="2477430704" sldId="331"/>
            <ac:spMk id="15" creationId="{5248D313-F3FC-4F8F-BD44-911AA817157E}"/>
          </ac:spMkLst>
        </pc:spChg>
        <pc:spChg chg="add del">
          <ac:chgData name="Alexander Wendt" userId="fe6322494dddcfe2" providerId="LiveId" clId="{B2B93203-5C69-4533-A078-CF49EE6FB7B5}" dt="2021-06-18T17:57:46.162" v="570" actId="22"/>
          <ac:spMkLst>
            <pc:docMk/>
            <pc:sldMk cId="2477430704" sldId="331"/>
            <ac:spMk id="19" creationId="{5EED7CB3-186A-4A69-82A2-4414316674BE}"/>
          </ac:spMkLst>
        </pc:spChg>
        <pc:spChg chg="add mod">
          <ac:chgData name="Alexander Wendt" userId="fe6322494dddcfe2" providerId="LiveId" clId="{B2B93203-5C69-4533-A078-CF49EE6FB7B5}" dt="2021-06-18T17:58:04.289" v="581" actId="6549"/>
          <ac:spMkLst>
            <pc:docMk/>
            <pc:sldMk cId="2477430704" sldId="331"/>
            <ac:spMk id="21" creationId="{E90ED009-AB9E-42B7-9017-CF28768B6017}"/>
          </ac:spMkLst>
        </pc:spChg>
        <pc:picChg chg="add del mod">
          <ac:chgData name="Alexander Wendt" userId="fe6322494dddcfe2" providerId="LiveId" clId="{B2B93203-5C69-4533-A078-CF49EE6FB7B5}" dt="2021-06-18T17:56:50.010" v="545" actId="478"/>
          <ac:picMkLst>
            <pc:docMk/>
            <pc:sldMk cId="2477430704" sldId="331"/>
            <ac:picMk id="10" creationId="{45A15E5C-C68E-4957-B3E1-EE109865D905}"/>
          </ac:picMkLst>
        </pc:picChg>
        <pc:picChg chg="add del mod">
          <ac:chgData name="Alexander Wendt" userId="fe6322494dddcfe2" providerId="LiveId" clId="{B2B93203-5C69-4533-A078-CF49EE6FB7B5}" dt="2021-06-18T17:55:38.999" v="537" actId="478"/>
          <ac:picMkLst>
            <pc:docMk/>
            <pc:sldMk cId="2477430704" sldId="331"/>
            <ac:picMk id="3074" creationId="{BBC61E7F-483A-4D5F-BE83-93ABF224F64D}"/>
          </ac:picMkLst>
        </pc:picChg>
        <pc:cxnChg chg="add mod">
          <ac:chgData name="Alexander Wendt" userId="fe6322494dddcfe2" providerId="LiveId" clId="{B2B93203-5C69-4533-A078-CF49EE6FB7B5}" dt="2021-06-18T17:57:36.264" v="568" actId="208"/>
          <ac:cxnSpMkLst>
            <pc:docMk/>
            <pc:sldMk cId="2477430704" sldId="331"/>
            <ac:cxnSpMk id="16" creationId="{FE91D06B-BBE4-44E4-A07F-5D1484898645}"/>
          </ac:cxnSpMkLst>
        </pc:cxnChg>
        <pc:cxnChg chg="add mod">
          <ac:chgData name="Alexander Wendt" userId="fe6322494dddcfe2" providerId="LiveId" clId="{B2B93203-5C69-4533-A078-CF49EE6FB7B5}" dt="2021-06-18T17:58:16.809" v="587" actId="1076"/>
          <ac:cxnSpMkLst>
            <pc:docMk/>
            <pc:sldMk cId="2477430704" sldId="331"/>
            <ac:cxnSpMk id="22" creationId="{E92F16C8-18C8-4909-B58C-820ED3396496}"/>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BD7F3D-811D-4F5E-9931-F1C1D4676409}" type="datetimeFigureOut">
              <a:rPr lang="en-US" smtClean="0"/>
              <a:t>6/18/2021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05CA75-0A2C-4816-9214-62F60D6D1DD7}" type="slidenum">
              <a:rPr lang="en-US" smtClean="0"/>
              <a:t>‹Nr.›</a:t>
            </a:fld>
            <a:endParaRPr lang="en-US"/>
          </a:p>
        </p:txBody>
      </p:sp>
    </p:spTree>
    <p:extLst>
      <p:ext uri="{BB962C8B-B14F-4D97-AF65-F5344CB8AC3E}">
        <p14:creationId xmlns:p14="http://schemas.microsoft.com/office/powerpoint/2010/main" val="508230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johner-institut.de/blog/qualitaetsmanagement-iso-13485/imdrf-klassifizierung-von-risiken-durch-software-as-a-medical-devic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johner-institut.de/blog/iso-14971-risikomanagement/fmea-bei-medizinprodukten/"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www.johner-institut.de/blog/iso-14971-risikomanagement/hazop-iec-61882/" TargetMode="External"/><Relationship Id="rId5" Type="http://schemas.openxmlformats.org/officeDocument/2006/relationships/hyperlink" Target="http://www.ee.surrey.ac.uk/Projects/CAL/digital-logic/gatesfunc/graphics/symtab.gif" TargetMode="External"/><Relationship Id="rId4" Type="http://schemas.openxmlformats.org/officeDocument/2006/relationships/hyperlink" Target="https://www.johner-institut.de/blog/iso-14971-risikomanagement/fault-tree-analysis-fta/"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johner-institut.de/blog/iso-14971-risikomanagement/fmea-bei-medizinprodukten/"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www.johner-institut.de/blog/iso-14971-risikomanagement/hazop-iec-61882/" TargetMode="External"/><Relationship Id="rId5" Type="http://schemas.openxmlformats.org/officeDocument/2006/relationships/hyperlink" Target="http://www.ee.surrey.ac.uk/Projects/CAL/digital-logic/gatesfunc/graphics/symtab.gif" TargetMode="External"/><Relationship Id="rId4" Type="http://schemas.openxmlformats.org/officeDocument/2006/relationships/hyperlink" Target="https://www.johner-institut.de/blog/iso-14971-risikomanagement/fault-tree-analysis-fta/"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www.johner-institut.de/blog/tag/konformitatsbewertung/" TargetMode="External"/><Relationship Id="rId3" Type="http://schemas.openxmlformats.org/officeDocument/2006/relationships/hyperlink" Target="https://www.johner-institut.de/blog/category/iso-14971-risikomanagement/" TargetMode="External"/><Relationship Id="rId7" Type="http://schemas.openxmlformats.org/officeDocument/2006/relationships/hyperlink" Target="https://www.johner-institut.de/blog/tag/technische-dokumentation"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www.johner-institut.de/blog/tag/iec-60601-1/" TargetMode="External"/><Relationship Id="rId5" Type="http://schemas.openxmlformats.org/officeDocument/2006/relationships/hyperlink" Target="https://www.johner-institut.de/blog/category/iec-62304-medizinische-software/" TargetMode="External"/><Relationship Id="rId4" Type="http://schemas.openxmlformats.org/officeDocument/2006/relationships/hyperlink" Target="https://www.johner-institut.de/blog/category/iec-62366-usability/" TargetMode="External"/><Relationship Id="rId9" Type="http://schemas.openxmlformats.org/officeDocument/2006/relationships/hyperlink" Target="https://www.johner-institut.de/blog/category/qualitaetsmanagement-iso-13485/"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johner-institut.de/blog/qualitaetsmanagement-iso-13485/imdrf-klassifizierung-von-risiken-durch-software-as-a-medical-device/"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regulatory-affairs.org/qualitaetsmanagement/artikelseite-qualitaetsmanagement/konformitaetsbewertungsverfahren-fuer-medizinprodukte/#:~:text=Die%20MDR%20spezifiziert%20in%20Anhang%20IX%20bis%20XI,nimmt%2C%20welches%20noch%20nicht%20in%20Verkehr%20gebracht%20wurd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mdc-ce.de/fileadmin/user_upload/Downloads/mdc-Dokumente/Formulare_Recommend/2385_d_Struktur_Technische_Dokumentation_Medizinprodukte.pdf"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www.imdrf.org/docs/imdrf/final/technical/imdrf-tech-181031-grrp-essential-principles-n47.pdf"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www.johner-institut.de/blog/regulatory-affairs/klinische-bewertung-von-software/" TargetMode="External"/><Relationship Id="rId3" Type="http://schemas.openxmlformats.org/officeDocument/2006/relationships/hyperlink" Target="https://www.johner-institut.de/blog/tag/software-anforderungen" TargetMode="External"/><Relationship Id="rId7" Type="http://schemas.openxmlformats.org/officeDocument/2006/relationships/hyperlink" Target="https://www.johner-institut.de/blog/medizinische-informatik/it-sicherheit-im-gesundheitswesen/#regularien"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www.johner-institut.de/blog/tag/software-testing" TargetMode="External"/><Relationship Id="rId5" Type="http://schemas.openxmlformats.org/officeDocument/2006/relationships/hyperlink" Target="https://www.johner-institut.de/blog/iec-62304-medizinische-software/software-freigabe/" TargetMode="External"/><Relationship Id="rId4" Type="http://schemas.openxmlformats.org/officeDocument/2006/relationships/hyperlink" Target="https://www.johner-institut.de/blog/tag/software-architektur"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regulatory-affairs.org/qualitaetsmanagement/artikelseite-qualitaetsmanagement/konformitaetsbewertungsverfahren-fuer-medizinprodukte/#:~:text=Die%20MDR%20spezifiziert%20in%20Anhang%20IX%20bis%20XI,nimmt%2C%20welches%20noch%20nicht%20in%20Verkehr%20gebracht%20wurd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johner-institut.de/blog/iec-62304-medizinische-software/fehlerwahrscheinlichkeit-bei-software/"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johner-institut.de/blog/iso-14971-risikomanagement/fmea-bei-medizinprodukten/"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www.johner-institut.de/blog/iso-14971-risikomanagement/hazop-iec-61882/" TargetMode="External"/><Relationship Id="rId4" Type="http://schemas.openxmlformats.org/officeDocument/2006/relationships/hyperlink" Target="https://www.johner-institut.de/blog/iso-14971-risikomanagement/fault-tree-analysis-fta/"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johner-institut.de/blog/iso-14971-risikomanagement/fmea-bei-medizinprodukten/"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www.johner-institut.de/blog/iso-14971-risikomanagement/hazop-iec-61882/" TargetMode="External"/><Relationship Id="rId5" Type="http://schemas.openxmlformats.org/officeDocument/2006/relationships/hyperlink" Target="http://www.ee.surrey.ac.uk/Projects/CAL/digital-logic/gatesfunc/graphics/symtab.gif" TargetMode="External"/><Relationship Id="rId4" Type="http://schemas.openxmlformats.org/officeDocument/2006/relationships/hyperlink" Target="https://www.johner-institut.de/blog/iso-14971-risikomanagement/fault-tree-analysis-fta/"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DC1A22"/>
                </a:solidFill>
                <a:effectLst/>
                <a:latin typeface="Open Sans" panose="020B0606030504020204" pitchFamily="34" charset="0"/>
              </a:rPr>
              <a:t>Abschwächung der Regel 11</a:t>
            </a:r>
          </a:p>
          <a:p>
            <a:r>
              <a:rPr lang="de-DE" b="0" i="0" dirty="0">
                <a:solidFill>
                  <a:srgbClr val="4D4D4D"/>
                </a:solidFill>
                <a:effectLst/>
                <a:latin typeface="Open Sans" panose="020B0606030504020204" pitchFamily="34" charset="0"/>
              </a:rPr>
              <a:t>Brüssel hat erkannt, dass die Regel 11 nicht zu den besonders gelungenen Teilen der MDR zählt. Die Tatsache, dass deren Klassifizierung nur den Schweregrade berücksichtigt, aber nicht das Risiko, führt dazu, dass zu viele Software-Anwendungen in der Klasse III eingeteilt werden müssten. Schließlich kann im ungünstigsten Fall immer etwas Schlimmes passieren. Damit ist der Gedanke einer risikobasierten Klassifizierung ad absurdum geführt.</a:t>
            </a:r>
          </a:p>
          <a:p>
            <a:r>
              <a:rPr lang="de-DE" b="0" i="0" dirty="0">
                <a:solidFill>
                  <a:srgbClr val="4D4D4D"/>
                </a:solidFill>
                <a:effectLst/>
                <a:latin typeface="Open Sans" panose="020B0606030504020204" pitchFamily="34" charset="0"/>
              </a:rPr>
              <a:t>Das MDCG </a:t>
            </a:r>
            <a:r>
              <a:rPr lang="de-DE" b="0" i="0" dirty="0" err="1">
                <a:solidFill>
                  <a:srgbClr val="4D4D4D"/>
                </a:solidFill>
                <a:effectLst/>
                <a:latin typeface="Open Sans" panose="020B0606030504020204" pitchFamily="34" charset="0"/>
              </a:rPr>
              <a:t>Dokumment</a:t>
            </a:r>
            <a:r>
              <a:rPr lang="de-DE" b="0" i="0" dirty="0">
                <a:solidFill>
                  <a:srgbClr val="4D4D4D"/>
                </a:solidFill>
                <a:effectLst/>
                <a:latin typeface="Open Sans" panose="020B0606030504020204" pitchFamily="34" charset="0"/>
              </a:rPr>
              <a:t> hat auf Seite 26 eine Tabelle ergänzt, die sich auf eine Klassifizierung des </a:t>
            </a:r>
            <a:r>
              <a:rPr lang="de-DE" b="1" i="0" u="none" strike="noStrike" dirty="0">
                <a:solidFill>
                  <a:srgbClr val="DC1A22"/>
                </a:solidFill>
                <a:effectLst/>
                <a:latin typeface="Open Sans" panose="020B0606030504020204" pitchFamily="34" charset="0"/>
                <a:hlinkClick r:id="rId3"/>
              </a:rPr>
              <a:t>IMDRF</a:t>
            </a:r>
            <a:r>
              <a:rPr lang="de-DE" b="0" i="0" dirty="0">
                <a:solidFill>
                  <a:srgbClr val="4D4D4D"/>
                </a:solidFill>
                <a:effectLst/>
                <a:latin typeface="Open Sans" panose="020B0606030504020204" pitchFamily="34" charset="0"/>
              </a:rPr>
              <a:t>s bezieht. Dadurch gelingt es unter Umständen, Software niedriger zu klassifizieren.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1A22"/>
                </a:solidFill>
                <a:effectLst/>
                <a:latin typeface="Open Sans" panose="020B0606030504020204" pitchFamily="34" charset="0"/>
              </a:rPr>
              <a:t>International Medical Device Regulators Forum</a:t>
            </a:r>
          </a:p>
          <a:p>
            <a:endParaRPr lang="en-US" dirty="0"/>
          </a:p>
        </p:txBody>
      </p:sp>
      <p:sp>
        <p:nvSpPr>
          <p:cNvPr id="4" name="Foliennummernplatzhalter 3"/>
          <p:cNvSpPr>
            <a:spLocks noGrp="1"/>
          </p:cNvSpPr>
          <p:nvPr>
            <p:ph type="sldNum" sz="quarter" idx="5"/>
          </p:nvPr>
        </p:nvSpPr>
        <p:spPr/>
        <p:txBody>
          <a:bodyPr/>
          <a:lstStyle/>
          <a:p>
            <a:fld id="{1905CA75-0A2C-4816-9214-62F60D6D1DD7}" type="slidenum">
              <a:rPr lang="en-US" smtClean="0"/>
              <a:t>5</a:t>
            </a:fld>
            <a:endParaRPr lang="en-US"/>
          </a:p>
        </p:txBody>
      </p:sp>
    </p:spTree>
    <p:extLst>
      <p:ext uri="{BB962C8B-B14F-4D97-AF65-F5344CB8AC3E}">
        <p14:creationId xmlns:p14="http://schemas.microsoft.com/office/powerpoint/2010/main" val="2653829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FMEA für Risikoanalyse &amp; Qualitätsmanagement ~ Definition &amp; Bewertung (johner-institut.de)</a:t>
            </a:r>
            <a:endParaRPr lang="de-DE" dirty="0"/>
          </a:p>
          <a:p>
            <a:endParaRPr lang="de-DE" dirty="0"/>
          </a:p>
          <a:p>
            <a:r>
              <a:rPr lang="en-US" dirty="0" err="1">
                <a:hlinkClick r:id="rId4"/>
              </a:rPr>
              <a:t>Fehlerbaumanalyse</a:t>
            </a:r>
            <a:r>
              <a:rPr lang="en-US" dirty="0">
                <a:hlinkClick r:id="rId4"/>
              </a:rPr>
              <a:t> | FTA: Fault Tree Analysis (johner-institut.de)</a:t>
            </a:r>
            <a:endParaRPr lang="de-DE" dirty="0"/>
          </a:p>
          <a:p>
            <a:r>
              <a:rPr lang="de-DE" sz="1200" b="0" i="0" kern="1200" dirty="0">
                <a:solidFill>
                  <a:schemeClr val="tx1"/>
                </a:solidFill>
                <a:effectLst/>
                <a:latin typeface="+mn-lt"/>
                <a:ea typeface="+mn-ea"/>
                <a:cs typeface="+mn-cs"/>
              </a:rPr>
              <a:t>Die Notation von FTA-Diagrammen unterscheidet:</a:t>
            </a:r>
          </a:p>
          <a:p>
            <a:r>
              <a:rPr lang="de-DE" sz="1200" b="1" i="0" kern="1200" dirty="0">
                <a:solidFill>
                  <a:schemeClr val="tx1"/>
                </a:solidFill>
                <a:effectLst/>
                <a:latin typeface="+mn-lt"/>
                <a:ea typeface="+mn-ea"/>
                <a:cs typeface="+mn-cs"/>
              </a:rPr>
              <a:t>Rechtecke</a:t>
            </a:r>
            <a:r>
              <a:rPr lang="de-DE" sz="1200" b="0" i="0" kern="1200" dirty="0">
                <a:solidFill>
                  <a:schemeClr val="tx1"/>
                </a:solidFill>
                <a:effectLst/>
                <a:latin typeface="+mn-lt"/>
                <a:ea typeface="+mn-ea"/>
                <a:cs typeface="+mn-cs"/>
              </a:rPr>
              <a:t>: Ereignisse, wobei man nicht zwischen </a:t>
            </a:r>
            <a:r>
              <a:rPr lang="de-DE" sz="1200" b="0" i="0" kern="1200" dirty="0" err="1">
                <a:solidFill>
                  <a:schemeClr val="tx1"/>
                </a:solidFill>
                <a:effectLst/>
                <a:latin typeface="+mn-lt"/>
                <a:ea typeface="+mn-ea"/>
                <a:cs typeface="+mn-cs"/>
              </a:rPr>
              <a:t>Zwischen</a:t>
            </a:r>
            <a:r>
              <a:rPr lang="de-DE" sz="1200" b="0" i="0" kern="1200" dirty="0">
                <a:solidFill>
                  <a:schemeClr val="tx1"/>
                </a:solidFill>
                <a:effectLst/>
                <a:latin typeface="+mn-lt"/>
                <a:ea typeface="+mn-ea"/>
                <a:cs typeface="+mn-cs"/>
              </a:rPr>
              <a:t>- und Endereignissen (Wirkung) unterscheidet</a:t>
            </a:r>
          </a:p>
          <a:p>
            <a:r>
              <a:rPr lang="de-DE" sz="1200" b="1" i="0" kern="1200" dirty="0" err="1">
                <a:solidFill>
                  <a:schemeClr val="tx1"/>
                </a:solidFill>
                <a:effectLst/>
                <a:latin typeface="+mn-lt"/>
                <a:ea typeface="+mn-ea"/>
                <a:cs typeface="+mn-cs"/>
              </a:rPr>
              <a:t>Boolsche</a:t>
            </a:r>
            <a:r>
              <a:rPr lang="de-DE" sz="1200" b="1" i="0" kern="1200" dirty="0">
                <a:solidFill>
                  <a:schemeClr val="tx1"/>
                </a:solidFill>
                <a:effectLst/>
                <a:latin typeface="+mn-lt"/>
                <a:ea typeface="+mn-ea"/>
                <a:cs typeface="+mn-cs"/>
              </a:rPr>
              <a:t> Gates</a:t>
            </a:r>
            <a:r>
              <a:rPr lang="de-DE" sz="1200" b="0" i="0" kern="1200" dirty="0">
                <a:solidFill>
                  <a:schemeClr val="tx1"/>
                </a:solidFill>
                <a:effectLst/>
                <a:latin typeface="+mn-lt"/>
                <a:ea typeface="+mn-ea"/>
                <a:cs typeface="+mn-cs"/>
              </a:rPr>
              <a:t> insbesondere UND </a:t>
            </a:r>
            <a:r>
              <a:rPr lang="de-DE" sz="1200" b="0" i="0" kern="1200" dirty="0" err="1">
                <a:solidFill>
                  <a:schemeClr val="tx1"/>
                </a:solidFill>
                <a:effectLst/>
                <a:latin typeface="+mn-lt"/>
                <a:ea typeface="+mn-ea"/>
                <a:cs typeface="+mn-cs"/>
              </a:rPr>
              <a:t>und</a:t>
            </a:r>
            <a:r>
              <a:rPr lang="de-DE" sz="1200" b="0" i="0" kern="1200" dirty="0">
                <a:solidFill>
                  <a:schemeClr val="tx1"/>
                </a:solidFill>
                <a:effectLst/>
                <a:latin typeface="+mn-lt"/>
                <a:ea typeface="+mn-ea"/>
                <a:cs typeface="+mn-cs"/>
              </a:rPr>
              <a:t> ODER Gates (</a:t>
            </a:r>
            <a:r>
              <a:rPr lang="de-DE" sz="1200" b="1" i="0" u="none" strike="noStrike" kern="1200" dirty="0">
                <a:solidFill>
                  <a:schemeClr val="tx1"/>
                </a:solidFill>
                <a:effectLst/>
                <a:latin typeface="+mn-lt"/>
                <a:ea typeface="+mn-ea"/>
                <a:cs typeface="+mn-cs"/>
                <a:hlinkClick r:id="rId5"/>
              </a:rPr>
              <a:t>vollständigere Übersicht</a:t>
            </a:r>
            <a:r>
              <a:rPr lang="de-DE" sz="1200" b="0" i="0" kern="1200" dirty="0">
                <a:solidFill>
                  <a:schemeClr val="tx1"/>
                </a:solidFill>
                <a:effectLst/>
                <a:latin typeface="+mn-lt"/>
                <a:ea typeface="+mn-ea"/>
                <a:cs typeface="+mn-cs"/>
              </a:rPr>
              <a:t>)</a:t>
            </a:r>
          </a:p>
          <a:p>
            <a:r>
              <a:rPr lang="de-DE" sz="1200" b="1" i="0" kern="1200" dirty="0">
                <a:solidFill>
                  <a:schemeClr val="tx1"/>
                </a:solidFill>
                <a:effectLst/>
                <a:latin typeface="+mn-lt"/>
                <a:ea typeface="+mn-ea"/>
                <a:cs typeface="+mn-cs"/>
              </a:rPr>
              <a:t>Kreise</a:t>
            </a:r>
            <a:r>
              <a:rPr lang="de-DE" sz="1200" b="0" i="0" kern="1200" dirty="0">
                <a:solidFill>
                  <a:schemeClr val="tx1"/>
                </a:solidFill>
                <a:effectLst/>
                <a:latin typeface="+mn-lt"/>
                <a:ea typeface="+mn-ea"/>
                <a:cs typeface="+mn-cs"/>
              </a:rPr>
              <a:t>: Basis-Ereignisse sind Ereignisse, die nicht weiter untersucht werden sollen. Beispielsweise würde man eine „höhere Gewalt“ wie „Flugzeugabsturz auf Klinik“ nicht weiter untersuchen.</a:t>
            </a:r>
          </a:p>
          <a:p>
            <a:r>
              <a:rPr lang="de-DE" sz="1200" b="1" i="0" kern="1200" dirty="0">
                <a:solidFill>
                  <a:schemeClr val="tx1"/>
                </a:solidFill>
                <a:effectLst/>
                <a:latin typeface="+mn-lt"/>
                <a:ea typeface="+mn-ea"/>
                <a:cs typeface="+mn-cs"/>
              </a:rPr>
              <a:t>Rauten</a:t>
            </a:r>
            <a:r>
              <a:rPr lang="de-DE" sz="1200" b="0" i="0" kern="1200" dirty="0">
                <a:solidFill>
                  <a:schemeClr val="tx1"/>
                </a:solidFill>
                <a:effectLst/>
                <a:latin typeface="+mn-lt"/>
                <a:ea typeface="+mn-ea"/>
                <a:cs typeface="+mn-cs"/>
              </a:rPr>
              <a:t>: Diese Ereignisse sollten noch weiter untersucht werden, sind es aber noch nicht. Daher finden sich die Rauten wie Kreise immer als Blätter des Baums.</a:t>
            </a:r>
          </a:p>
          <a:p>
            <a:endParaRPr lang="en-US" dirty="0"/>
          </a:p>
          <a:p>
            <a:r>
              <a:rPr lang="de-DE" dirty="0">
                <a:hlinkClick r:id="rId6"/>
              </a:rPr>
              <a:t>HAZOP-Analyse &amp; IEC 61882: In 4 Schritten zum Ergebnis (johner-institut.de)</a:t>
            </a:r>
            <a:endParaRPr lang="en-US" dirty="0"/>
          </a:p>
        </p:txBody>
      </p:sp>
      <p:sp>
        <p:nvSpPr>
          <p:cNvPr id="4" name="Foliennummernplatzhalter 3"/>
          <p:cNvSpPr>
            <a:spLocks noGrp="1"/>
          </p:cNvSpPr>
          <p:nvPr>
            <p:ph type="sldNum" sz="quarter" idx="5"/>
          </p:nvPr>
        </p:nvSpPr>
        <p:spPr/>
        <p:txBody>
          <a:bodyPr/>
          <a:lstStyle/>
          <a:p>
            <a:fld id="{1905CA75-0A2C-4816-9214-62F60D6D1DD7}" type="slidenum">
              <a:rPr lang="en-US" smtClean="0"/>
              <a:t>35</a:t>
            </a:fld>
            <a:endParaRPr lang="en-US"/>
          </a:p>
        </p:txBody>
      </p:sp>
    </p:spTree>
    <p:extLst>
      <p:ext uri="{BB962C8B-B14F-4D97-AF65-F5344CB8AC3E}">
        <p14:creationId xmlns:p14="http://schemas.microsoft.com/office/powerpoint/2010/main" val="3275203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FMEA für Risikoanalyse &amp; Qualitätsmanagement ~ Definition &amp; Bewertung (johner-institut.de)</a:t>
            </a:r>
            <a:endParaRPr lang="de-DE" dirty="0"/>
          </a:p>
          <a:p>
            <a:endParaRPr lang="de-DE" dirty="0"/>
          </a:p>
          <a:p>
            <a:r>
              <a:rPr lang="en-US" dirty="0" err="1">
                <a:hlinkClick r:id="rId4"/>
              </a:rPr>
              <a:t>Fehlerbaumanalyse</a:t>
            </a:r>
            <a:r>
              <a:rPr lang="en-US" dirty="0">
                <a:hlinkClick r:id="rId4"/>
              </a:rPr>
              <a:t> | FTA: Fault Tree Analysis (johner-institut.de)</a:t>
            </a:r>
            <a:endParaRPr lang="de-DE" dirty="0"/>
          </a:p>
          <a:p>
            <a:r>
              <a:rPr lang="de-DE" sz="1200" b="0" i="0" kern="1200" dirty="0">
                <a:solidFill>
                  <a:schemeClr val="tx1"/>
                </a:solidFill>
                <a:effectLst/>
                <a:latin typeface="+mn-lt"/>
                <a:ea typeface="+mn-ea"/>
                <a:cs typeface="+mn-cs"/>
              </a:rPr>
              <a:t>Die Notation von FTA-Diagrammen unterscheidet:</a:t>
            </a:r>
          </a:p>
          <a:p>
            <a:r>
              <a:rPr lang="de-DE" sz="1200" b="1" i="0" kern="1200" dirty="0">
                <a:solidFill>
                  <a:schemeClr val="tx1"/>
                </a:solidFill>
                <a:effectLst/>
                <a:latin typeface="+mn-lt"/>
                <a:ea typeface="+mn-ea"/>
                <a:cs typeface="+mn-cs"/>
              </a:rPr>
              <a:t>Rechtecke</a:t>
            </a:r>
            <a:r>
              <a:rPr lang="de-DE" sz="1200" b="0" i="0" kern="1200" dirty="0">
                <a:solidFill>
                  <a:schemeClr val="tx1"/>
                </a:solidFill>
                <a:effectLst/>
                <a:latin typeface="+mn-lt"/>
                <a:ea typeface="+mn-ea"/>
                <a:cs typeface="+mn-cs"/>
              </a:rPr>
              <a:t>: Ereignisse, wobei man nicht zwischen </a:t>
            </a:r>
            <a:r>
              <a:rPr lang="de-DE" sz="1200" b="0" i="0" kern="1200" dirty="0" err="1">
                <a:solidFill>
                  <a:schemeClr val="tx1"/>
                </a:solidFill>
                <a:effectLst/>
                <a:latin typeface="+mn-lt"/>
                <a:ea typeface="+mn-ea"/>
                <a:cs typeface="+mn-cs"/>
              </a:rPr>
              <a:t>Zwischen</a:t>
            </a:r>
            <a:r>
              <a:rPr lang="de-DE" sz="1200" b="0" i="0" kern="1200" dirty="0">
                <a:solidFill>
                  <a:schemeClr val="tx1"/>
                </a:solidFill>
                <a:effectLst/>
                <a:latin typeface="+mn-lt"/>
                <a:ea typeface="+mn-ea"/>
                <a:cs typeface="+mn-cs"/>
              </a:rPr>
              <a:t>- und Endereignissen (Wirkung) unterscheidet</a:t>
            </a:r>
          </a:p>
          <a:p>
            <a:r>
              <a:rPr lang="de-DE" sz="1200" b="1" i="0" kern="1200" dirty="0" err="1">
                <a:solidFill>
                  <a:schemeClr val="tx1"/>
                </a:solidFill>
                <a:effectLst/>
                <a:latin typeface="+mn-lt"/>
                <a:ea typeface="+mn-ea"/>
                <a:cs typeface="+mn-cs"/>
              </a:rPr>
              <a:t>Boolsche</a:t>
            </a:r>
            <a:r>
              <a:rPr lang="de-DE" sz="1200" b="1" i="0" kern="1200" dirty="0">
                <a:solidFill>
                  <a:schemeClr val="tx1"/>
                </a:solidFill>
                <a:effectLst/>
                <a:latin typeface="+mn-lt"/>
                <a:ea typeface="+mn-ea"/>
                <a:cs typeface="+mn-cs"/>
              </a:rPr>
              <a:t> Gates</a:t>
            </a:r>
            <a:r>
              <a:rPr lang="de-DE" sz="1200" b="0" i="0" kern="1200" dirty="0">
                <a:solidFill>
                  <a:schemeClr val="tx1"/>
                </a:solidFill>
                <a:effectLst/>
                <a:latin typeface="+mn-lt"/>
                <a:ea typeface="+mn-ea"/>
                <a:cs typeface="+mn-cs"/>
              </a:rPr>
              <a:t> insbesondere UND </a:t>
            </a:r>
            <a:r>
              <a:rPr lang="de-DE" sz="1200" b="0" i="0" kern="1200" dirty="0" err="1">
                <a:solidFill>
                  <a:schemeClr val="tx1"/>
                </a:solidFill>
                <a:effectLst/>
                <a:latin typeface="+mn-lt"/>
                <a:ea typeface="+mn-ea"/>
                <a:cs typeface="+mn-cs"/>
              </a:rPr>
              <a:t>und</a:t>
            </a:r>
            <a:r>
              <a:rPr lang="de-DE" sz="1200" b="0" i="0" kern="1200" dirty="0">
                <a:solidFill>
                  <a:schemeClr val="tx1"/>
                </a:solidFill>
                <a:effectLst/>
                <a:latin typeface="+mn-lt"/>
                <a:ea typeface="+mn-ea"/>
                <a:cs typeface="+mn-cs"/>
              </a:rPr>
              <a:t> ODER Gates (</a:t>
            </a:r>
            <a:r>
              <a:rPr lang="de-DE" sz="1200" b="1" i="0" u="none" strike="noStrike" kern="1200" dirty="0">
                <a:solidFill>
                  <a:schemeClr val="tx1"/>
                </a:solidFill>
                <a:effectLst/>
                <a:latin typeface="+mn-lt"/>
                <a:ea typeface="+mn-ea"/>
                <a:cs typeface="+mn-cs"/>
                <a:hlinkClick r:id="rId5"/>
              </a:rPr>
              <a:t>vollständigere Übersicht</a:t>
            </a:r>
            <a:r>
              <a:rPr lang="de-DE" sz="1200" b="0" i="0" kern="1200" dirty="0">
                <a:solidFill>
                  <a:schemeClr val="tx1"/>
                </a:solidFill>
                <a:effectLst/>
                <a:latin typeface="+mn-lt"/>
                <a:ea typeface="+mn-ea"/>
                <a:cs typeface="+mn-cs"/>
              </a:rPr>
              <a:t>)</a:t>
            </a:r>
          </a:p>
          <a:p>
            <a:r>
              <a:rPr lang="de-DE" sz="1200" b="1" i="0" kern="1200" dirty="0">
                <a:solidFill>
                  <a:schemeClr val="tx1"/>
                </a:solidFill>
                <a:effectLst/>
                <a:latin typeface="+mn-lt"/>
                <a:ea typeface="+mn-ea"/>
                <a:cs typeface="+mn-cs"/>
              </a:rPr>
              <a:t>Kreise</a:t>
            </a:r>
            <a:r>
              <a:rPr lang="de-DE" sz="1200" b="0" i="0" kern="1200" dirty="0">
                <a:solidFill>
                  <a:schemeClr val="tx1"/>
                </a:solidFill>
                <a:effectLst/>
                <a:latin typeface="+mn-lt"/>
                <a:ea typeface="+mn-ea"/>
                <a:cs typeface="+mn-cs"/>
              </a:rPr>
              <a:t>: Basis-Ereignisse sind Ereignisse, die nicht weiter untersucht werden sollen. Beispielsweise würde man eine „höhere Gewalt“ wie „Flugzeugabsturz auf Klinik“ nicht weiter untersuchen.</a:t>
            </a:r>
          </a:p>
          <a:p>
            <a:r>
              <a:rPr lang="de-DE" sz="1200" b="1" i="0" kern="1200" dirty="0">
                <a:solidFill>
                  <a:schemeClr val="tx1"/>
                </a:solidFill>
                <a:effectLst/>
                <a:latin typeface="+mn-lt"/>
                <a:ea typeface="+mn-ea"/>
                <a:cs typeface="+mn-cs"/>
              </a:rPr>
              <a:t>Rauten</a:t>
            </a:r>
            <a:r>
              <a:rPr lang="de-DE" sz="1200" b="0" i="0" kern="1200" dirty="0">
                <a:solidFill>
                  <a:schemeClr val="tx1"/>
                </a:solidFill>
                <a:effectLst/>
                <a:latin typeface="+mn-lt"/>
                <a:ea typeface="+mn-ea"/>
                <a:cs typeface="+mn-cs"/>
              </a:rPr>
              <a:t>: Diese Ereignisse sollten noch weiter untersucht werden, sind es aber noch nicht. Daher finden sich die Rauten wie Kreise immer als Blätter des Baums.</a:t>
            </a:r>
          </a:p>
          <a:p>
            <a:endParaRPr lang="en-US" dirty="0"/>
          </a:p>
          <a:p>
            <a:r>
              <a:rPr lang="de-DE" dirty="0">
                <a:hlinkClick r:id="rId6"/>
              </a:rPr>
              <a:t>HAZOP-Analyse &amp; IEC 61882: In 4 Schritten zum Ergebnis (johner-institut.de)</a:t>
            </a:r>
            <a:endParaRPr lang="en-US" dirty="0"/>
          </a:p>
        </p:txBody>
      </p:sp>
      <p:sp>
        <p:nvSpPr>
          <p:cNvPr id="4" name="Foliennummernplatzhalter 3"/>
          <p:cNvSpPr>
            <a:spLocks noGrp="1"/>
          </p:cNvSpPr>
          <p:nvPr>
            <p:ph type="sldNum" sz="quarter" idx="5"/>
          </p:nvPr>
        </p:nvSpPr>
        <p:spPr/>
        <p:txBody>
          <a:bodyPr/>
          <a:lstStyle/>
          <a:p>
            <a:fld id="{1905CA75-0A2C-4816-9214-62F60D6D1DD7}" type="slidenum">
              <a:rPr lang="en-US" smtClean="0"/>
              <a:t>36</a:t>
            </a:fld>
            <a:endParaRPr lang="en-US"/>
          </a:p>
        </p:txBody>
      </p:sp>
    </p:spTree>
    <p:extLst>
      <p:ext uri="{BB962C8B-B14F-4D97-AF65-F5344CB8AC3E}">
        <p14:creationId xmlns:p14="http://schemas.microsoft.com/office/powerpoint/2010/main" val="1400482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DC1A22"/>
                </a:solidFill>
                <a:effectLst/>
                <a:latin typeface="Open Sans" panose="020B0606030504020204" pitchFamily="34" charset="0"/>
              </a:rPr>
              <a:t>Grundlegende </a:t>
            </a:r>
            <a:r>
              <a:rPr lang="de-DE" b="0" i="0" dirty="0" err="1">
                <a:solidFill>
                  <a:srgbClr val="DC1A22"/>
                </a:solidFill>
                <a:effectLst/>
                <a:latin typeface="Open Sans" panose="020B0606030504020204" pitchFamily="34" charset="0"/>
              </a:rPr>
              <a:t>Anforderungen,technische</a:t>
            </a:r>
            <a:r>
              <a:rPr lang="de-DE" b="0" i="0" dirty="0">
                <a:solidFill>
                  <a:srgbClr val="DC1A22"/>
                </a:solidFill>
                <a:effectLst/>
                <a:latin typeface="Open Sans" panose="020B0606030504020204" pitchFamily="34" charset="0"/>
              </a:rPr>
              <a:t> Dokumentation und harmonisierte Normen</a:t>
            </a:r>
          </a:p>
          <a:p>
            <a:r>
              <a:rPr lang="de-DE" b="0" i="0" dirty="0">
                <a:solidFill>
                  <a:srgbClr val="4D4D4D"/>
                </a:solidFill>
                <a:effectLst/>
                <a:latin typeface="Open Sans" panose="020B0606030504020204" pitchFamily="34" charset="0"/>
              </a:rPr>
              <a:t>Diese EU-einheitlichen und in Anhang I beschriebenen Anforderungen an die Medizinprodukte nennt die Medizinprodukterichtlinie die </a:t>
            </a:r>
            <a:r>
              <a:rPr lang="de-DE" b="1" i="0" dirty="0">
                <a:solidFill>
                  <a:srgbClr val="4D4D4D"/>
                </a:solidFill>
                <a:effectLst/>
                <a:latin typeface="Open Sans" panose="020B0606030504020204" pitchFamily="34" charset="0"/>
              </a:rPr>
              <a:t>grundlegenden Anforderungen</a:t>
            </a:r>
            <a:r>
              <a:rPr lang="de-DE" b="0" i="0" dirty="0">
                <a:solidFill>
                  <a:srgbClr val="4D4D4D"/>
                </a:solidFill>
                <a:effectLst/>
                <a:latin typeface="Open Sans" panose="020B0606030504020204" pitchFamily="34" charset="0"/>
              </a:rPr>
              <a:t>. Beispiele für diese Anforderungen sind</a:t>
            </a:r>
          </a:p>
          <a:p>
            <a:pPr>
              <a:buFont typeface="Arial" panose="020B0604020202020204" pitchFamily="34" charset="0"/>
              <a:buChar char="•"/>
            </a:pPr>
            <a:r>
              <a:rPr lang="de-DE" b="0" i="0" dirty="0">
                <a:solidFill>
                  <a:srgbClr val="212529"/>
                </a:solidFill>
                <a:effectLst/>
                <a:latin typeface="Open Sans" panose="020B0606030504020204" pitchFamily="34" charset="0"/>
              </a:rPr>
              <a:t>das </a:t>
            </a:r>
            <a:r>
              <a:rPr lang="de-DE" b="1" i="0" u="none" strike="noStrike" dirty="0">
                <a:solidFill>
                  <a:srgbClr val="DC1A22"/>
                </a:solidFill>
                <a:effectLst/>
                <a:latin typeface="Open Sans" panose="020B0606030504020204" pitchFamily="34" charset="0"/>
                <a:hlinkClick r:id="rId3"/>
              </a:rPr>
              <a:t>Risikomanagement</a:t>
            </a:r>
            <a:r>
              <a:rPr lang="de-DE" b="0" i="0" dirty="0">
                <a:solidFill>
                  <a:srgbClr val="212529"/>
                </a:solidFill>
                <a:effectLst/>
                <a:latin typeface="Open Sans" panose="020B0606030504020204" pitchFamily="34" charset="0"/>
              </a:rPr>
              <a:t> und damit der Nachweis, dass der Nutzen die Risiken überwiegt,</a:t>
            </a:r>
          </a:p>
          <a:p>
            <a:pPr>
              <a:buFont typeface="Arial" panose="020B0604020202020204" pitchFamily="34" charset="0"/>
              <a:buChar char="•"/>
            </a:pPr>
            <a:r>
              <a:rPr lang="de-DE" b="0" i="0" dirty="0">
                <a:solidFill>
                  <a:srgbClr val="212529"/>
                </a:solidFill>
                <a:effectLst/>
                <a:latin typeface="Open Sans" panose="020B0606030504020204" pitchFamily="34" charset="0"/>
              </a:rPr>
              <a:t>die </a:t>
            </a:r>
            <a:r>
              <a:rPr lang="de-DE" b="1" i="0" u="none" strike="noStrike" dirty="0">
                <a:solidFill>
                  <a:srgbClr val="DC1A22"/>
                </a:solidFill>
                <a:effectLst/>
                <a:latin typeface="Open Sans" panose="020B0606030504020204" pitchFamily="34" charset="0"/>
                <a:hlinkClick r:id="rId4"/>
              </a:rPr>
              <a:t>Gebrauchstauglichkeit</a:t>
            </a:r>
            <a:r>
              <a:rPr lang="de-DE" b="0" i="0" dirty="0">
                <a:solidFill>
                  <a:srgbClr val="212529"/>
                </a:solidFill>
                <a:effectLst/>
                <a:latin typeface="Open Sans" panose="020B0606030504020204" pitchFamily="34" charset="0"/>
              </a:rPr>
              <a:t> der Medizinprodukte,</a:t>
            </a:r>
          </a:p>
          <a:p>
            <a:pPr>
              <a:buFont typeface="Arial" panose="020B0604020202020204" pitchFamily="34" charset="0"/>
              <a:buChar char="•"/>
            </a:pPr>
            <a:r>
              <a:rPr lang="de-DE" b="0" i="0" dirty="0">
                <a:solidFill>
                  <a:srgbClr val="212529"/>
                </a:solidFill>
                <a:effectLst/>
                <a:latin typeface="Open Sans" panose="020B0606030504020204" pitchFamily="34" charset="0"/>
              </a:rPr>
              <a:t>die </a:t>
            </a:r>
            <a:r>
              <a:rPr lang="de-DE" b="1" i="0" u="none" strike="noStrike" dirty="0">
                <a:solidFill>
                  <a:srgbClr val="DC1A22"/>
                </a:solidFill>
                <a:effectLst/>
                <a:latin typeface="Open Sans" panose="020B0606030504020204" pitchFamily="34" charset="0"/>
                <a:hlinkClick r:id="rId5"/>
              </a:rPr>
              <a:t>Lebenszyklusprozesse, nach denen Software</a:t>
            </a:r>
            <a:r>
              <a:rPr lang="de-DE" b="0" i="0" dirty="0">
                <a:solidFill>
                  <a:srgbClr val="212529"/>
                </a:solidFill>
                <a:effectLst/>
                <a:latin typeface="Open Sans" panose="020B0606030504020204" pitchFamily="34" charset="0"/>
              </a:rPr>
              <a:t> zu </a:t>
            </a:r>
            <a:r>
              <a:rPr lang="de-DE" b="0" i="0" dirty="0" err="1">
                <a:solidFill>
                  <a:srgbClr val="212529"/>
                </a:solidFill>
                <a:effectLst/>
                <a:latin typeface="Open Sans" panose="020B0606030504020204" pitchFamily="34" charset="0"/>
              </a:rPr>
              <a:t>entwicklen</a:t>
            </a:r>
            <a:r>
              <a:rPr lang="de-DE" b="0" i="0" dirty="0">
                <a:solidFill>
                  <a:srgbClr val="212529"/>
                </a:solidFill>
                <a:effectLst/>
                <a:latin typeface="Open Sans" panose="020B0606030504020204" pitchFamily="34" charset="0"/>
              </a:rPr>
              <a:t>, zu verifizieren und validieren ist und</a:t>
            </a:r>
          </a:p>
          <a:p>
            <a:pPr>
              <a:buFont typeface="Arial" panose="020B0604020202020204" pitchFamily="34" charset="0"/>
              <a:buChar char="•"/>
            </a:pPr>
            <a:r>
              <a:rPr lang="de-DE" b="0" i="0" dirty="0">
                <a:solidFill>
                  <a:srgbClr val="212529"/>
                </a:solidFill>
                <a:effectLst/>
                <a:latin typeface="Open Sans" panose="020B0606030504020204" pitchFamily="34" charset="0"/>
              </a:rPr>
              <a:t>die </a:t>
            </a:r>
            <a:r>
              <a:rPr lang="de-DE" b="1" i="0" u="none" strike="noStrike" dirty="0">
                <a:solidFill>
                  <a:srgbClr val="DC1A22"/>
                </a:solidFill>
                <a:effectLst/>
                <a:latin typeface="Open Sans" panose="020B0606030504020204" pitchFamily="34" charset="0"/>
                <a:hlinkClick r:id="rId6"/>
              </a:rPr>
              <a:t>elektrische und mechanische Sicherheit</a:t>
            </a:r>
            <a:r>
              <a:rPr lang="de-DE" b="0" i="0" dirty="0">
                <a:solidFill>
                  <a:srgbClr val="212529"/>
                </a:solidFill>
                <a:effectLst/>
                <a:latin typeface="Open Sans" panose="020B0606030504020204" pitchFamily="34" charset="0"/>
              </a:rPr>
              <a:t> der Produkte.</a:t>
            </a:r>
          </a:p>
          <a:p>
            <a:r>
              <a:rPr lang="de-DE" b="0" i="0" dirty="0">
                <a:solidFill>
                  <a:srgbClr val="4D4D4D"/>
                </a:solidFill>
                <a:effectLst/>
                <a:latin typeface="Open Sans" panose="020B0606030504020204" pitchFamily="34" charset="0"/>
              </a:rPr>
              <a:t>Um eine Beurteilung zu erlauben, ob diese grundlegenden Anforderungen erfüllt sind, müssen die Hersteller die Produkte und deren Entwicklung in der </a:t>
            </a:r>
            <a:r>
              <a:rPr lang="de-DE" b="1" i="0" u="none" strike="noStrike" dirty="0">
                <a:solidFill>
                  <a:srgbClr val="DC1A22"/>
                </a:solidFill>
                <a:effectLst/>
                <a:latin typeface="Open Sans" panose="020B0606030504020204" pitchFamily="34" charset="0"/>
                <a:hlinkClick r:id="rId7"/>
              </a:rPr>
              <a:t>technischen Dokumentation</a:t>
            </a:r>
            <a:r>
              <a:rPr lang="de-DE" b="0" i="0" dirty="0">
                <a:solidFill>
                  <a:srgbClr val="4D4D4D"/>
                </a:solidFill>
                <a:effectLst/>
                <a:latin typeface="Open Sans" panose="020B0606030504020204" pitchFamily="34" charset="0"/>
              </a:rPr>
              <a:t> (auch als Produktakte oder „</a:t>
            </a:r>
            <a:r>
              <a:rPr lang="de-DE" b="0" i="0" dirty="0" err="1">
                <a:solidFill>
                  <a:srgbClr val="4D4D4D"/>
                </a:solidFill>
                <a:effectLst/>
                <a:latin typeface="Open Sans" panose="020B0606030504020204" pitchFamily="34" charset="0"/>
              </a:rPr>
              <a:t>technical</a:t>
            </a:r>
            <a:r>
              <a:rPr lang="de-DE" b="0" i="0" dirty="0">
                <a:solidFill>
                  <a:srgbClr val="4D4D4D"/>
                </a:solidFill>
                <a:effectLst/>
                <a:latin typeface="Open Sans" panose="020B0606030504020204" pitchFamily="34" charset="0"/>
              </a:rPr>
              <a:t> </a:t>
            </a:r>
            <a:r>
              <a:rPr lang="de-DE" b="0" i="0" dirty="0" err="1">
                <a:solidFill>
                  <a:srgbClr val="4D4D4D"/>
                </a:solidFill>
                <a:effectLst/>
                <a:latin typeface="Open Sans" panose="020B0606030504020204" pitchFamily="34" charset="0"/>
              </a:rPr>
              <a:t>file</a:t>
            </a:r>
            <a:r>
              <a:rPr lang="de-DE" b="0" i="0" dirty="0">
                <a:solidFill>
                  <a:srgbClr val="4D4D4D"/>
                </a:solidFill>
                <a:effectLst/>
                <a:latin typeface="Open Sans" panose="020B0606030504020204" pitchFamily="34" charset="0"/>
              </a:rPr>
              <a:t>“ bezeichnet) dokumentieren. Sie dürfen dabei Normen anwenden, um den Nachweis zu erbringen, dass sie diese grundlegenden Anforderungen erfüllen. Die Artikel 5 bis 7 betreffen diese „</a:t>
            </a:r>
            <a:r>
              <a:rPr lang="de-DE" b="1" i="0" dirty="0">
                <a:solidFill>
                  <a:srgbClr val="4D4D4D"/>
                </a:solidFill>
                <a:effectLst/>
                <a:latin typeface="Open Sans" panose="020B0606030504020204" pitchFamily="34" charset="0"/>
              </a:rPr>
              <a:t>harmonisierten Normen</a:t>
            </a:r>
            <a:r>
              <a:rPr lang="de-DE" b="0" i="0" dirty="0">
                <a:solidFill>
                  <a:srgbClr val="4D4D4D"/>
                </a:solidFill>
                <a:effectLst/>
                <a:latin typeface="Open Sans" panose="020B0606030504020204" pitchFamily="34" charset="0"/>
              </a:rPr>
              <a:t>„.</a:t>
            </a:r>
          </a:p>
          <a:p>
            <a:r>
              <a:rPr lang="de-DE" b="0" i="0" dirty="0">
                <a:solidFill>
                  <a:srgbClr val="DC1A22"/>
                </a:solidFill>
                <a:effectLst/>
                <a:latin typeface="Open Sans" panose="020B0606030504020204" pitchFamily="34" charset="0"/>
              </a:rPr>
              <a:t>CE-Zeichen, Klassifizierung und Konformitätsbewertungsverfahren</a:t>
            </a:r>
          </a:p>
          <a:p>
            <a:r>
              <a:rPr lang="de-DE" b="0" i="0" dirty="0">
                <a:solidFill>
                  <a:srgbClr val="4D4D4D"/>
                </a:solidFill>
                <a:effectLst/>
                <a:latin typeface="Open Sans" panose="020B0606030504020204" pitchFamily="34" charset="0"/>
              </a:rPr>
              <a:t>Die Hersteller selbst bringen das CE-Zeichen gemäß Artikel 17 auf ihren Medizinprodukten auf und erklären damit selbst(!) die Konformität mit den grundlegenden Anforderungen der Medizinprodukte-Richtlinie (93/42/EWG). Allerdings müssen sie zuvor ein </a:t>
            </a:r>
            <a:r>
              <a:rPr lang="de-DE" b="1" i="0" u="none" strike="noStrike" dirty="0">
                <a:solidFill>
                  <a:srgbClr val="DC1A22"/>
                </a:solidFill>
                <a:effectLst/>
                <a:latin typeface="Open Sans" panose="020B0606030504020204" pitchFamily="34" charset="0"/>
                <a:hlinkClick r:id="rId8"/>
              </a:rPr>
              <a:t>Konformitätsbewertungsverfahren</a:t>
            </a:r>
            <a:r>
              <a:rPr lang="de-DE" b="0" i="0" dirty="0">
                <a:solidFill>
                  <a:srgbClr val="4D4D4D"/>
                </a:solidFill>
                <a:effectLst/>
                <a:latin typeface="Open Sans" panose="020B0606030504020204" pitchFamily="34" charset="0"/>
              </a:rPr>
              <a:t> durchlaufen.</a:t>
            </a:r>
          </a:p>
          <a:p>
            <a:r>
              <a:rPr lang="de-DE" b="0" i="0" dirty="0">
                <a:solidFill>
                  <a:srgbClr val="212529"/>
                </a:solidFill>
                <a:effectLst/>
                <a:latin typeface="-apple-system"/>
              </a:rPr>
              <a:t>Die zur Auswahl stehenden Konformitätsbewertungsverfahren hängen von der Klasse des Medizinprodukts gemäß Artikel 9 und Anhang IX ab. Die Medizinprodukterichtlinie 93/42 beschreibt im Artikel 11 und in den Anhängen II bis VII diese verschiedenen Varianten. Der Inhalt der technischen Dokumentation unterscheidet </a:t>
            </a:r>
            <a:r>
              <a:rPr lang="de-DE" b="0" i="0" dirty="0" err="1">
                <a:solidFill>
                  <a:srgbClr val="212529"/>
                </a:solidFill>
                <a:effectLst/>
                <a:latin typeface="-apple-system"/>
              </a:rPr>
              <a:t>sichnicht</a:t>
            </a:r>
            <a:r>
              <a:rPr lang="de-DE" b="0" i="0" dirty="0">
                <a:solidFill>
                  <a:srgbClr val="212529"/>
                </a:solidFill>
                <a:effectLst/>
                <a:latin typeface="-apple-system"/>
              </a:rPr>
              <a:t> wesentlich bei den verschiedenen Varianten. Allerdings setzt das Konformitätsbewertungsverfahren nach Anhang II ein vollständiges </a:t>
            </a:r>
            <a:r>
              <a:rPr lang="de-DE" b="1" i="0" u="none" strike="noStrike" dirty="0">
                <a:solidFill>
                  <a:srgbClr val="DC1A22"/>
                </a:solidFill>
                <a:effectLst/>
                <a:latin typeface="Open Sans" panose="020B0606030504020204" pitchFamily="34" charset="0"/>
                <a:hlinkClick r:id="rId9"/>
              </a:rPr>
              <a:t>Qualitätsmanagementsystem</a:t>
            </a:r>
            <a:r>
              <a:rPr lang="de-DE" b="0" i="0" dirty="0">
                <a:solidFill>
                  <a:srgbClr val="212529"/>
                </a:solidFill>
                <a:effectLst/>
                <a:latin typeface="-apple-system"/>
              </a:rPr>
              <a:t> voraus.</a:t>
            </a:r>
          </a:p>
          <a:p>
            <a:endParaRPr lang="en-US" dirty="0"/>
          </a:p>
        </p:txBody>
      </p:sp>
      <p:sp>
        <p:nvSpPr>
          <p:cNvPr id="4" name="Foliennummernplatzhalter 3"/>
          <p:cNvSpPr>
            <a:spLocks noGrp="1"/>
          </p:cNvSpPr>
          <p:nvPr>
            <p:ph type="sldNum" sz="quarter" idx="5"/>
          </p:nvPr>
        </p:nvSpPr>
        <p:spPr/>
        <p:txBody>
          <a:bodyPr/>
          <a:lstStyle/>
          <a:p>
            <a:fld id="{1905CA75-0A2C-4816-9214-62F60D6D1DD7}" type="slidenum">
              <a:rPr lang="en-US" smtClean="0"/>
              <a:t>40</a:t>
            </a:fld>
            <a:endParaRPr lang="en-US"/>
          </a:p>
        </p:txBody>
      </p:sp>
    </p:spTree>
    <p:extLst>
      <p:ext uri="{BB962C8B-B14F-4D97-AF65-F5344CB8AC3E}">
        <p14:creationId xmlns:p14="http://schemas.microsoft.com/office/powerpoint/2010/main" val="2260935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1905CA75-0A2C-4816-9214-62F60D6D1DD7}" type="slidenum">
              <a:rPr lang="en-US" smtClean="0"/>
              <a:t>42</a:t>
            </a:fld>
            <a:endParaRPr lang="en-US"/>
          </a:p>
        </p:txBody>
      </p:sp>
    </p:spTree>
    <p:extLst>
      <p:ext uri="{BB962C8B-B14F-4D97-AF65-F5344CB8AC3E}">
        <p14:creationId xmlns:p14="http://schemas.microsoft.com/office/powerpoint/2010/main" val="897849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Regel 11 - </a:t>
            </a:r>
            <a:r>
              <a:rPr lang="en-US" altLang="en-US" sz="1200" dirty="0" err="1">
                <a:solidFill>
                  <a:srgbClr val="333333"/>
                </a:solidFill>
                <a:latin typeface="bundessansweb"/>
              </a:rPr>
              <a:t>Anhangs</a:t>
            </a:r>
            <a:r>
              <a:rPr lang="en-US" altLang="en-US" sz="1200" dirty="0">
                <a:solidFill>
                  <a:srgbClr val="333333"/>
                </a:solidFill>
                <a:latin typeface="bundessansweb"/>
              </a:rPr>
              <a:t> IX der </a:t>
            </a:r>
            <a:r>
              <a:rPr lang="en-US" altLang="en-US" sz="1200" dirty="0" err="1">
                <a:solidFill>
                  <a:srgbClr val="333333"/>
                </a:solidFill>
                <a:latin typeface="bundessansweb"/>
              </a:rPr>
              <a:t>Richtlinie</a:t>
            </a:r>
            <a:r>
              <a:rPr lang="en-US" altLang="en-US" sz="1200" dirty="0">
                <a:solidFill>
                  <a:srgbClr val="333333"/>
                </a:solidFill>
                <a:latin typeface="bundessansweb"/>
              </a:rPr>
              <a:t> 93/42/EWG (MDD) </a:t>
            </a:r>
            <a:endParaRPr lang="de-DE" sz="1200" b="0" i="0" kern="1200" dirty="0">
              <a:solidFill>
                <a:schemeClr val="tx1"/>
              </a:solidFill>
              <a:effectLst/>
              <a:latin typeface="+mn-lt"/>
              <a:ea typeface="+mn-ea"/>
              <a:cs typeface="+mn-cs"/>
            </a:endParaRPr>
          </a:p>
          <a:p>
            <a:r>
              <a:rPr lang="de-DE" sz="1200" b="0" i="0" kern="1200" dirty="0">
                <a:solidFill>
                  <a:schemeClr val="tx1"/>
                </a:solidFill>
                <a:effectLst/>
                <a:latin typeface="+mn-lt"/>
                <a:ea typeface="+mn-ea"/>
                <a:cs typeface="+mn-cs"/>
              </a:rPr>
              <a:t>Alle aktiven Produkte, die dazu bestimmt sind, Arzneimittel, Körperflüssigkeiten oder andere Stoffe an den Körper abzugeben und/oder aus dem Körper zu entfernen, werden der Klasse </a:t>
            </a:r>
            <a:r>
              <a:rPr lang="de-DE" sz="1200" b="0" i="0" kern="1200" dirty="0" err="1">
                <a:solidFill>
                  <a:schemeClr val="tx1"/>
                </a:solidFill>
                <a:effectLst/>
                <a:latin typeface="+mn-lt"/>
                <a:ea typeface="+mn-ea"/>
                <a:cs typeface="+mn-cs"/>
              </a:rPr>
              <a:t>IIa</a:t>
            </a:r>
            <a:r>
              <a:rPr lang="de-DE" sz="1200" b="0" i="0" kern="1200" dirty="0">
                <a:solidFill>
                  <a:schemeClr val="tx1"/>
                </a:solidFill>
                <a:effectLst/>
                <a:latin typeface="+mn-lt"/>
                <a:ea typeface="+mn-ea"/>
                <a:cs typeface="+mn-cs"/>
              </a:rPr>
              <a:t> zugeordnet, es sei denn, </a:t>
            </a:r>
            <a:r>
              <a:rPr lang="de-DE" sz="1200" b="0" i="0" kern="1200" dirty="0" err="1">
                <a:solidFill>
                  <a:schemeClr val="tx1"/>
                </a:solidFill>
                <a:effectLst/>
                <a:latin typeface="+mn-lt"/>
                <a:ea typeface="+mn-ea"/>
                <a:cs typeface="+mn-cs"/>
              </a:rPr>
              <a:t>daß</a:t>
            </a:r>
            <a:r>
              <a:rPr lang="de-DE" sz="1200" b="0" i="0" kern="1200" dirty="0">
                <a:solidFill>
                  <a:schemeClr val="tx1"/>
                </a:solidFill>
                <a:effectLst/>
                <a:latin typeface="+mn-lt"/>
                <a:ea typeface="+mn-ea"/>
                <a:cs typeface="+mn-cs"/>
              </a:rPr>
              <a:t> die Vorgehensweise</a:t>
            </a:r>
          </a:p>
        </p:txBody>
      </p:sp>
      <p:sp>
        <p:nvSpPr>
          <p:cNvPr id="4" name="Foliennummernplatzhalter 3"/>
          <p:cNvSpPr>
            <a:spLocks noGrp="1"/>
          </p:cNvSpPr>
          <p:nvPr>
            <p:ph type="sldNum" sz="quarter" idx="5"/>
          </p:nvPr>
        </p:nvSpPr>
        <p:spPr/>
        <p:txBody>
          <a:bodyPr/>
          <a:lstStyle/>
          <a:p>
            <a:fld id="{1905CA75-0A2C-4816-9214-62F60D6D1DD7}" type="slidenum">
              <a:rPr lang="en-US" smtClean="0"/>
              <a:t>43</a:t>
            </a:fld>
            <a:endParaRPr lang="en-US"/>
          </a:p>
        </p:txBody>
      </p:sp>
    </p:spTree>
    <p:extLst>
      <p:ext uri="{BB962C8B-B14F-4D97-AF65-F5344CB8AC3E}">
        <p14:creationId xmlns:p14="http://schemas.microsoft.com/office/powerpoint/2010/main" val="1712934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DC1A22"/>
                </a:solidFill>
                <a:effectLst/>
                <a:latin typeface="Open Sans" panose="020B0606030504020204" pitchFamily="34" charset="0"/>
              </a:rPr>
              <a:t>Abschwächung der Regel 11</a:t>
            </a:r>
          </a:p>
          <a:p>
            <a:r>
              <a:rPr lang="de-DE" b="0" i="0" dirty="0">
                <a:solidFill>
                  <a:srgbClr val="4D4D4D"/>
                </a:solidFill>
                <a:effectLst/>
                <a:latin typeface="Open Sans" panose="020B0606030504020204" pitchFamily="34" charset="0"/>
              </a:rPr>
              <a:t>Brüssel hat erkannt, dass die Regel 11 nicht zu den besonders gelungenen Teilen der MDR zählt. Die Tatsache, dass deren Klassifizierung nur den Schweregrade berücksichtigt, aber nicht das Risiko, führt dazu, dass zu viele Software-Anwendungen in der Klasse III eingeteilt werden müssten. Schließlich kann im ungünstigsten Fall immer etwas Schlimmes passieren. Damit ist der Gedanke einer risikobasierten Klassifizierung ad absurdum geführt.</a:t>
            </a:r>
          </a:p>
          <a:p>
            <a:r>
              <a:rPr lang="de-DE" b="0" i="0" dirty="0">
                <a:solidFill>
                  <a:srgbClr val="4D4D4D"/>
                </a:solidFill>
                <a:effectLst/>
                <a:latin typeface="Open Sans" panose="020B0606030504020204" pitchFamily="34" charset="0"/>
              </a:rPr>
              <a:t>Das MDCG </a:t>
            </a:r>
            <a:r>
              <a:rPr lang="de-DE" b="0" i="0" dirty="0" err="1">
                <a:solidFill>
                  <a:srgbClr val="4D4D4D"/>
                </a:solidFill>
                <a:effectLst/>
                <a:latin typeface="Open Sans" panose="020B0606030504020204" pitchFamily="34" charset="0"/>
              </a:rPr>
              <a:t>Dokumment</a:t>
            </a:r>
            <a:r>
              <a:rPr lang="de-DE" b="0" i="0" dirty="0">
                <a:solidFill>
                  <a:srgbClr val="4D4D4D"/>
                </a:solidFill>
                <a:effectLst/>
                <a:latin typeface="Open Sans" panose="020B0606030504020204" pitchFamily="34" charset="0"/>
              </a:rPr>
              <a:t> hat auf Seite 26 eine Tabelle ergänzt, die sich auf eine Klassifizierung des </a:t>
            </a:r>
            <a:r>
              <a:rPr lang="de-DE" b="1" i="0" u="none" strike="noStrike" dirty="0">
                <a:solidFill>
                  <a:srgbClr val="DC1A22"/>
                </a:solidFill>
                <a:effectLst/>
                <a:latin typeface="Open Sans" panose="020B0606030504020204" pitchFamily="34" charset="0"/>
                <a:hlinkClick r:id="rId3"/>
              </a:rPr>
              <a:t>IMDRF</a:t>
            </a:r>
            <a:r>
              <a:rPr lang="de-DE" b="0" i="0" dirty="0">
                <a:solidFill>
                  <a:srgbClr val="4D4D4D"/>
                </a:solidFill>
                <a:effectLst/>
                <a:latin typeface="Open Sans" panose="020B0606030504020204" pitchFamily="34" charset="0"/>
              </a:rPr>
              <a:t>s bezieht. Dadurch gelingt es unter Umständen, Software niedriger zu klassifizieren.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1A22"/>
                </a:solidFill>
                <a:effectLst/>
                <a:latin typeface="Open Sans" panose="020B0606030504020204" pitchFamily="34" charset="0"/>
              </a:rPr>
              <a:t>International Medical Device Regulators Forum</a:t>
            </a:r>
          </a:p>
          <a:p>
            <a:endParaRPr lang="en-US" dirty="0"/>
          </a:p>
        </p:txBody>
      </p:sp>
      <p:sp>
        <p:nvSpPr>
          <p:cNvPr id="4" name="Foliennummernplatzhalter 3"/>
          <p:cNvSpPr>
            <a:spLocks noGrp="1"/>
          </p:cNvSpPr>
          <p:nvPr>
            <p:ph type="sldNum" sz="quarter" idx="5"/>
          </p:nvPr>
        </p:nvSpPr>
        <p:spPr/>
        <p:txBody>
          <a:bodyPr/>
          <a:lstStyle/>
          <a:p>
            <a:fld id="{1905CA75-0A2C-4816-9214-62F60D6D1DD7}" type="slidenum">
              <a:rPr lang="en-US" smtClean="0"/>
              <a:t>45</a:t>
            </a:fld>
            <a:endParaRPr lang="en-US"/>
          </a:p>
        </p:txBody>
      </p:sp>
    </p:spTree>
    <p:extLst>
      <p:ext uri="{BB962C8B-B14F-4D97-AF65-F5344CB8AC3E}">
        <p14:creationId xmlns:p14="http://schemas.microsoft.com/office/powerpoint/2010/main" val="3662104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Konformitätsbewertungsverfahren für Medizinprodukte – MDR (regulatory-affairs.org)</a:t>
            </a:r>
            <a:endParaRPr lang="de-DE" dirty="0"/>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2-&gt; MDR oder IVDR</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4D4D4D"/>
                </a:solidFill>
                <a:effectLst/>
                <a:latin typeface="Open Sans" panose="020B0606030504020204" pitchFamily="34" charset="0"/>
              </a:rPr>
              <a:t>Eine der am </a:t>
            </a:r>
            <a:r>
              <a:rPr lang="de-DE" b="0" i="0" dirty="0" err="1">
                <a:solidFill>
                  <a:srgbClr val="4D4D4D"/>
                </a:solidFill>
                <a:effectLst/>
                <a:latin typeface="Open Sans" panose="020B0606030504020204" pitchFamily="34" charset="0"/>
              </a:rPr>
              <a:t>häufigst</a:t>
            </a:r>
            <a:r>
              <a:rPr lang="de-DE" b="0" i="0" dirty="0">
                <a:solidFill>
                  <a:srgbClr val="4D4D4D"/>
                </a:solidFill>
                <a:effectLst/>
                <a:latin typeface="Open Sans" panose="020B0606030504020204" pitchFamily="34" charset="0"/>
              </a:rPr>
              <a:t> genutzten Konformitätsbewertungsverfahren ist das nach Anhang II der MDD bzw. nach Anhang IX der MDR, bei der der Hersteller über ein vollständiges Qualitätssicherungssystem verfügen muss.</a:t>
            </a:r>
            <a:endParaRPr lang="en-US" dirty="0"/>
          </a:p>
          <a:p>
            <a:endParaRPr lang="en-US" dirty="0"/>
          </a:p>
        </p:txBody>
      </p:sp>
      <p:sp>
        <p:nvSpPr>
          <p:cNvPr id="4" name="Foliennummernplatzhalter 3"/>
          <p:cNvSpPr>
            <a:spLocks noGrp="1"/>
          </p:cNvSpPr>
          <p:nvPr>
            <p:ph type="sldNum" sz="quarter" idx="5"/>
          </p:nvPr>
        </p:nvSpPr>
        <p:spPr/>
        <p:txBody>
          <a:bodyPr/>
          <a:lstStyle/>
          <a:p>
            <a:fld id="{1905CA75-0A2C-4816-9214-62F60D6D1DD7}" type="slidenum">
              <a:rPr lang="en-US" smtClean="0"/>
              <a:t>46</a:t>
            </a:fld>
            <a:endParaRPr lang="en-US"/>
          </a:p>
        </p:txBody>
      </p:sp>
    </p:spTree>
    <p:extLst>
      <p:ext uri="{BB962C8B-B14F-4D97-AF65-F5344CB8AC3E}">
        <p14:creationId xmlns:p14="http://schemas.microsoft.com/office/powerpoint/2010/main" val="846036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4D4D4D"/>
                </a:solidFill>
                <a:effectLst/>
                <a:latin typeface="Open Sans" panose="020B0606030504020204" pitchFamily="34" charset="0"/>
              </a:rPr>
              <a:t>Die benannte Stelle mdc-</a:t>
            </a:r>
            <a:r>
              <a:rPr lang="de-DE" b="0" i="0" dirty="0" err="1">
                <a:solidFill>
                  <a:srgbClr val="4D4D4D"/>
                </a:solidFill>
                <a:effectLst/>
                <a:latin typeface="Open Sans" panose="020B0606030504020204" pitchFamily="34" charset="0"/>
              </a:rPr>
              <a:t>ce</a:t>
            </a:r>
            <a:r>
              <a:rPr lang="de-DE" b="0" i="0" dirty="0">
                <a:solidFill>
                  <a:srgbClr val="4D4D4D"/>
                </a:solidFill>
                <a:effectLst/>
                <a:latin typeface="Open Sans" panose="020B0606030504020204" pitchFamily="34" charset="0"/>
              </a:rPr>
              <a:t> hat eine eigene Struktur für eine MDR-konforme technische Dokumentation publiziert. </a:t>
            </a:r>
            <a:r>
              <a:rPr lang="de-DE" dirty="0">
                <a:hlinkClick r:id="rId3"/>
              </a:rPr>
              <a:t>Struktur Technische Dokumentation (Medizinprodukte) (mdc-ce.de)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C1A22"/>
                </a:solidFill>
                <a:effectLst/>
                <a:latin typeface="Open Sans" panose="020B0606030504020204" pitchFamily="34" charset="0"/>
              </a:rPr>
              <a:t>STED: Summary Technical Documentation </a:t>
            </a:r>
            <a:r>
              <a:rPr lang="en-US" dirty="0">
                <a:hlinkClick r:id="rId4"/>
              </a:rPr>
              <a:t>Essential Principles of Safety and Performance of Medical Devices and IVD Medical Devices (imdrf.org)</a:t>
            </a:r>
            <a:endParaRPr lang="en-US" dirty="0"/>
          </a:p>
          <a:p>
            <a:r>
              <a:rPr lang="de-DE" b="0" i="0" dirty="0">
                <a:solidFill>
                  <a:srgbClr val="4D4D4D"/>
                </a:solidFill>
                <a:effectLst/>
                <a:latin typeface="Open Sans" panose="020B0606030504020204" pitchFamily="34" charset="0"/>
              </a:rPr>
              <a:t>Die Kapitel (s. Abb. 1) sind:</a:t>
            </a:r>
          </a:p>
          <a:p>
            <a:pPr>
              <a:buFont typeface="+mj-lt"/>
              <a:buAutoNum type="arabicPeriod"/>
            </a:pPr>
            <a:r>
              <a:rPr lang="de-DE" b="0" i="0" dirty="0">
                <a:solidFill>
                  <a:srgbClr val="212529"/>
                </a:solidFill>
                <a:effectLst/>
                <a:latin typeface="Open Sans" panose="020B0606030504020204" pitchFamily="34" charset="0"/>
              </a:rPr>
              <a:t>Regulatorisches: Hier finden sich die marktspezifischen und regulatorischen Dokumente</a:t>
            </a:r>
          </a:p>
          <a:p>
            <a:pPr>
              <a:buFont typeface="+mj-lt"/>
              <a:buAutoNum type="arabicPeriod"/>
            </a:pPr>
            <a:r>
              <a:rPr lang="de-DE" b="0" i="0" dirty="0">
                <a:solidFill>
                  <a:srgbClr val="212529"/>
                </a:solidFill>
                <a:effectLst/>
                <a:latin typeface="Open Sans" panose="020B0606030504020204" pitchFamily="34" charset="0"/>
              </a:rPr>
              <a:t>Kontext der Einreichung: Hier findet sich die Beschreibung des Produkts</a:t>
            </a:r>
          </a:p>
          <a:p>
            <a:pPr>
              <a:buFont typeface="+mj-lt"/>
              <a:buAutoNum type="arabicPeriod"/>
            </a:pPr>
            <a:r>
              <a:rPr lang="de-DE" b="0" i="0" dirty="0">
                <a:solidFill>
                  <a:srgbClr val="212529"/>
                </a:solidFill>
                <a:effectLst/>
                <a:latin typeface="Open Sans" panose="020B0606030504020204" pitchFamily="34" charset="0"/>
              </a:rPr>
              <a:t>Nicht klinische Nachweise wie z.B. Labortests</a:t>
            </a:r>
          </a:p>
          <a:p>
            <a:pPr>
              <a:buFont typeface="+mj-lt"/>
              <a:buAutoNum type="arabicPeriod"/>
            </a:pPr>
            <a:r>
              <a:rPr lang="de-DE" b="0" i="0" dirty="0">
                <a:solidFill>
                  <a:srgbClr val="212529"/>
                </a:solidFill>
                <a:effectLst/>
                <a:latin typeface="Open Sans" panose="020B0606030504020204" pitchFamily="34" charset="0"/>
              </a:rPr>
              <a:t>Klinische Nachweise</a:t>
            </a:r>
          </a:p>
          <a:p>
            <a:pPr>
              <a:buFont typeface="+mj-lt"/>
              <a:buAutoNum type="arabicPeriod"/>
            </a:pPr>
            <a:r>
              <a:rPr lang="de-DE" b="0" i="0" dirty="0" err="1">
                <a:solidFill>
                  <a:srgbClr val="212529"/>
                </a:solidFill>
                <a:effectLst/>
                <a:latin typeface="Open Sans" panose="020B0606030504020204" pitchFamily="34" charset="0"/>
              </a:rPr>
              <a:t>Labeling</a:t>
            </a:r>
            <a:endParaRPr lang="de-DE" b="0" i="0" dirty="0">
              <a:solidFill>
                <a:srgbClr val="212529"/>
              </a:solidFill>
              <a:effectLst/>
              <a:latin typeface="Open Sans" panose="020B0606030504020204" pitchFamily="34" charset="0"/>
            </a:endParaRPr>
          </a:p>
          <a:p>
            <a:pPr>
              <a:buFont typeface="+mj-lt"/>
              <a:buAutoNum type="arabicPeriod"/>
            </a:pPr>
            <a:r>
              <a:rPr lang="de-DE" b="0" i="0" dirty="0">
                <a:solidFill>
                  <a:srgbClr val="212529"/>
                </a:solidFill>
                <a:effectLst/>
                <a:latin typeface="Open Sans" panose="020B0606030504020204" pitchFamily="34" charset="0"/>
              </a:rPr>
              <a:t>QM-System: Verfahren und Methoden</a:t>
            </a:r>
          </a:p>
          <a:p>
            <a:pPr>
              <a:buFont typeface="+mj-lt"/>
              <a:buAutoNum type="arabicPeriod"/>
            </a:pPr>
            <a:r>
              <a:rPr lang="de-DE" b="0" i="0" dirty="0">
                <a:solidFill>
                  <a:srgbClr val="212529"/>
                </a:solidFill>
                <a:effectLst/>
                <a:latin typeface="Open Sans" panose="020B0606030504020204" pitchFamily="34" charset="0"/>
              </a:rPr>
              <a:t>QM-System: Produktspezifische Vorgaben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C1A22"/>
              </a:solidFill>
              <a:effectLst/>
              <a:latin typeface="Open Sans" panose="020B0606030504020204" pitchFamily="34" charset="0"/>
            </a:endParaRPr>
          </a:p>
          <a:p>
            <a:r>
              <a:rPr lang="en-US" b="0" i="0" dirty="0" err="1">
                <a:solidFill>
                  <a:srgbClr val="DC1A22"/>
                </a:solidFill>
                <a:effectLst/>
                <a:latin typeface="Open Sans" panose="020B0606030504020204" pitchFamily="34" charset="0"/>
              </a:rPr>
              <a:t>Johner</a:t>
            </a:r>
            <a:r>
              <a:rPr lang="en-US" b="0" i="0" dirty="0">
                <a:solidFill>
                  <a:srgbClr val="DC1A22"/>
                </a:solidFill>
                <a:effectLst/>
                <a:latin typeface="Open Sans" panose="020B0606030504020204" pitchFamily="34" charset="0"/>
              </a:rPr>
              <a:t> </a:t>
            </a:r>
            <a:r>
              <a:rPr lang="en-US" b="0" i="0" dirty="0" err="1">
                <a:solidFill>
                  <a:srgbClr val="DC1A22"/>
                </a:solidFill>
                <a:effectLst/>
                <a:latin typeface="Open Sans" panose="020B0606030504020204" pitchFamily="34" charset="0"/>
              </a:rPr>
              <a:t>Institut</a:t>
            </a:r>
            <a:endParaRPr lang="en-US" b="0" i="0" dirty="0">
              <a:solidFill>
                <a:srgbClr val="DC1A22"/>
              </a:solidFill>
              <a:effectLst/>
              <a:latin typeface="Open Sans" panose="020B0606030504020204" pitchFamily="34" charset="0"/>
            </a:endParaRPr>
          </a:p>
          <a:p>
            <a:br>
              <a:rPr lang="en-US" dirty="0"/>
            </a:br>
            <a:endParaRPr lang="en-US" dirty="0"/>
          </a:p>
          <a:p>
            <a:endParaRPr lang="en-US" dirty="0"/>
          </a:p>
        </p:txBody>
      </p:sp>
      <p:sp>
        <p:nvSpPr>
          <p:cNvPr id="4" name="Foliennummernplatzhalter 3"/>
          <p:cNvSpPr>
            <a:spLocks noGrp="1"/>
          </p:cNvSpPr>
          <p:nvPr>
            <p:ph type="sldNum" sz="quarter" idx="5"/>
          </p:nvPr>
        </p:nvSpPr>
        <p:spPr/>
        <p:txBody>
          <a:bodyPr/>
          <a:lstStyle/>
          <a:p>
            <a:fld id="{1905CA75-0A2C-4816-9214-62F60D6D1DD7}" type="slidenum">
              <a:rPr lang="en-US" smtClean="0"/>
              <a:t>48</a:t>
            </a:fld>
            <a:endParaRPr lang="en-US"/>
          </a:p>
        </p:txBody>
      </p:sp>
    </p:spTree>
    <p:extLst>
      <p:ext uri="{BB962C8B-B14F-4D97-AF65-F5344CB8AC3E}">
        <p14:creationId xmlns:p14="http://schemas.microsoft.com/office/powerpoint/2010/main" val="376306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https://www.johner-institut.de/blog/regulatory-affairs/unique-device-identification-udi/</a:t>
            </a:r>
          </a:p>
        </p:txBody>
      </p:sp>
      <p:sp>
        <p:nvSpPr>
          <p:cNvPr id="4" name="Foliennummernplatzhalter 3"/>
          <p:cNvSpPr>
            <a:spLocks noGrp="1"/>
          </p:cNvSpPr>
          <p:nvPr>
            <p:ph type="sldNum" sz="quarter" idx="5"/>
          </p:nvPr>
        </p:nvSpPr>
        <p:spPr/>
        <p:txBody>
          <a:bodyPr/>
          <a:lstStyle/>
          <a:p>
            <a:fld id="{1905CA75-0A2C-4816-9214-62F60D6D1DD7}" type="slidenum">
              <a:rPr lang="en-US" smtClean="0"/>
              <a:t>51</a:t>
            </a:fld>
            <a:endParaRPr lang="en-US"/>
          </a:p>
        </p:txBody>
      </p:sp>
    </p:spTree>
    <p:extLst>
      <p:ext uri="{BB962C8B-B14F-4D97-AF65-F5344CB8AC3E}">
        <p14:creationId xmlns:p14="http://schemas.microsoft.com/office/powerpoint/2010/main" val="3593618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Software-Anforderungen IEC 62304 konform dokumentieren (johner-institut.de)</a:t>
            </a:r>
            <a:endParaRPr lang="de-DE" dirty="0"/>
          </a:p>
          <a:p>
            <a:endParaRPr lang="de-DE" dirty="0"/>
          </a:p>
          <a:p>
            <a:r>
              <a:rPr lang="en-US" dirty="0">
                <a:hlinkClick r:id="rId4"/>
              </a:rPr>
              <a:t>Software-</a:t>
            </a:r>
            <a:r>
              <a:rPr lang="en-US" dirty="0" err="1">
                <a:hlinkClick r:id="rId4"/>
              </a:rPr>
              <a:t>Architektur</a:t>
            </a:r>
            <a:r>
              <a:rPr lang="en-US" dirty="0">
                <a:hlinkClick r:id="rId4"/>
              </a:rPr>
              <a:t> (IEC 62304 </a:t>
            </a:r>
            <a:r>
              <a:rPr lang="en-US" dirty="0" err="1">
                <a:hlinkClick r:id="rId4"/>
              </a:rPr>
              <a:t>konform</a:t>
            </a:r>
            <a:r>
              <a:rPr lang="en-US" dirty="0">
                <a:hlinkClick r:id="rId4"/>
              </a:rPr>
              <a:t>) (johner-institut.de)</a:t>
            </a:r>
            <a:endParaRPr lang="en-US" dirty="0"/>
          </a:p>
          <a:p>
            <a:endParaRPr lang="en-US" dirty="0"/>
          </a:p>
          <a:p>
            <a:r>
              <a:rPr lang="de-DE" dirty="0">
                <a:hlinkClick r:id="rId5"/>
              </a:rPr>
              <a:t>Software-Freigabe: ein „beliebtes“ Missverständnis (johner-institut.de)</a:t>
            </a:r>
            <a:endParaRPr lang="de-DE" dirty="0"/>
          </a:p>
          <a:p>
            <a:endParaRPr lang="de-DE" dirty="0"/>
          </a:p>
          <a:p>
            <a:r>
              <a:rPr lang="de-DE" dirty="0">
                <a:hlinkClick r:id="rId6"/>
              </a:rPr>
              <a:t>Software-</a:t>
            </a:r>
            <a:r>
              <a:rPr lang="de-DE" dirty="0" err="1">
                <a:hlinkClick r:id="rId6"/>
              </a:rPr>
              <a:t>Testing</a:t>
            </a:r>
            <a:r>
              <a:rPr lang="de-DE" dirty="0">
                <a:hlinkClick r:id="rId6"/>
              </a:rPr>
              <a:t>: Die Forderungen der IEC 62304 und FDA erfüllen (johner-institut.de)</a:t>
            </a:r>
            <a:endParaRPr lang="de-DE" dirty="0"/>
          </a:p>
          <a:p>
            <a:endParaRPr lang="de-DE" dirty="0"/>
          </a:p>
          <a:p>
            <a:r>
              <a:rPr lang="de-DE" dirty="0">
                <a:hlinkClick r:id="rId7"/>
              </a:rPr>
              <a:t>IT-Sich</a:t>
            </a:r>
          </a:p>
          <a:p>
            <a:endParaRPr lang="de-DE" dirty="0">
              <a:hlinkClick r:id="rId7"/>
            </a:endParaRPr>
          </a:p>
          <a:p>
            <a:r>
              <a:rPr lang="de-DE">
                <a:hlinkClick r:id="rId8"/>
              </a:rPr>
              <a:t>Klinische Bewertung von Software: Drei Beweise für die Konformität (johner-institut.de)</a:t>
            </a:r>
            <a:r>
              <a:rPr lang="de-DE">
                <a:hlinkClick r:id="rId7"/>
              </a:rPr>
              <a:t>erheit</a:t>
            </a:r>
            <a:r>
              <a:rPr lang="de-DE" dirty="0">
                <a:hlinkClick r:id="rId7"/>
              </a:rPr>
              <a:t> im Gesundheitswesen: Bedrohungen und Vorschriften (johner-institut.de)</a:t>
            </a:r>
            <a:endParaRPr lang="en-US" dirty="0"/>
          </a:p>
        </p:txBody>
      </p:sp>
      <p:sp>
        <p:nvSpPr>
          <p:cNvPr id="4" name="Foliennummernplatzhalter 3"/>
          <p:cNvSpPr>
            <a:spLocks noGrp="1"/>
          </p:cNvSpPr>
          <p:nvPr>
            <p:ph type="sldNum" sz="quarter" idx="5"/>
          </p:nvPr>
        </p:nvSpPr>
        <p:spPr/>
        <p:txBody>
          <a:bodyPr/>
          <a:lstStyle/>
          <a:p>
            <a:fld id="{1905CA75-0A2C-4816-9214-62F60D6D1DD7}" type="slidenum">
              <a:rPr lang="en-US" smtClean="0"/>
              <a:t>54</a:t>
            </a:fld>
            <a:endParaRPr lang="en-US"/>
          </a:p>
        </p:txBody>
      </p:sp>
    </p:spTree>
    <p:extLst>
      <p:ext uri="{BB962C8B-B14F-4D97-AF65-F5344CB8AC3E}">
        <p14:creationId xmlns:p14="http://schemas.microsoft.com/office/powerpoint/2010/main" val="917117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Konformitätsbewertungsverfahren für Medizinprodukte – MDR (regulatory-affairs.org)</a:t>
            </a:r>
            <a:endParaRPr lang="de-DE" dirty="0"/>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2-&gt; MDR oder IVDR</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4D4D4D"/>
                </a:solidFill>
                <a:effectLst/>
                <a:latin typeface="Open Sans" panose="020B0606030504020204" pitchFamily="34" charset="0"/>
              </a:rPr>
              <a:t>Eine der am </a:t>
            </a:r>
            <a:r>
              <a:rPr lang="de-DE" b="0" i="0" dirty="0" err="1">
                <a:solidFill>
                  <a:srgbClr val="4D4D4D"/>
                </a:solidFill>
                <a:effectLst/>
                <a:latin typeface="Open Sans" panose="020B0606030504020204" pitchFamily="34" charset="0"/>
              </a:rPr>
              <a:t>häufigst</a:t>
            </a:r>
            <a:r>
              <a:rPr lang="de-DE" b="0" i="0" dirty="0">
                <a:solidFill>
                  <a:srgbClr val="4D4D4D"/>
                </a:solidFill>
                <a:effectLst/>
                <a:latin typeface="Open Sans" panose="020B0606030504020204" pitchFamily="34" charset="0"/>
              </a:rPr>
              <a:t> genutzten Konformitätsbewertungsverfahren ist das nach Anhang II der MDD bzw. nach Anhang IX der MDR, bei der der Hersteller über ein vollständiges Qualitätssicherungssystem verfügen muss.</a:t>
            </a:r>
            <a:endParaRPr lang="en-US" dirty="0"/>
          </a:p>
          <a:p>
            <a:endParaRPr lang="en-US" dirty="0"/>
          </a:p>
        </p:txBody>
      </p:sp>
      <p:sp>
        <p:nvSpPr>
          <p:cNvPr id="4" name="Foliennummernplatzhalter 3"/>
          <p:cNvSpPr>
            <a:spLocks noGrp="1"/>
          </p:cNvSpPr>
          <p:nvPr>
            <p:ph type="sldNum" sz="quarter" idx="5"/>
          </p:nvPr>
        </p:nvSpPr>
        <p:spPr/>
        <p:txBody>
          <a:bodyPr/>
          <a:lstStyle/>
          <a:p>
            <a:fld id="{1905CA75-0A2C-4816-9214-62F60D6D1DD7}" type="slidenum">
              <a:rPr lang="en-US" smtClean="0"/>
              <a:t>7</a:t>
            </a:fld>
            <a:endParaRPr lang="en-US"/>
          </a:p>
        </p:txBody>
      </p:sp>
    </p:spTree>
    <p:extLst>
      <p:ext uri="{BB962C8B-B14F-4D97-AF65-F5344CB8AC3E}">
        <p14:creationId xmlns:p14="http://schemas.microsoft.com/office/powerpoint/2010/main" val="1045108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Fehlerwahrscheinlichkeit bei Software: Das IEC 62304-Missverständnis (johner-institut.de)</a:t>
            </a:r>
            <a:endParaRPr lang="en-US" dirty="0"/>
          </a:p>
        </p:txBody>
      </p:sp>
      <p:sp>
        <p:nvSpPr>
          <p:cNvPr id="4" name="Foliennummernplatzhalter 3"/>
          <p:cNvSpPr>
            <a:spLocks noGrp="1"/>
          </p:cNvSpPr>
          <p:nvPr>
            <p:ph type="sldNum" sz="quarter" idx="5"/>
          </p:nvPr>
        </p:nvSpPr>
        <p:spPr/>
        <p:txBody>
          <a:bodyPr/>
          <a:lstStyle/>
          <a:p>
            <a:fld id="{1905CA75-0A2C-4816-9214-62F60D6D1DD7}" type="slidenum">
              <a:rPr lang="en-US" smtClean="0"/>
              <a:t>55</a:t>
            </a:fld>
            <a:endParaRPr lang="en-US"/>
          </a:p>
        </p:txBody>
      </p:sp>
    </p:spTree>
    <p:extLst>
      <p:ext uri="{BB962C8B-B14F-4D97-AF65-F5344CB8AC3E}">
        <p14:creationId xmlns:p14="http://schemas.microsoft.com/office/powerpoint/2010/main" val="178266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1905CA75-0A2C-4816-9214-62F60D6D1DD7}" type="slidenum">
              <a:rPr lang="en-US" smtClean="0"/>
              <a:t>61</a:t>
            </a:fld>
            <a:endParaRPr lang="en-US"/>
          </a:p>
        </p:txBody>
      </p:sp>
    </p:spTree>
    <p:extLst>
      <p:ext uri="{BB962C8B-B14F-4D97-AF65-F5344CB8AC3E}">
        <p14:creationId xmlns:p14="http://schemas.microsoft.com/office/powerpoint/2010/main" val="2620234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905CA75-0A2C-4816-9214-62F60D6D1DD7}" type="slidenum">
              <a:rPr lang="en-US" smtClean="0"/>
              <a:t>11</a:t>
            </a:fld>
            <a:endParaRPr lang="en-US"/>
          </a:p>
        </p:txBody>
      </p:sp>
    </p:spTree>
    <p:extLst>
      <p:ext uri="{BB962C8B-B14F-4D97-AF65-F5344CB8AC3E}">
        <p14:creationId xmlns:p14="http://schemas.microsoft.com/office/powerpoint/2010/main" val="218308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1905CA75-0A2C-4816-9214-62F60D6D1DD7}" type="slidenum">
              <a:rPr lang="en-US" smtClean="0"/>
              <a:t>13</a:t>
            </a:fld>
            <a:endParaRPr lang="en-US"/>
          </a:p>
        </p:txBody>
      </p:sp>
    </p:spTree>
    <p:extLst>
      <p:ext uri="{BB962C8B-B14F-4D97-AF65-F5344CB8AC3E}">
        <p14:creationId xmlns:p14="http://schemas.microsoft.com/office/powerpoint/2010/main" val="32288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https://www.clinfo.eu/klinische-bewertung-mdr/</a:t>
            </a:r>
          </a:p>
        </p:txBody>
      </p:sp>
      <p:sp>
        <p:nvSpPr>
          <p:cNvPr id="4" name="Foliennummernplatzhalter 3"/>
          <p:cNvSpPr>
            <a:spLocks noGrp="1"/>
          </p:cNvSpPr>
          <p:nvPr>
            <p:ph type="sldNum" sz="quarter" idx="5"/>
          </p:nvPr>
        </p:nvSpPr>
        <p:spPr/>
        <p:txBody>
          <a:bodyPr/>
          <a:lstStyle/>
          <a:p>
            <a:fld id="{1905CA75-0A2C-4816-9214-62F60D6D1DD7}" type="slidenum">
              <a:rPr lang="en-US" smtClean="0"/>
              <a:t>25</a:t>
            </a:fld>
            <a:endParaRPr lang="en-US"/>
          </a:p>
        </p:txBody>
      </p:sp>
    </p:spTree>
    <p:extLst>
      <p:ext uri="{BB962C8B-B14F-4D97-AF65-F5344CB8AC3E}">
        <p14:creationId xmlns:p14="http://schemas.microsoft.com/office/powerpoint/2010/main" val="3473011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Beispiele für Klassifizierungsmerkmale von Schäden</a:t>
            </a:r>
          </a:p>
          <a:p>
            <a:pPr marL="285750" indent="-285750">
              <a:buFont typeface="Arial" panose="020B0604020202020204" pitchFamily="34" charset="0"/>
              <a:buChar char="•"/>
            </a:pPr>
            <a:r>
              <a:rPr lang="de-DE" sz="1200" dirty="0"/>
              <a:t>Tod (j/n)</a:t>
            </a:r>
          </a:p>
          <a:p>
            <a:pPr marL="285750" indent="-285750">
              <a:buFont typeface="Arial" panose="020B0604020202020204" pitchFamily="34" charset="0"/>
              <a:buChar char="•"/>
            </a:pPr>
            <a:r>
              <a:rPr lang="de-DE" sz="1200" dirty="0"/>
              <a:t>Hospitalisierungsdauer &gt; n Tage (j/n)</a:t>
            </a:r>
          </a:p>
          <a:p>
            <a:pPr marL="285750" indent="-285750">
              <a:buFont typeface="Arial" panose="020B0604020202020204" pitchFamily="34" charset="0"/>
              <a:buChar char="•"/>
            </a:pPr>
            <a:r>
              <a:rPr lang="de-DE" sz="1200" dirty="0"/>
              <a:t>Grad der Behinderung &gt; x % (j/n)</a:t>
            </a:r>
          </a:p>
          <a:p>
            <a:pPr marL="285750" indent="-285750">
              <a:buFont typeface="Arial" panose="020B0604020202020204" pitchFamily="34" charset="0"/>
              <a:buChar char="•"/>
            </a:pPr>
            <a:r>
              <a:rPr lang="de-DE" sz="1200" dirty="0"/>
              <a:t>Intensivmedizinische Behandlung (eines Nicht-Intensivpatienten) notwendig (j/n)</a:t>
            </a:r>
          </a:p>
          <a:p>
            <a:pPr marL="285750" indent="-285750">
              <a:buFont typeface="Arial" panose="020B0604020202020204" pitchFamily="34" charset="0"/>
              <a:buChar char="•"/>
            </a:pPr>
            <a:r>
              <a:rPr lang="de-DE" sz="1200" dirty="0"/>
              <a:t>ärztliche Intervention notwendig (j/n)</a:t>
            </a:r>
          </a:p>
          <a:p>
            <a:pPr marL="285750" indent="-285750">
              <a:buFont typeface="Arial" panose="020B0604020202020204" pitchFamily="34" charset="0"/>
              <a:buChar char="•"/>
            </a:pPr>
            <a:r>
              <a:rPr lang="de-DE" sz="1200" dirty="0"/>
              <a:t>reversibel (j/n)</a:t>
            </a:r>
          </a:p>
          <a:p>
            <a:pPr marL="285750" indent="-285750">
              <a:buFont typeface="Arial" panose="020B0604020202020204" pitchFamily="34" charset="0"/>
              <a:buChar char="•"/>
            </a:pPr>
            <a:r>
              <a:rPr lang="de-DE" sz="1200" dirty="0"/>
              <a:t>Verkürzung der Lebenserwartung &gt; n Monate (j/n)</a:t>
            </a:r>
          </a:p>
          <a:p>
            <a:pPr marL="285750" indent="-285750">
              <a:buFont typeface="Arial" panose="020B0604020202020204" pitchFamily="34" charset="0"/>
              <a:buChar char="•"/>
            </a:pPr>
            <a:r>
              <a:rPr lang="de-DE" sz="1200" dirty="0"/>
              <a:t>Verkürzung der Lebenserwartung &gt; x % verglichen mit der Lebenserwartung bei „richtiger Behandlung“ (j/n)</a:t>
            </a:r>
          </a:p>
          <a:p>
            <a:pPr marL="285750" indent="-285750">
              <a:buFont typeface="Arial" panose="020B0604020202020204" pitchFamily="34" charset="0"/>
              <a:buChar char="•"/>
            </a:pPr>
            <a:r>
              <a:rPr lang="de-DE" sz="1200" dirty="0"/>
              <a:t>Schmerz-Level &gt; X (j/n)</a:t>
            </a:r>
          </a:p>
          <a:p>
            <a:pPr marL="285750" indent="-285750">
              <a:buFont typeface="Arial" panose="020B0604020202020204" pitchFamily="34" charset="0"/>
              <a:buChar char="•"/>
            </a:pPr>
            <a:r>
              <a:rPr lang="de-DE" sz="1200" dirty="0"/>
              <a:t>Lebensqualität, Psychische Belastung gemäß „Quality </a:t>
            </a:r>
            <a:r>
              <a:rPr lang="de-DE" sz="1200" dirty="0" err="1"/>
              <a:t>of</a:t>
            </a:r>
            <a:r>
              <a:rPr lang="de-DE" sz="1200" dirty="0"/>
              <a:t> Life“-Kriterien</a:t>
            </a:r>
            <a:endParaRPr lang="de-DE" dirty="0"/>
          </a:p>
          <a:p>
            <a:endParaRPr lang="en-US" dirty="0"/>
          </a:p>
        </p:txBody>
      </p:sp>
      <p:sp>
        <p:nvSpPr>
          <p:cNvPr id="4" name="Foliennummernplatzhalter 3"/>
          <p:cNvSpPr>
            <a:spLocks noGrp="1"/>
          </p:cNvSpPr>
          <p:nvPr>
            <p:ph type="sldNum" sz="quarter" idx="5"/>
          </p:nvPr>
        </p:nvSpPr>
        <p:spPr/>
        <p:txBody>
          <a:bodyPr/>
          <a:lstStyle/>
          <a:p>
            <a:fld id="{1905CA75-0A2C-4816-9214-62F60D6D1DD7}" type="slidenum">
              <a:rPr lang="en-US" smtClean="0"/>
              <a:t>31</a:t>
            </a:fld>
            <a:endParaRPr lang="en-US"/>
          </a:p>
        </p:txBody>
      </p:sp>
    </p:spTree>
    <p:extLst>
      <p:ext uri="{BB962C8B-B14F-4D97-AF65-F5344CB8AC3E}">
        <p14:creationId xmlns:p14="http://schemas.microsoft.com/office/powerpoint/2010/main" val="1778882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FMEA für Risikoanalyse &amp; Qualitätsmanagement ~ Definition &amp; Bewertung (johner-institut.de)</a:t>
            </a:r>
            <a:endParaRPr lang="de-DE" dirty="0"/>
          </a:p>
          <a:p>
            <a:endParaRPr lang="de-DE" dirty="0"/>
          </a:p>
          <a:p>
            <a:r>
              <a:rPr lang="en-US" dirty="0" err="1">
                <a:hlinkClick r:id="rId4"/>
              </a:rPr>
              <a:t>Fehlerbaumanalyse</a:t>
            </a:r>
            <a:r>
              <a:rPr lang="en-US" dirty="0">
                <a:hlinkClick r:id="rId4"/>
              </a:rPr>
              <a:t> | FTA: Fault Tree Analysis (johner-institut.de)</a:t>
            </a:r>
            <a:endParaRPr lang="de-DE" dirty="0"/>
          </a:p>
          <a:p>
            <a:endParaRPr lang="en-US" dirty="0"/>
          </a:p>
          <a:p>
            <a:r>
              <a:rPr lang="de-DE" dirty="0">
                <a:hlinkClick r:id="rId5"/>
              </a:rPr>
              <a:t>HAZOP-Analyse &amp; IEC 61882: In 4 Schritten zum Ergebnis (johner-institut.de)</a:t>
            </a:r>
            <a:r>
              <a:rPr lang="de-DE" dirty="0"/>
              <a:t>,</a:t>
            </a:r>
          </a:p>
          <a:p>
            <a:endParaRPr lang="de-DE" dirty="0"/>
          </a:p>
          <a:p>
            <a:endParaRPr lang="en-US" dirty="0"/>
          </a:p>
        </p:txBody>
      </p:sp>
      <p:sp>
        <p:nvSpPr>
          <p:cNvPr id="4" name="Foliennummernplatzhalter 3"/>
          <p:cNvSpPr>
            <a:spLocks noGrp="1"/>
          </p:cNvSpPr>
          <p:nvPr>
            <p:ph type="sldNum" sz="quarter" idx="5"/>
          </p:nvPr>
        </p:nvSpPr>
        <p:spPr/>
        <p:txBody>
          <a:bodyPr/>
          <a:lstStyle/>
          <a:p>
            <a:fld id="{1905CA75-0A2C-4816-9214-62F60D6D1DD7}" type="slidenum">
              <a:rPr lang="en-US" smtClean="0"/>
              <a:t>32</a:t>
            </a:fld>
            <a:endParaRPr lang="en-US"/>
          </a:p>
        </p:txBody>
      </p:sp>
    </p:spTree>
    <p:extLst>
      <p:ext uri="{BB962C8B-B14F-4D97-AF65-F5344CB8AC3E}">
        <p14:creationId xmlns:p14="http://schemas.microsoft.com/office/powerpoint/2010/main" val="2244586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1905CA75-0A2C-4816-9214-62F60D6D1DD7}" type="slidenum">
              <a:rPr lang="en-US" smtClean="0"/>
              <a:t>33</a:t>
            </a:fld>
            <a:endParaRPr lang="en-US"/>
          </a:p>
        </p:txBody>
      </p:sp>
    </p:spTree>
    <p:extLst>
      <p:ext uri="{BB962C8B-B14F-4D97-AF65-F5344CB8AC3E}">
        <p14:creationId xmlns:p14="http://schemas.microsoft.com/office/powerpoint/2010/main" val="2260206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FMEA für Risikoanalyse &amp; Qualitätsmanagement ~ Definition &amp; Bewertung (johner-institut.de)</a:t>
            </a:r>
            <a:endParaRPr lang="de-DE" dirty="0"/>
          </a:p>
          <a:p>
            <a:endParaRPr lang="de-DE" dirty="0"/>
          </a:p>
          <a:p>
            <a:r>
              <a:rPr lang="en-US" dirty="0" err="1">
                <a:hlinkClick r:id="rId4"/>
              </a:rPr>
              <a:t>Fehlerbaumanalyse</a:t>
            </a:r>
            <a:r>
              <a:rPr lang="en-US" dirty="0">
                <a:hlinkClick r:id="rId4"/>
              </a:rPr>
              <a:t> | FTA: Fault Tree Analysis (johner-institut.de)</a:t>
            </a:r>
            <a:endParaRPr lang="de-DE" dirty="0"/>
          </a:p>
          <a:p>
            <a:r>
              <a:rPr lang="de-DE" sz="1200" b="0" i="0" kern="1200" dirty="0">
                <a:solidFill>
                  <a:schemeClr val="tx1"/>
                </a:solidFill>
                <a:effectLst/>
                <a:latin typeface="+mn-lt"/>
                <a:ea typeface="+mn-ea"/>
                <a:cs typeface="+mn-cs"/>
              </a:rPr>
              <a:t>Die Notation von FTA-Diagrammen unterscheidet:</a:t>
            </a:r>
          </a:p>
          <a:p>
            <a:r>
              <a:rPr lang="de-DE" sz="1200" b="1" i="0" kern="1200" dirty="0">
                <a:solidFill>
                  <a:schemeClr val="tx1"/>
                </a:solidFill>
                <a:effectLst/>
                <a:latin typeface="+mn-lt"/>
                <a:ea typeface="+mn-ea"/>
                <a:cs typeface="+mn-cs"/>
              </a:rPr>
              <a:t>Rechtecke</a:t>
            </a:r>
            <a:r>
              <a:rPr lang="de-DE" sz="1200" b="0" i="0" kern="1200" dirty="0">
                <a:solidFill>
                  <a:schemeClr val="tx1"/>
                </a:solidFill>
                <a:effectLst/>
                <a:latin typeface="+mn-lt"/>
                <a:ea typeface="+mn-ea"/>
                <a:cs typeface="+mn-cs"/>
              </a:rPr>
              <a:t>: Ereignisse, wobei man nicht zwischen </a:t>
            </a:r>
            <a:r>
              <a:rPr lang="de-DE" sz="1200" b="0" i="0" kern="1200" dirty="0" err="1">
                <a:solidFill>
                  <a:schemeClr val="tx1"/>
                </a:solidFill>
                <a:effectLst/>
                <a:latin typeface="+mn-lt"/>
                <a:ea typeface="+mn-ea"/>
                <a:cs typeface="+mn-cs"/>
              </a:rPr>
              <a:t>Zwischen</a:t>
            </a:r>
            <a:r>
              <a:rPr lang="de-DE" sz="1200" b="0" i="0" kern="1200" dirty="0">
                <a:solidFill>
                  <a:schemeClr val="tx1"/>
                </a:solidFill>
                <a:effectLst/>
                <a:latin typeface="+mn-lt"/>
                <a:ea typeface="+mn-ea"/>
                <a:cs typeface="+mn-cs"/>
              </a:rPr>
              <a:t>- und Endereignissen (Wirkung) unterscheidet</a:t>
            </a:r>
          </a:p>
          <a:p>
            <a:r>
              <a:rPr lang="de-DE" sz="1200" b="1" i="0" kern="1200" dirty="0" err="1">
                <a:solidFill>
                  <a:schemeClr val="tx1"/>
                </a:solidFill>
                <a:effectLst/>
                <a:latin typeface="+mn-lt"/>
                <a:ea typeface="+mn-ea"/>
                <a:cs typeface="+mn-cs"/>
              </a:rPr>
              <a:t>Boolsche</a:t>
            </a:r>
            <a:r>
              <a:rPr lang="de-DE" sz="1200" b="1" i="0" kern="1200" dirty="0">
                <a:solidFill>
                  <a:schemeClr val="tx1"/>
                </a:solidFill>
                <a:effectLst/>
                <a:latin typeface="+mn-lt"/>
                <a:ea typeface="+mn-ea"/>
                <a:cs typeface="+mn-cs"/>
              </a:rPr>
              <a:t> Gates</a:t>
            </a:r>
            <a:r>
              <a:rPr lang="de-DE" sz="1200" b="0" i="0" kern="1200" dirty="0">
                <a:solidFill>
                  <a:schemeClr val="tx1"/>
                </a:solidFill>
                <a:effectLst/>
                <a:latin typeface="+mn-lt"/>
                <a:ea typeface="+mn-ea"/>
                <a:cs typeface="+mn-cs"/>
              </a:rPr>
              <a:t> insbesondere UND </a:t>
            </a:r>
            <a:r>
              <a:rPr lang="de-DE" sz="1200" b="0" i="0" kern="1200" dirty="0" err="1">
                <a:solidFill>
                  <a:schemeClr val="tx1"/>
                </a:solidFill>
                <a:effectLst/>
                <a:latin typeface="+mn-lt"/>
                <a:ea typeface="+mn-ea"/>
                <a:cs typeface="+mn-cs"/>
              </a:rPr>
              <a:t>und</a:t>
            </a:r>
            <a:r>
              <a:rPr lang="de-DE" sz="1200" b="0" i="0" kern="1200" dirty="0">
                <a:solidFill>
                  <a:schemeClr val="tx1"/>
                </a:solidFill>
                <a:effectLst/>
                <a:latin typeface="+mn-lt"/>
                <a:ea typeface="+mn-ea"/>
                <a:cs typeface="+mn-cs"/>
              </a:rPr>
              <a:t> ODER Gates (</a:t>
            </a:r>
            <a:r>
              <a:rPr lang="de-DE" sz="1200" b="1" i="0" u="none" strike="noStrike" kern="1200" dirty="0">
                <a:solidFill>
                  <a:schemeClr val="tx1"/>
                </a:solidFill>
                <a:effectLst/>
                <a:latin typeface="+mn-lt"/>
                <a:ea typeface="+mn-ea"/>
                <a:cs typeface="+mn-cs"/>
                <a:hlinkClick r:id="rId5"/>
              </a:rPr>
              <a:t>vollständigere Übersicht</a:t>
            </a:r>
            <a:r>
              <a:rPr lang="de-DE" sz="1200" b="0" i="0" kern="1200" dirty="0">
                <a:solidFill>
                  <a:schemeClr val="tx1"/>
                </a:solidFill>
                <a:effectLst/>
                <a:latin typeface="+mn-lt"/>
                <a:ea typeface="+mn-ea"/>
                <a:cs typeface="+mn-cs"/>
              </a:rPr>
              <a:t>)</a:t>
            </a:r>
          </a:p>
          <a:p>
            <a:r>
              <a:rPr lang="de-DE" sz="1200" b="1" i="0" kern="1200" dirty="0">
                <a:solidFill>
                  <a:schemeClr val="tx1"/>
                </a:solidFill>
                <a:effectLst/>
                <a:latin typeface="+mn-lt"/>
                <a:ea typeface="+mn-ea"/>
                <a:cs typeface="+mn-cs"/>
              </a:rPr>
              <a:t>Kreise</a:t>
            </a:r>
            <a:r>
              <a:rPr lang="de-DE" sz="1200" b="0" i="0" kern="1200" dirty="0">
                <a:solidFill>
                  <a:schemeClr val="tx1"/>
                </a:solidFill>
                <a:effectLst/>
                <a:latin typeface="+mn-lt"/>
                <a:ea typeface="+mn-ea"/>
                <a:cs typeface="+mn-cs"/>
              </a:rPr>
              <a:t>: Basis-Ereignisse sind Ereignisse, die nicht weiter untersucht werden sollen. Beispielsweise würde man eine „höhere Gewalt“ wie „Flugzeugabsturz auf Klinik“ nicht weiter untersuchen.</a:t>
            </a:r>
          </a:p>
          <a:p>
            <a:r>
              <a:rPr lang="de-DE" sz="1200" b="1" i="0" kern="1200" dirty="0">
                <a:solidFill>
                  <a:schemeClr val="tx1"/>
                </a:solidFill>
                <a:effectLst/>
                <a:latin typeface="+mn-lt"/>
                <a:ea typeface="+mn-ea"/>
                <a:cs typeface="+mn-cs"/>
              </a:rPr>
              <a:t>Rauten</a:t>
            </a:r>
            <a:r>
              <a:rPr lang="de-DE" sz="1200" b="0" i="0" kern="1200" dirty="0">
                <a:solidFill>
                  <a:schemeClr val="tx1"/>
                </a:solidFill>
                <a:effectLst/>
                <a:latin typeface="+mn-lt"/>
                <a:ea typeface="+mn-ea"/>
                <a:cs typeface="+mn-cs"/>
              </a:rPr>
              <a:t>: Diese Ereignisse sollten noch weiter untersucht werden, sind es aber noch nicht. Daher finden sich die Rauten wie Kreise immer als Blätter des Baums.</a:t>
            </a:r>
          </a:p>
          <a:p>
            <a:endParaRPr lang="en-US" dirty="0"/>
          </a:p>
          <a:p>
            <a:r>
              <a:rPr lang="de-DE" dirty="0">
                <a:hlinkClick r:id="rId6"/>
              </a:rPr>
              <a:t>HAZOP-Analyse &amp; IEC 61882: In 4 Schritten zum Ergebnis (johner-institut.de)</a:t>
            </a:r>
            <a:endParaRPr lang="en-US" dirty="0"/>
          </a:p>
        </p:txBody>
      </p:sp>
      <p:sp>
        <p:nvSpPr>
          <p:cNvPr id="4" name="Foliennummernplatzhalter 3"/>
          <p:cNvSpPr>
            <a:spLocks noGrp="1"/>
          </p:cNvSpPr>
          <p:nvPr>
            <p:ph type="sldNum" sz="quarter" idx="5"/>
          </p:nvPr>
        </p:nvSpPr>
        <p:spPr/>
        <p:txBody>
          <a:bodyPr/>
          <a:lstStyle/>
          <a:p>
            <a:fld id="{1905CA75-0A2C-4816-9214-62F60D6D1DD7}" type="slidenum">
              <a:rPr lang="en-US" smtClean="0"/>
              <a:t>34</a:t>
            </a:fld>
            <a:endParaRPr lang="en-US"/>
          </a:p>
        </p:txBody>
      </p:sp>
    </p:spTree>
    <p:extLst>
      <p:ext uri="{BB962C8B-B14F-4D97-AF65-F5344CB8AC3E}">
        <p14:creationId xmlns:p14="http://schemas.microsoft.com/office/powerpoint/2010/main" val="433645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1ECFAA-BA1F-4DB9-8A5D-97D608E7AC8C}"/>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77C7DB74-42E6-4380-AD78-3B03D938AA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F471A3A-1CC2-42D6-9D2A-564E041739CF}"/>
              </a:ext>
            </a:extLst>
          </p:cNvPr>
          <p:cNvSpPr>
            <a:spLocks noGrp="1"/>
          </p:cNvSpPr>
          <p:nvPr>
            <p:ph type="dt" sz="half" idx="10"/>
          </p:nvPr>
        </p:nvSpPr>
        <p:spPr/>
        <p:txBody>
          <a:bodyPr/>
          <a:lstStyle/>
          <a:p>
            <a:fld id="{86AC45A2-EB3D-4FD3-95A9-124EF12738F8}" type="datetimeFigureOut">
              <a:rPr lang="en-US" smtClean="0"/>
              <a:t>6/18/2021</a:t>
            </a:fld>
            <a:endParaRPr lang="en-US"/>
          </a:p>
        </p:txBody>
      </p:sp>
      <p:sp>
        <p:nvSpPr>
          <p:cNvPr id="5" name="Fußzeilenplatzhalter 4">
            <a:extLst>
              <a:ext uri="{FF2B5EF4-FFF2-40B4-BE49-F238E27FC236}">
                <a16:creationId xmlns:a16="http://schemas.microsoft.com/office/drawing/2014/main" id="{76843351-A041-450F-A9B5-BBE348F3ECC5}"/>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07D7E071-5010-4BEC-82C7-7EE050B24974}"/>
              </a:ext>
            </a:extLst>
          </p:cNvPr>
          <p:cNvSpPr>
            <a:spLocks noGrp="1"/>
          </p:cNvSpPr>
          <p:nvPr>
            <p:ph type="sldNum" sz="quarter" idx="12"/>
          </p:nvPr>
        </p:nvSpPr>
        <p:spPr/>
        <p:txBody>
          <a:bodyPr/>
          <a:lstStyle/>
          <a:p>
            <a:fld id="{DA8BA8E0-E6BD-4E30-849E-D2C36941E181}" type="slidenum">
              <a:rPr lang="en-US" smtClean="0"/>
              <a:t>‹Nr.›</a:t>
            </a:fld>
            <a:endParaRPr lang="en-US"/>
          </a:p>
        </p:txBody>
      </p:sp>
    </p:spTree>
    <p:extLst>
      <p:ext uri="{BB962C8B-B14F-4D97-AF65-F5344CB8AC3E}">
        <p14:creationId xmlns:p14="http://schemas.microsoft.com/office/powerpoint/2010/main" val="920884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60F9FB-AF70-457F-90D6-048E35D92310}"/>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BBB14DEC-6E31-45BB-9BF7-E2AF9693FED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765B2B80-DA5C-40C0-B9C6-A0E6F7362296}"/>
              </a:ext>
            </a:extLst>
          </p:cNvPr>
          <p:cNvSpPr>
            <a:spLocks noGrp="1"/>
          </p:cNvSpPr>
          <p:nvPr>
            <p:ph type="dt" sz="half" idx="10"/>
          </p:nvPr>
        </p:nvSpPr>
        <p:spPr/>
        <p:txBody>
          <a:bodyPr/>
          <a:lstStyle/>
          <a:p>
            <a:fld id="{86AC45A2-EB3D-4FD3-95A9-124EF12738F8}" type="datetimeFigureOut">
              <a:rPr lang="en-US" smtClean="0"/>
              <a:t>6/18/2021</a:t>
            </a:fld>
            <a:endParaRPr lang="en-US"/>
          </a:p>
        </p:txBody>
      </p:sp>
      <p:sp>
        <p:nvSpPr>
          <p:cNvPr id="5" name="Fußzeilenplatzhalter 4">
            <a:extLst>
              <a:ext uri="{FF2B5EF4-FFF2-40B4-BE49-F238E27FC236}">
                <a16:creationId xmlns:a16="http://schemas.microsoft.com/office/drawing/2014/main" id="{17CA4FDE-A098-44BB-B0C0-E41417B35263}"/>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5E8EC94F-C9AC-48D3-99CD-F34E1EF17A18}"/>
              </a:ext>
            </a:extLst>
          </p:cNvPr>
          <p:cNvSpPr>
            <a:spLocks noGrp="1"/>
          </p:cNvSpPr>
          <p:nvPr>
            <p:ph type="sldNum" sz="quarter" idx="12"/>
          </p:nvPr>
        </p:nvSpPr>
        <p:spPr/>
        <p:txBody>
          <a:bodyPr/>
          <a:lstStyle/>
          <a:p>
            <a:fld id="{DA8BA8E0-E6BD-4E30-849E-D2C36941E181}" type="slidenum">
              <a:rPr lang="en-US" smtClean="0"/>
              <a:t>‹Nr.›</a:t>
            </a:fld>
            <a:endParaRPr lang="en-US"/>
          </a:p>
        </p:txBody>
      </p:sp>
    </p:spTree>
    <p:extLst>
      <p:ext uri="{BB962C8B-B14F-4D97-AF65-F5344CB8AC3E}">
        <p14:creationId xmlns:p14="http://schemas.microsoft.com/office/powerpoint/2010/main" val="1172437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4F3112E-3399-4234-862F-A09FDAD909F8}"/>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3F7864B2-D4D3-4795-AFC8-CCF1BCF77B78}"/>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DC581A5E-6A9E-4A72-B1AD-7F9C6A750637}"/>
              </a:ext>
            </a:extLst>
          </p:cNvPr>
          <p:cNvSpPr>
            <a:spLocks noGrp="1"/>
          </p:cNvSpPr>
          <p:nvPr>
            <p:ph type="dt" sz="half" idx="10"/>
          </p:nvPr>
        </p:nvSpPr>
        <p:spPr/>
        <p:txBody>
          <a:bodyPr/>
          <a:lstStyle/>
          <a:p>
            <a:fld id="{86AC45A2-EB3D-4FD3-95A9-124EF12738F8}" type="datetimeFigureOut">
              <a:rPr lang="en-US" smtClean="0"/>
              <a:t>6/18/2021</a:t>
            </a:fld>
            <a:endParaRPr lang="en-US"/>
          </a:p>
        </p:txBody>
      </p:sp>
      <p:sp>
        <p:nvSpPr>
          <p:cNvPr id="5" name="Fußzeilenplatzhalter 4">
            <a:extLst>
              <a:ext uri="{FF2B5EF4-FFF2-40B4-BE49-F238E27FC236}">
                <a16:creationId xmlns:a16="http://schemas.microsoft.com/office/drawing/2014/main" id="{1DFA72C6-D240-4A86-8B94-4EBE09AD1E7B}"/>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92712D7-79A1-4F03-8FAE-7A1DDB6FB1AF}"/>
              </a:ext>
            </a:extLst>
          </p:cNvPr>
          <p:cNvSpPr>
            <a:spLocks noGrp="1"/>
          </p:cNvSpPr>
          <p:nvPr>
            <p:ph type="sldNum" sz="quarter" idx="12"/>
          </p:nvPr>
        </p:nvSpPr>
        <p:spPr/>
        <p:txBody>
          <a:bodyPr/>
          <a:lstStyle/>
          <a:p>
            <a:fld id="{DA8BA8E0-E6BD-4E30-849E-D2C36941E181}" type="slidenum">
              <a:rPr lang="en-US" smtClean="0"/>
              <a:t>‹Nr.›</a:t>
            </a:fld>
            <a:endParaRPr lang="en-US"/>
          </a:p>
        </p:txBody>
      </p:sp>
    </p:spTree>
    <p:extLst>
      <p:ext uri="{BB962C8B-B14F-4D97-AF65-F5344CB8AC3E}">
        <p14:creationId xmlns:p14="http://schemas.microsoft.com/office/powerpoint/2010/main" val="3329848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6CE91E-D775-4ECD-9D7B-4744F41E9671}"/>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B9736BE7-4C1A-4B69-BD00-405F667E9BD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90B9108-73FE-46BF-83C1-7B2217BFF8CD}"/>
              </a:ext>
            </a:extLst>
          </p:cNvPr>
          <p:cNvSpPr>
            <a:spLocks noGrp="1"/>
          </p:cNvSpPr>
          <p:nvPr>
            <p:ph type="dt" sz="half" idx="10"/>
          </p:nvPr>
        </p:nvSpPr>
        <p:spPr/>
        <p:txBody>
          <a:bodyPr/>
          <a:lstStyle/>
          <a:p>
            <a:fld id="{86AC45A2-EB3D-4FD3-95A9-124EF12738F8}" type="datetimeFigureOut">
              <a:rPr lang="en-US" smtClean="0"/>
              <a:t>6/18/2021</a:t>
            </a:fld>
            <a:endParaRPr lang="en-US"/>
          </a:p>
        </p:txBody>
      </p:sp>
      <p:sp>
        <p:nvSpPr>
          <p:cNvPr id="5" name="Fußzeilenplatzhalter 4">
            <a:extLst>
              <a:ext uri="{FF2B5EF4-FFF2-40B4-BE49-F238E27FC236}">
                <a16:creationId xmlns:a16="http://schemas.microsoft.com/office/drawing/2014/main" id="{8A30D078-7C9C-4EB2-BB0D-EAE77A777406}"/>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E932A581-FAE2-42FF-BF3C-FF3985DB2E47}"/>
              </a:ext>
            </a:extLst>
          </p:cNvPr>
          <p:cNvSpPr>
            <a:spLocks noGrp="1"/>
          </p:cNvSpPr>
          <p:nvPr>
            <p:ph type="sldNum" sz="quarter" idx="12"/>
          </p:nvPr>
        </p:nvSpPr>
        <p:spPr/>
        <p:txBody>
          <a:bodyPr/>
          <a:lstStyle/>
          <a:p>
            <a:fld id="{DA8BA8E0-E6BD-4E30-849E-D2C36941E181}" type="slidenum">
              <a:rPr lang="en-US" smtClean="0"/>
              <a:t>‹Nr.›</a:t>
            </a:fld>
            <a:endParaRPr lang="en-US"/>
          </a:p>
        </p:txBody>
      </p:sp>
    </p:spTree>
    <p:extLst>
      <p:ext uri="{BB962C8B-B14F-4D97-AF65-F5344CB8AC3E}">
        <p14:creationId xmlns:p14="http://schemas.microsoft.com/office/powerpoint/2010/main" val="1182859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13B35D-F9DA-48DE-AAF4-F3DB6B186EF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754D2AD7-FB29-4E44-8D10-BC030727C7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55A07F28-BF71-49EA-837A-1E687578C498}"/>
              </a:ext>
            </a:extLst>
          </p:cNvPr>
          <p:cNvSpPr>
            <a:spLocks noGrp="1"/>
          </p:cNvSpPr>
          <p:nvPr>
            <p:ph type="dt" sz="half" idx="10"/>
          </p:nvPr>
        </p:nvSpPr>
        <p:spPr/>
        <p:txBody>
          <a:bodyPr/>
          <a:lstStyle/>
          <a:p>
            <a:fld id="{86AC45A2-EB3D-4FD3-95A9-124EF12738F8}" type="datetimeFigureOut">
              <a:rPr lang="en-US" smtClean="0"/>
              <a:t>6/18/2021</a:t>
            </a:fld>
            <a:endParaRPr lang="en-US"/>
          </a:p>
        </p:txBody>
      </p:sp>
      <p:sp>
        <p:nvSpPr>
          <p:cNvPr id="5" name="Fußzeilenplatzhalter 4">
            <a:extLst>
              <a:ext uri="{FF2B5EF4-FFF2-40B4-BE49-F238E27FC236}">
                <a16:creationId xmlns:a16="http://schemas.microsoft.com/office/drawing/2014/main" id="{680B4021-CA5B-46B4-8AEC-7A0B3029A3C3}"/>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2AA7774-8183-4689-91F4-ABD35874B28A}"/>
              </a:ext>
            </a:extLst>
          </p:cNvPr>
          <p:cNvSpPr>
            <a:spLocks noGrp="1"/>
          </p:cNvSpPr>
          <p:nvPr>
            <p:ph type="sldNum" sz="quarter" idx="12"/>
          </p:nvPr>
        </p:nvSpPr>
        <p:spPr/>
        <p:txBody>
          <a:bodyPr/>
          <a:lstStyle/>
          <a:p>
            <a:fld id="{DA8BA8E0-E6BD-4E30-849E-D2C36941E181}" type="slidenum">
              <a:rPr lang="en-US" smtClean="0"/>
              <a:t>‹Nr.›</a:t>
            </a:fld>
            <a:endParaRPr lang="en-US"/>
          </a:p>
        </p:txBody>
      </p:sp>
    </p:spTree>
    <p:extLst>
      <p:ext uri="{BB962C8B-B14F-4D97-AF65-F5344CB8AC3E}">
        <p14:creationId xmlns:p14="http://schemas.microsoft.com/office/powerpoint/2010/main" val="1083226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5F0576-5303-4606-8272-A0FDBDC576E1}"/>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C10C1458-B47F-4207-AD14-3D750B504A53}"/>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016182EF-9882-4AA6-B129-014CD0A4D034}"/>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B32901B9-81F5-4757-B132-C91C5D39D2FC}"/>
              </a:ext>
            </a:extLst>
          </p:cNvPr>
          <p:cNvSpPr>
            <a:spLocks noGrp="1"/>
          </p:cNvSpPr>
          <p:nvPr>
            <p:ph type="dt" sz="half" idx="10"/>
          </p:nvPr>
        </p:nvSpPr>
        <p:spPr/>
        <p:txBody>
          <a:bodyPr/>
          <a:lstStyle/>
          <a:p>
            <a:fld id="{86AC45A2-EB3D-4FD3-95A9-124EF12738F8}" type="datetimeFigureOut">
              <a:rPr lang="en-US" smtClean="0"/>
              <a:t>6/18/2021</a:t>
            </a:fld>
            <a:endParaRPr lang="en-US"/>
          </a:p>
        </p:txBody>
      </p:sp>
      <p:sp>
        <p:nvSpPr>
          <p:cNvPr id="6" name="Fußzeilenplatzhalter 5">
            <a:extLst>
              <a:ext uri="{FF2B5EF4-FFF2-40B4-BE49-F238E27FC236}">
                <a16:creationId xmlns:a16="http://schemas.microsoft.com/office/drawing/2014/main" id="{4AE35B47-CDEA-4ABA-B919-A0563B78F1F1}"/>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7F7D303D-BEF5-435D-87F3-06D00F1CEF83}"/>
              </a:ext>
            </a:extLst>
          </p:cNvPr>
          <p:cNvSpPr>
            <a:spLocks noGrp="1"/>
          </p:cNvSpPr>
          <p:nvPr>
            <p:ph type="sldNum" sz="quarter" idx="12"/>
          </p:nvPr>
        </p:nvSpPr>
        <p:spPr/>
        <p:txBody>
          <a:bodyPr/>
          <a:lstStyle/>
          <a:p>
            <a:fld id="{DA8BA8E0-E6BD-4E30-849E-D2C36941E181}" type="slidenum">
              <a:rPr lang="en-US" smtClean="0"/>
              <a:t>‹Nr.›</a:t>
            </a:fld>
            <a:endParaRPr lang="en-US"/>
          </a:p>
        </p:txBody>
      </p:sp>
    </p:spTree>
    <p:extLst>
      <p:ext uri="{BB962C8B-B14F-4D97-AF65-F5344CB8AC3E}">
        <p14:creationId xmlns:p14="http://schemas.microsoft.com/office/powerpoint/2010/main" val="257062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58285F-4D30-4B0D-BB74-E232549F49C5}"/>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3DB6AB64-A0D7-42BD-B648-29CF313837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D120A97D-17EF-409D-AC23-573251CFE4F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E7419238-C0D9-4FC1-B2CF-6E4DD07634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842A2EE1-468B-4205-BCEC-EF1A6FB1A507}"/>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75C10B7-FA49-40FC-B586-E8580CCE41C2}"/>
              </a:ext>
            </a:extLst>
          </p:cNvPr>
          <p:cNvSpPr>
            <a:spLocks noGrp="1"/>
          </p:cNvSpPr>
          <p:nvPr>
            <p:ph type="dt" sz="half" idx="10"/>
          </p:nvPr>
        </p:nvSpPr>
        <p:spPr/>
        <p:txBody>
          <a:bodyPr/>
          <a:lstStyle/>
          <a:p>
            <a:fld id="{86AC45A2-EB3D-4FD3-95A9-124EF12738F8}" type="datetimeFigureOut">
              <a:rPr lang="en-US" smtClean="0"/>
              <a:t>6/18/2021</a:t>
            </a:fld>
            <a:endParaRPr lang="en-US"/>
          </a:p>
        </p:txBody>
      </p:sp>
      <p:sp>
        <p:nvSpPr>
          <p:cNvPr id="8" name="Fußzeilenplatzhalter 7">
            <a:extLst>
              <a:ext uri="{FF2B5EF4-FFF2-40B4-BE49-F238E27FC236}">
                <a16:creationId xmlns:a16="http://schemas.microsoft.com/office/drawing/2014/main" id="{03C143EF-DAE5-461A-9300-E023FD45BB99}"/>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8D0274C0-3E12-4FE8-9949-43D9F0154F9B}"/>
              </a:ext>
            </a:extLst>
          </p:cNvPr>
          <p:cNvSpPr>
            <a:spLocks noGrp="1"/>
          </p:cNvSpPr>
          <p:nvPr>
            <p:ph type="sldNum" sz="quarter" idx="12"/>
          </p:nvPr>
        </p:nvSpPr>
        <p:spPr/>
        <p:txBody>
          <a:bodyPr/>
          <a:lstStyle/>
          <a:p>
            <a:fld id="{DA8BA8E0-E6BD-4E30-849E-D2C36941E181}" type="slidenum">
              <a:rPr lang="en-US" smtClean="0"/>
              <a:t>‹Nr.›</a:t>
            </a:fld>
            <a:endParaRPr lang="en-US"/>
          </a:p>
        </p:txBody>
      </p:sp>
    </p:spTree>
    <p:extLst>
      <p:ext uri="{BB962C8B-B14F-4D97-AF65-F5344CB8AC3E}">
        <p14:creationId xmlns:p14="http://schemas.microsoft.com/office/powerpoint/2010/main" val="1372651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D25C4C-7C25-44AE-88A1-5C148578B9A9}"/>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EEFB6D7A-B6F8-4E7E-A527-0A8647268053}"/>
              </a:ext>
            </a:extLst>
          </p:cNvPr>
          <p:cNvSpPr>
            <a:spLocks noGrp="1"/>
          </p:cNvSpPr>
          <p:nvPr>
            <p:ph type="dt" sz="half" idx="10"/>
          </p:nvPr>
        </p:nvSpPr>
        <p:spPr/>
        <p:txBody>
          <a:bodyPr/>
          <a:lstStyle/>
          <a:p>
            <a:fld id="{86AC45A2-EB3D-4FD3-95A9-124EF12738F8}" type="datetimeFigureOut">
              <a:rPr lang="en-US" smtClean="0"/>
              <a:t>6/18/2021</a:t>
            </a:fld>
            <a:endParaRPr lang="en-US"/>
          </a:p>
        </p:txBody>
      </p:sp>
      <p:sp>
        <p:nvSpPr>
          <p:cNvPr id="4" name="Fußzeilenplatzhalter 3">
            <a:extLst>
              <a:ext uri="{FF2B5EF4-FFF2-40B4-BE49-F238E27FC236}">
                <a16:creationId xmlns:a16="http://schemas.microsoft.com/office/drawing/2014/main" id="{B042DD82-F6FA-4686-AB7E-3E4EF6902BB5}"/>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AF3EEDC7-E776-4619-BE2F-07B963ACB169}"/>
              </a:ext>
            </a:extLst>
          </p:cNvPr>
          <p:cNvSpPr>
            <a:spLocks noGrp="1"/>
          </p:cNvSpPr>
          <p:nvPr>
            <p:ph type="sldNum" sz="quarter" idx="12"/>
          </p:nvPr>
        </p:nvSpPr>
        <p:spPr/>
        <p:txBody>
          <a:bodyPr/>
          <a:lstStyle/>
          <a:p>
            <a:fld id="{DA8BA8E0-E6BD-4E30-849E-D2C36941E181}" type="slidenum">
              <a:rPr lang="en-US" smtClean="0"/>
              <a:t>‹Nr.›</a:t>
            </a:fld>
            <a:endParaRPr lang="en-US"/>
          </a:p>
        </p:txBody>
      </p:sp>
    </p:spTree>
    <p:extLst>
      <p:ext uri="{BB962C8B-B14F-4D97-AF65-F5344CB8AC3E}">
        <p14:creationId xmlns:p14="http://schemas.microsoft.com/office/powerpoint/2010/main" val="848127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CFA3915-23B3-453A-A513-570D0D5F30B8}"/>
              </a:ext>
            </a:extLst>
          </p:cNvPr>
          <p:cNvSpPr>
            <a:spLocks noGrp="1"/>
          </p:cNvSpPr>
          <p:nvPr>
            <p:ph type="dt" sz="half" idx="10"/>
          </p:nvPr>
        </p:nvSpPr>
        <p:spPr/>
        <p:txBody>
          <a:bodyPr/>
          <a:lstStyle/>
          <a:p>
            <a:fld id="{86AC45A2-EB3D-4FD3-95A9-124EF12738F8}" type="datetimeFigureOut">
              <a:rPr lang="en-US" smtClean="0"/>
              <a:t>6/18/2021</a:t>
            </a:fld>
            <a:endParaRPr lang="en-US"/>
          </a:p>
        </p:txBody>
      </p:sp>
      <p:sp>
        <p:nvSpPr>
          <p:cNvPr id="3" name="Fußzeilenplatzhalter 2">
            <a:extLst>
              <a:ext uri="{FF2B5EF4-FFF2-40B4-BE49-F238E27FC236}">
                <a16:creationId xmlns:a16="http://schemas.microsoft.com/office/drawing/2014/main" id="{5DD32EF8-584D-4944-8A3E-A37197559A19}"/>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0F0EB5B0-B555-496E-802B-C8596438BED3}"/>
              </a:ext>
            </a:extLst>
          </p:cNvPr>
          <p:cNvSpPr>
            <a:spLocks noGrp="1"/>
          </p:cNvSpPr>
          <p:nvPr>
            <p:ph type="sldNum" sz="quarter" idx="12"/>
          </p:nvPr>
        </p:nvSpPr>
        <p:spPr/>
        <p:txBody>
          <a:bodyPr/>
          <a:lstStyle/>
          <a:p>
            <a:fld id="{DA8BA8E0-E6BD-4E30-849E-D2C36941E181}" type="slidenum">
              <a:rPr lang="en-US" smtClean="0"/>
              <a:t>‹Nr.›</a:t>
            </a:fld>
            <a:endParaRPr lang="en-US"/>
          </a:p>
        </p:txBody>
      </p:sp>
    </p:spTree>
    <p:extLst>
      <p:ext uri="{BB962C8B-B14F-4D97-AF65-F5344CB8AC3E}">
        <p14:creationId xmlns:p14="http://schemas.microsoft.com/office/powerpoint/2010/main" val="1725288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F4B61A-EB32-458A-9D24-2B7B5E82B4A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50D54920-614D-4228-B0EC-76691F21CC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BB4ABC76-34AF-4180-AC1F-11F5836102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5FE354E-7AEC-42B0-A818-3DB416ACC4D0}"/>
              </a:ext>
            </a:extLst>
          </p:cNvPr>
          <p:cNvSpPr>
            <a:spLocks noGrp="1"/>
          </p:cNvSpPr>
          <p:nvPr>
            <p:ph type="dt" sz="half" idx="10"/>
          </p:nvPr>
        </p:nvSpPr>
        <p:spPr/>
        <p:txBody>
          <a:bodyPr/>
          <a:lstStyle/>
          <a:p>
            <a:fld id="{86AC45A2-EB3D-4FD3-95A9-124EF12738F8}" type="datetimeFigureOut">
              <a:rPr lang="en-US" smtClean="0"/>
              <a:t>6/18/2021</a:t>
            </a:fld>
            <a:endParaRPr lang="en-US"/>
          </a:p>
        </p:txBody>
      </p:sp>
      <p:sp>
        <p:nvSpPr>
          <p:cNvPr id="6" name="Fußzeilenplatzhalter 5">
            <a:extLst>
              <a:ext uri="{FF2B5EF4-FFF2-40B4-BE49-F238E27FC236}">
                <a16:creationId xmlns:a16="http://schemas.microsoft.com/office/drawing/2014/main" id="{BD50F627-1983-44BF-A356-A4AD0F89BEE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E92939A-F7E1-4FF8-B4A6-12C1329B38D9}"/>
              </a:ext>
            </a:extLst>
          </p:cNvPr>
          <p:cNvSpPr>
            <a:spLocks noGrp="1"/>
          </p:cNvSpPr>
          <p:nvPr>
            <p:ph type="sldNum" sz="quarter" idx="12"/>
          </p:nvPr>
        </p:nvSpPr>
        <p:spPr/>
        <p:txBody>
          <a:bodyPr/>
          <a:lstStyle/>
          <a:p>
            <a:fld id="{DA8BA8E0-E6BD-4E30-849E-D2C36941E181}" type="slidenum">
              <a:rPr lang="en-US" smtClean="0"/>
              <a:t>‹Nr.›</a:t>
            </a:fld>
            <a:endParaRPr lang="en-US"/>
          </a:p>
        </p:txBody>
      </p:sp>
    </p:spTree>
    <p:extLst>
      <p:ext uri="{BB962C8B-B14F-4D97-AF65-F5344CB8AC3E}">
        <p14:creationId xmlns:p14="http://schemas.microsoft.com/office/powerpoint/2010/main" val="2743559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339D16-F533-45EE-A4D4-E33811161F6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6BDE1CAC-BF06-4C7C-B39B-3219EDB31D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7FD94080-546E-49E3-A92F-7691931227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77319E5-EAEA-4799-857E-5616C36B9209}"/>
              </a:ext>
            </a:extLst>
          </p:cNvPr>
          <p:cNvSpPr>
            <a:spLocks noGrp="1"/>
          </p:cNvSpPr>
          <p:nvPr>
            <p:ph type="dt" sz="half" idx="10"/>
          </p:nvPr>
        </p:nvSpPr>
        <p:spPr/>
        <p:txBody>
          <a:bodyPr/>
          <a:lstStyle/>
          <a:p>
            <a:fld id="{86AC45A2-EB3D-4FD3-95A9-124EF12738F8}" type="datetimeFigureOut">
              <a:rPr lang="en-US" smtClean="0"/>
              <a:t>6/18/2021</a:t>
            </a:fld>
            <a:endParaRPr lang="en-US"/>
          </a:p>
        </p:txBody>
      </p:sp>
      <p:sp>
        <p:nvSpPr>
          <p:cNvPr id="6" name="Fußzeilenplatzhalter 5">
            <a:extLst>
              <a:ext uri="{FF2B5EF4-FFF2-40B4-BE49-F238E27FC236}">
                <a16:creationId xmlns:a16="http://schemas.microsoft.com/office/drawing/2014/main" id="{3200968C-5ADB-44E4-8F6A-05CC1046CBD6}"/>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0AE40AAD-65ED-4203-A9B1-A88A2F51C5CA}"/>
              </a:ext>
            </a:extLst>
          </p:cNvPr>
          <p:cNvSpPr>
            <a:spLocks noGrp="1"/>
          </p:cNvSpPr>
          <p:nvPr>
            <p:ph type="sldNum" sz="quarter" idx="12"/>
          </p:nvPr>
        </p:nvSpPr>
        <p:spPr/>
        <p:txBody>
          <a:bodyPr/>
          <a:lstStyle/>
          <a:p>
            <a:fld id="{DA8BA8E0-E6BD-4E30-849E-D2C36941E181}" type="slidenum">
              <a:rPr lang="en-US" smtClean="0"/>
              <a:t>‹Nr.›</a:t>
            </a:fld>
            <a:endParaRPr lang="en-US"/>
          </a:p>
        </p:txBody>
      </p:sp>
    </p:spTree>
    <p:extLst>
      <p:ext uri="{BB962C8B-B14F-4D97-AF65-F5344CB8AC3E}">
        <p14:creationId xmlns:p14="http://schemas.microsoft.com/office/powerpoint/2010/main" val="2745522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814B987-912A-4B56-B9A3-92B5BAAB98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65077FD1-F7B9-410C-AC2C-B0009B6149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51F91918-F399-4014-916C-F4032537CA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C45A2-EB3D-4FD3-95A9-124EF12738F8}" type="datetimeFigureOut">
              <a:rPr lang="en-US" smtClean="0"/>
              <a:t>6/18/2021</a:t>
            </a:fld>
            <a:endParaRPr lang="en-US"/>
          </a:p>
        </p:txBody>
      </p:sp>
      <p:sp>
        <p:nvSpPr>
          <p:cNvPr id="5" name="Fußzeilenplatzhalter 4">
            <a:extLst>
              <a:ext uri="{FF2B5EF4-FFF2-40B4-BE49-F238E27FC236}">
                <a16:creationId xmlns:a16="http://schemas.microsoft.com/office/drawing/2014/main" id="{AD776BEB-FB2C-4EBC-9772-456CFA8EBA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D2347998-7FE2-43A5-A972-957FD651C7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8BA8E0-E6BD-4E30-849E-D2C36941E181}" type="slidenum">
              <a:rPr lang="en-US" smtClean="0"/>
              <a:t>‹Nr.›</a:t>
            </a:fld>
            <a:endParaRPr lang="en-US"/>
          </a:p>
        </p:txBody>
      </p:sp>
    </p:spTree>
    <p:extLst>
      <p:ext uri="{BB962C8B-B14F-4D97-AF65-F5344CB8AC3E}">
        <p14:creationId xmlns:p14="http://schemas.microsoft.com/office/powerpoint/2010/main" val="4265944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johner-institut.de/blog/wp-content/uploads/2020/02/MDR_konsolidiert.htm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johner-institut.de/blog/wp-content/uploads/2020/02/MDR_konsolidiert.html"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ec.europa.eu/DocsRoom/documents/13053/attachments/1/translations" TargetMode="External"/><Relationship Id="rId2" Type="http://schemas.openxmlformats.org/officeDocument/2006/relationships/hyperlink" Target="http://www.team-nb.org/wp-content/uploads/2015/05/nbmeddocuments/Recommendation-NB-MED-2_7-1_rev2_Guidance_on_clinicals.pdf" TargetMode="External"/><Relationship Id="rId1" Type="http://schemas.openxmlformats.org/officeDocument/2006/relationships/slideLayout" Target="../slideLayouts/slideLayout2.xml"/><Relationship Id="rId6" Type="http://schemas.openxmlformats.org/officeDocument/2006/relationships/hyperlink" Target="https://ec.europa.eu/docsroom/documents/10334/attachments/1/translations" TargetMode="External"/><Relationship Id="rId5" Type="http://schemas.openxmlformats.org/officeDocument/2006/relationships/hyperlink" Target="http://ec.europa.eu/DocsRoom/documents/10336/attachments/1/translations" TargetMode="External"/><Relationship Id="rId4" Type="http://schemas.openxmlformats.org/officeDocument/2006/relationships/hyperlink" Target="http://ec.europa.eu/DocsRoom/documents/16477/attachments/1/translation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johner-institut.de/blog/wp-content/uploads/2020/02/MDR_konsolidiert.html"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ec.europa.eu/docsroom/documents/17921/attachments/1/translations/en/renditions/pdf"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johner-institut.de/blog/wp-content/uploads/2020/02/MDR_konsolidiert.htm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8" Type="http://schemas.openxmlformats.org/officeDocument/2006/relationships/hyperlink" Target="https://www.johner-institut.de/blog/wp-content/uploads/2020/02/MDR_konsolidiert.html#annex-%20VIII" TargetMode="External"/><Relationship Id="rId3" Type="http://schemas.openxmlformats.org/officeDocument/2006/relationships/hyperlink" Target="https://www.johner-institut.de/blog/wp-content/uploads/2020/02/MDR_konsolidiert.html#anwender" TargetMode="External"/><Relationship Id="rId7" Type="http://schemas.openxmlformats.org/officeDocument/2006/relationships/hyperlink" Target="https://www.johner-institut.de/blog/wp-content/uploads/2020/02/MDR_konsolidiert.html#risiko" TargetMode="External"/><Relationship Id="rId2" Type="http://schemas.openxmlformats.org/officeDocument/2006/relationships/hyperlink" Target="https://www.johner-institut.de/blog/wp-content/uploads/2020/02/MDR_konsolidiert.html#zweckbestimmung" TargetMode="External"/><Relationship Id="rId1" Type="http://schemas.openxmlformats.org/officeDocument/2006/relationships/slideLayout" Target="../slideLayouts/slideLayout2.xml"/><Relationship Id="rId6" Type="http://schemas.openxmlformats.org/officeDocument/2006/relationships/hyperlink" Target="https://www.johner-institut.de/blog/wp-content/uploads/2020/02/MDR_konsolidiert.html#system" TargetMode="External"/><Relationship Id="rId5" Type="http://schemas.openxmlformats.org/officeDocument/2006/relationships/hyperlink" Target="https://www.johner-institut.de/blog/wp-content/uploads/2020/02/MDR_konsolidiert.html#hersteller" TargetMode="External"/><Relationship Id="rId10" Type="http://schemas.openxmlformats.org/officeDocument/2006/relationships/hyperlink" Target="https://www.johner-institut.de/blog/wp-content/uploads/2020/02/MDR_konsolidiert.html#leistung" TargetMode="External"/><Relationship Id="rId4" Type="http://schemas.openxmlformats.org/officeDocument/2006/relationships/hyperlink" Target="https://www.johner-institut.de/blog/wp-content/uploads/2020/02/MDR_konsolidiert.html#annex-%20VI" TargetMode="External"/><Relationship Id="rId9" Type="http://schemas.openxmlformats.org/officeDocument/2006/relationships/hyperlink" Target="https://www.johner-institut.de/blog/wp-content/uploads/2020/02/MDR_konsolidiert.html#medizinproduk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s://www.johner-institut.de/blog/iec-62304-medizinische-software/integrationstests-gemaess-iec-62304/" TargetMode="External"/><Relationship Id="rId13" Type="http://schemas.openxmlformats.org/officeDocument/2006/relationships/image" Target="../media/image30.png"/><Relationship Id="rId3" Type="http://schemas.openxmlformats.org/officeDocument/2006/relationships/hyperlink" Target="https://www.johner-institut.de/blog/tag/software-anforderungen" TargetMode="External"/><Relationship Id="rId7" Type="http://schemas.openxmlformats.org/officeDocument/2006/relationships/hyperlink" Target="https://www.johner-institut.de/blog/?p=3322" TargetMode="External"/><Relationship Id="rId12" Type="http://schemas.openxmlformats.org/officeDocument/2006/relationships/hyperlink" Target="https://www.johner-institut.de/blog/iec-62304-medizinische-software/software-wartung-iec-62304-und-konformitaetspruefu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johner-institut.de/blog/tag/software-testing" TargetMode="External"/><Relationship Id="rId11" Type="http://schemas.openxmlformats.org/officeDocument/2006/relationships/hyperlink" Target="https://www.johner-institut.de/blog/iec-62304-medizinische-software/kodierrichtlinien-iec-62304-fda/" TargetMode="External"/><Relationship Id="rId5" Type="http://schemas.openxmlformats.org/officeDocument/2006/relationships/hyperlink" Target="https://www.johner-institut.de/blog/2011/iec-62304-medizinische-software/mal-anders-rum-reverse-code-review" TargetMode="External"/><Relationship Id="rId10" Type="http://schemas.openxmlformats.org/officeDocument/2006/relationships/hyperlink" Target="https://www.johner-institut.de/blog/iec-62304-medizinische-software/software-systemtest/" TargetMode="External"/><Relationship Id="rId4" Type="http://schemas.openxmlformats.org/officeDocument/2006/relationships/hyperlink" Target="https://www.johner-institut.de/blog/tag/software-architektur" TargetMode="External"/><Relationship Id="rId9" Type="http://schemas.openxmlformats.org/officeDocument/2006/relationships/hyperlink" Target="https://www.johner-institut.de/blog/iec-62304-medizinische-software/regressionstest/" TargetMode="External"/><Relationship Id="rId14" Type="http://schemas.openxmlformats.org/officeDocument/2006/relationships/image" Target="../media/image1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johner-institut.de/blog/wp-content/uploads/2012/12/FDA-Anzahl-Probanden.png" TargetMode="External"/><Relationship Id="rId1" Type="http://schemas.openxmlformats.org/officeDocument/2006/relationships/slideLayout" Target="../slideLayouts/slideLayout2.xml"/><Relationship Id="rId4" Type="http://schemas.openxmlformats.org/officeDocument/2006/relationships/hyperlink" Target="https://www.johner-institut.de/iec-62304-beratung/artikel/validierung-von-software.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hyperlink" Target="https://www.johner-institut.de/blog/regulatory-affairs/unique-device-identification-udi/" TargetMode="External"/><Relationship Id="rId13" Type="http://schemas.openxmlformats.org/officeDocument/2006/relationships/hyperlink" Target="https://www.johner-institut.de/blog/regulatory-affairs/mdr-regel-10a/" TargetMode="External"/><Relationship Id="rId18" Type="http://schemas.openxmlformats.org/officeDocument/2006/relationships/hyperlink" Target="https://www.johner-institut.de/blog/regulatory-affairs/oem-original-equipment-manufacturer/" TargetMode="External"/><Relationship Id="rId3" Type="http://schemas.openxmlformats.org/officeDocument/2006/relationships/hyperlink" Target="https://www.johner-institut.de/blog/regulatory-affairs/gebrauchsanweisungen/" TargetMode="External"/><Relationship Id="rId7" Type="http://schemas.openxmlformats.org/officeDocument/2006/relationships/hyperlink" Target="https://www.johner-institut.de/blog/regulatory-affairs/common-specifications-gemeinsame-spezifikationen/" TargetMode="External"/><Relationship Id="rId12" Type="http://schemas.openxmlformats.org/officeDocument/2006/relationships/hyperlink" Target="https://www.johner-institut.de/blog/regulatory-affairs/scrutiny/" TargetMode="External"/><Relationship Id="rId17" Type="http://schemas.openxmlformats.org/officeDocument/2006/relationships/hyperlink" Target="https://www.johner-institut.de/blog/regulatory-affairs/eudamed/" TargetMode="External"/><Relationship Id="rId2" Type="http://schemas.openxmlformats.org/officeDocument/2006/relationships/notesSlide" Target="../notesSlides/notesSlide21.xml"/><Relationship Id="rId16" Type="http://schemas.openxmlformats.org/officeDocument/2006/relationships/hyperlink" Target="https://www.johner-institut.de/blog/regulatory-affairs/qualified-person/" TargetMode="External"/><Relationship Id="rId20" Type="http://schemas.openxmlformats.org/officeDocument/2006/relationships/hyperlink" Target="https://www.johner-institut.de/blog/regulatory-affairs/konformitaetserklaerung-declaration-of-conformity/" TargetMode="External"/><Relationship Id="rId1" Type="http://schemas.openxmlformats.org/officeDocument/2006/relationships/slideLayout" Target="../slideLayouts/slideLayout2.xml"/><Relationship Id="rId6" Type="http://schemas.openxmlformats.org/officeDocument/2006/relationships/hyperlink" Target="https://www.johner-institut.de/blog/regulatory-affairs/klinische-daten-fuer-medizinprodukte/" TargetMode="External"/><Relationship Id="rId11" Type="http://schemas.openxmlformats.org/officeDocument/2006/relationships/hyperlink" Target="https://www.johner-institut.de/blog/tag/konformitatsbewertung/" TargetMode="External"/><Relationship Id="rId5" Type="http://schemas.openxmlformats.org/officeDocument/2006/relationships/hyperlink" Target="https://www.johner-institut.de/blog/tag/klinische-bewertung/" TargetMode="External"/><Relationship Id="rId15" Type="http://schemas.openxmlformats.org/officeDocument/2006/relationships/hyperlink" Target="https://www.johner-institut.de/blog/qualitaetsmanagement-iso-13485/aufbewahrungsdauer-aufbewahrungsfristen/" TargetMode="External"/><Relationship Id="rId10" Type="http://schemas.openxmlformats.org/officeDocument/2006/relationships/image" Target="../media/image35.png"/><Relationship Id="rId19" Type="http://schemas.openxmlformats.org/officeDocument/2006/relationships/hyperlink" Target="https://www.johner-institut.de/blog/regulatory-affairs/haendler/" TargetMode="External"/><Relationship Id="rId4" Type="http://schemas.openxmlformats.org/officeDocument/2006/relationships/hyperlink" Target="https://www.johner-institut.de/blog/regulatory-affairs/post-market-surveillance/" TargetMode="External"/><Relationship Id="rId9" Type="http://schemas.openxmlformats.org/officeDocument/2006/relationships/image" Target="../media/image34.png"/><Relationship Id="rId14" Type="http://schemas.openxmlformats.org/officeDocument/2006/relationships/hyperlink" Target="https://www.johner-institut.de/blog/tag/benannte-stellen/"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johner-institut.de/blog/wp-content/uploads/2020/02/MDR_konsolidiert.html#risiko" TargetMode="External"/><Relationship Id="rId2" Type="http://schemas.openxmlformats.org/officeDocument/2006/relationships/hyperlink" Target="https://www.johner-institut.de/blog/wp-content/uploads/2020/02/MDR_konsolidiert.html#hersteller" TargetMode="External"/><Relationship Id="rId1" Type="http://schemas.openxmlformats.org/officeDocument/2006/relationships/slideLayout" Target="../slideLayouts/slideLayout2.xml"/><Relationship Id="rId6" Type="http://schemas.openxmlformats.org/officeDocument/2006/relationships/hyperlink" Target="https://www.johner-institut.de/blog/wp-content/uploads/2020/02/MDR_konsolidiert.html#inverkehrbringen" TargetMode="External"/><Relationship Id="rId5" Type="http://schemas.openxmlformats.org/officeDocument/2006/relationships/hyperlink" Target="https://www.johner-institut.de/blog/wp-content/uploads/2020/02/MDR_konsolidiert.html#ueberwachung-nach-dem-inverkehrbringen" TargetMode="External"/><Relationship Id="rId4" Type="http://schemas.openxmlformats.org/officeDocument/2006/relationships/hyperlink" Target="https://www.johner-institut.de/blog/wp-content/uploads/2020/02/MDR_konsolidiert.html#system"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llipse 8">
            <a:extLst>
              <a:ext uri="{FF2B5EF4-FFF2-40B4-BE49-F238E27FC236}">
                <a16:creationId xmlns:a16="http://schemas.microsoft.com/office/drawing/2014/main" id="{7B3BB689-7454-4910-A246-65F8E123DFFD}"/>
              </a:ext>
            </a:extLst>
          </p:cNvPr>
          <p:cNvSpPr/>
          <p:nvPr/>
        </p:nvSpPr>
        <p:spPr>
          <a:xfrm>
            <a:off x="3332804" y="1222749"/>
            <a:ext cx="2693346" cy="2693346"/>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i="1" dirty="0">
                <a:solidFill>
                  <a:schemeClr val="tx1"/>
                </a:solidFill>
              </a:rPr>
              <a:t>90/385/EWG für aktiv implantierbare Medizinprodukte</a:t>
            </a:r>
            <a:endParaRPr lang="en-US" i="1" dirty="0">
              <a:solidFill>
                <a:schemeClr val="tx1"/>
              </a:solidFill>
            </a:endParaRPr>
          </a:p>
        </p:txBody>
      </p:sp>
      <p:sp>
        <p:nvSpPr>
          <p:cNvPr id="10" name="Ellipse 9">
            <a:extLst>
              <a:ext uri="{FF2B5EF4-FFF2-40B4-BE49-F238E27FC236}">
                <a16:creationId xmlns:a16="http://schemas.microsoft.com/office/drawing/2014/main" id="{E27D707E-61ED-44E5-8242-29ACE039E58F}"/>
              </a:ext>
            </a:extLst>
          </p:cNvPr>
          <p:cNvSpPr/>
          <p:nvPr/>
        </p:nvSpPr>
        <p:spPr>
          <a:xfrm>
            <a:off x="374515" y="1044949"/>
            <a:ext cx="2693346" cy="2693346"/>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i="1" dirty="0">
                <a:solidFill>
                  <a:schemeClr val="tx1"/>
                </a:solidFill>
              </a:rPr>
              <a:t>98/79/EG für In-Vitro-Diagnostika</a:t>
            </a:r>
            <a:endParaRPr lang="en-US" i="1" dirty="0">
              <a:solidFill>
                <a:schemeClr val="tx1"/>
              </a:solidFill>
            </a:endParaRPr>
          </a:p>
        </p:txBody>
      </p:sp>
      <p:sp>
        <p:nvSpPr>
          <p:cNvPr id="11" name="Ellipse 10">
            <a:extLst>
              <a:ext uri="{FF2B5EF4-FFF2-40B4-BE49-F238E27FC236}">
                <a16:creationId xmlns:a16="http://schemas.microsoft.com/office/drawing/2014/main" id="{F4A15F72-A225-422C-97D3-426AEB6175F7}"/>
              </a:ext>
            </a:extLst>
          </p:cNvPr>
          <p:cNvSpPr/>
          <p:nvPr/>
        </p:nvSpPr>
        <p:spPr>
          <a:xfrm>
            <a:off x="2247360" y="3359479"/>
            <a:ext cx="2693346" cy="2693346"/>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i="1" dirty="0">
                <a:solidFill>
                  <a:schemeClr val="tx1"/>
                </a:solidFill>
              </a:rPr>
              <a:t>93/42/EWG oder auch MDD für sonstige Medizinprodukte</a:t>
            </a:r>
            <a:endParaRPr lang="en-US" i="1" dirty="0">
              <a:solidFill>
                <a:schemeClr val="tx1"/>
              </a:solidFill>
            </a:endParaRPr>
          </a:p>
        </p:txBody>
      </p:sp>
      <p:sp>
        <p:nvSpPr>
          <p:cNvPr id="13" name="Ellipse 12">
            <a:extLst>
              <a:ext uri="{FF2B5EF4-FFF2-40B4-BE49-F238E27FC236}">
                <a16:creationId xmlns:a16="http://schemas.microsoft.com/office/drawing/2014/main" id="{61C10314-0DF8-4ADC-8561-CA2DDEDD461E}"/>
              </a:ext>
            </a:extLst>
          </p:cNvPr>
          <p:cNvSpPr/>
          <p:nvPr/>
        </p:nvSpPr>
        <p:spPr>
          <a:xfrm>
            <a:off x="7657782" y="2391622"/>
            <a:ext cx="3905568" cy="3905568"/>
          </a:xfrm>
          <a:prstGeom prst="ellipse">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i="1" dirty="0">
                <a:solidFill>
                  <a:schemeClr val="tx1"/>
                </a:solidFill>
              </a:rPr>
              <a:t>MDR 2017/745 </a:t>
            </a:r>
            <a:br>
              <a:rPr lang="de-DE" i="1" dirty="0">
                <a:solidFill>
                  <a:schemeClr val="tx1"/>
                </a:solidFill>
              </a:rPr>
            </a:br>
            <a:endParaRPr lang="de-DE" i="1" dirty="0">
              <a:solidFill>
                <a:schemeClr val="tx1"/>
              </a:solidFill>
            </a:endParaRPr>
          </a:p>
          <a:p>
            <a:pPr algn="ctr"/>
            <a:r>
              <a:rPr lang="de-DE" i="1" dirty="0">
                <a:solidFill>
                  <a:schemeClr val="tx1"/>
                </a:solidFill>
              </a:rPr>
              <a:t>Neue EU-Verordnung zu Medizinprodukten </a:t>
            </a:r>
          </a:p>
          <a:p>
            <a:br>
              <a:rPr lang="de-DE" i="1" dirty="0">
                <a:solidFill>
                  <a:schemeClr val="tx1"/>
                </a:solidFill>
              </a:rPr>
            </a:br>
            <a:r>
              <a:rPr lang="de-DE" sz="1400" i="1" dirty="0">
                <a:solidFill>
                  <a:schemeClr val="tx1"/>
                </a:solidFill>
              </a:rPr>
              <a:t>ersetzt:</a:t>
            </a:r>
          </a:p>
          <a:p>
            <a:r>
              <a:rPr lang="de-DE" sz="1400" i="1" dirty="0">
                <a:solidFill>
                  <a:schemeClr val="tx1"/>
                </a:solidFill>
              </a:rPr>
              <a:t>Richtlinie 93/42/EWG </a:t>
            </a:r>
          </a:p>
          <a:p>
            <a:r>
              <a:rPr lang="de-DE" sz="1400" i="1" dirty="0">
                <a:solidFill>
                  <a:schemeClr val="tx1"/>
                </a:solidFill>
              </a:rPr>
              <a:t>Richtlinie 90/385/EWG</a:t>
            </a:r>
          </a:p>
          <a:p>
            <a:pPr algn="ctr"/>
            <a:endParaRPr lang="en-US" i="1" dirty="0">
              <a:solidFill>
                <a:schemeClr val="tx1"/>
              </a:solidFill>
            </a:endParaRPr>
          </a:p>
        </p:txBody>
      </p:sp>
      <p:sp>
        <p:nvSpPr>
          <p:cNvPr id="15" name="Ellipse 14">
            <a:extLst>
              <a:ext uri="{FF2B5EF4-FFF2-40B4-BE49-F238E27FC236}">
                <a16:creationId xmlns:a16="http://schemas.microsoft.com/office/drawing/2014/main" id="{3689E400-EA95-478A-B792-8D8DDD7F1141}"/>
              </a:ext>
            </a:extLst>
          </p:cNvPr>
          <p:cNvSpPr/>
          <p:nvPr/>
        </p:nvSpPr>
        <p:spPr>
          <a:xfrm rot="1650695">
            <a:off x="2576080" y="464300"/>
            <a:ext cx="3189653" cy="62821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a:extLst>
              <a:ext uri="{FF2B5EF4-FFF2-40B4-BE49-F238E27FC236}">
                <a16:creationId xmlns:a16="http://schemas.microsoft.com/office/drawing/2014/main" id="{43B1EC13-DDE9-4849-9A35-5C94461A9962}"/>
              </a:ext>
            </a:extLst>
          </p:cNvPr>
          <p:cNvSpPr/>
          <p:nvPr/>
        </p:nvSpPr>
        <p:spPr>
          <a:xfrm>
            <a:off x="8063947" y="86088"/>
            <a:ext cx="4128053" cy="369332"/>
          </a:xfrm>
          <a:prstGeom prst="rect">
            <a:avLst/>
          </a:prstGeom>
        </p:spPr>
        <p:txBody>
          <a:bodyPr wrap="none">
            <a:spAutoFit/>
          </a:bodyPr>
          <a:lstStyle/>
          <a:p>
            <a:r>
              <a:rPr lang="en-US" dirty="0">
                <a:hlinkClick r:id="rId2"/>
              </a:rPr>
              <a:t>HTML-Version of MDR (johner-institut.de)</a:t>
            </a:r>
            <a:endParaRPr lang="en-US" dirty="0"/>
          </a:p>
        </p:txBody>
      </p:sp>
      <p:cxnSp>
        <p:nvCxnSpPr>
          <p:cNvPr id="19" name="Gerade Verbindung mit Pfeil 18">
            <a:extLst>
              <a:ext uri="{FF2B5EF4-FFF2-40B4-BE49-F238E27FC236}">
                <a16:creationId xmlns:a16="http://schemas.microsoft.com/office/drawing/2014/main" id="{4CE6D1DE-DC4E-4691-93A5-931ED1075665}"/>
              </a:ext>
            </a:extLst>
          </p:cNvPr>
          <p:cNvCxnSpPr>
            <a:stCxn id="15" idx="6"/>
            <a:endCxn id="13" idx="2"/>
          </p:cNvCxnSpPr>
          <p:nvPr/>
        </p:nvCxnSpPr>
        <p:spPr>
          <a:xfrm>
            <a:off x="5585386" y="4342066"/>
            <a:ext cx="2072396" cy="23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Ellipse 21">
            <a:extLst>
              <a:ext uri="{FF2B5EF4-FFF2-40B4-BE49-F238E27FC236}">
                <a16:creationId xmlns:a16="http://schemas.microsoft.com/office/drawing/2014/main" id="{0372BCD8-4915-4727-8D81-BCB1DF7357B8}"/>
              </a:ext>
            </a:extLst>
          </p:cNvPr>
          <p:cNvSpPr/>
          <p:nvPr/>
        </p:nvSpPr>
        <p:spPr>
          <a:xfrm>
            <a:off x="2924290" y="342483"/>
            <a:ext cx="908590" cy="908590"/>
          </a:xfrm>
          <a:prstGeom prst="ellipse">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i="1" dirty="0">
                <a:solidFill>
                  <a:schemeClr val="tx1"/>
                </a:solidFill>
              </a:rPr>
              <a:t>IVDR</a:t>
            </a:r>
            <a:endParaRPr lang="en-US" i="1" dirty="0">
              <a:solidFill>
                <a:schemeClr val="tx1"/>
              </a:solidFill>
            </a:endParaRPr>
          </a:p>
        </p:txBody>
      </p:sp>
      <p:cxnSp>
        <p:nvCxnSpPr>
          <p:cNvPr id="23" name="Gerade Verbindung mit Pfeil 22">
            <a:extLst>
              <a:ext uri="{FF2B5EF4-FFF2-40B4-BE49-F238E27FC236}">
                <a16:creationId xmlns:a16="http://schemas.microsoft.com/office/drawing/2014/main" id="{2B093F5C-8103-4163-BA47-AD65CC5F601A}"/>
              </a:ext>
            </a:extLst>
          </p:cNvPr>
          <p:cNvCxnSpPr>
            <a:cxnSpLocks/>
            <a:stCxn id="10" idx="7"/>
            <a:endCxn id="22" idx="3"/>
          </p:cNvCxnSpPr>
          <p:nvPr/>
        </p:nvCxnSpPr>
        <p:spPr>
          <a:xfrm flipV="1">
            <a:off x="2673430" y="1118013"/>
            <a:ext cx="383920" cy="321367"/>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464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SO 13485: Gemeinsamkeiten">
            <a:extLst>
              <a:ext uri="{FF2B5EF4-FFF2-40B4-BE49-F238E27FC236}">
                <a16:creationId xmlns:a16="http://schemas.microsoft.com/office/drawing/2014/main" id="{1A08B382-6FE4-4890-A69A-EEE1CDE561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75117"/>
            <a:ext cx="9601200" cy="6307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137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9A33F22-AB66-4DA7-8253-BE79EC6A99F9}"/>
              </a:ext>
            </a:extLst>
          </p:cNvPr>
          <p:cNvSpPr/>
          <p:nvPr/>
        </p:nvSpPr>
        <p:spPr>
          <a:xfrm>
            <a:off x="96520" y="97083"/>
            <a:ext cx="11828780" cy="369332"/>
          </a:xfrm>
          <a:prstGeom prst="rect">
            <a:avLst/>
          </a:prstGeom>
        </p:spPr>
        <p:txBody>
          <a:bodyPr wrap="square">
            <a:spAutoFit/>
          </a:bodyPr>
          <a:lstStyle/>
          <a:p>
            <a:r>
              <a:rPr lang="en-US" b="1" i="1" u="sng" dirty="0"/>
              <a:t>ISO 13485/ ISO 9001 und das QM-System und </a:t>
            </a:r>
            <a:r>
              <a:rPr lang="en-US" b="1" i="1" u="sng" dirty="0" err="1"/>
              <a:t>dessen</a:t>
            </a:r>
            <a:r>
              <a:rPr lang="en-US" b="1" i="1" u="sng" dirty="0"/>
              <a:t> </a:t>
            </a:r>
            <a:r>
              <a:rPr lang="en-US" b="1" i="1" u="sng" dirty="0" err="1"/>
              <a:t>Rumpf</a:t>
            </a:r>
            <a:endParaRPr lang="en-US" b="1" i="1" u="sng" dirty="0"/>
          </a:p>
        </p:txBody>
      </p:sp>
      <p:sp>
        <p:nvSpPr>
          <p:cNvPr id="8" name="Textfeld 7">
            <a:extLst>
              <a:ext uri="{FF2B5EF4-FFF2-40B4-BE49-F238E27FC236}">
                <a16:creationId xmlns:a16="http://schemas.microsoft.com/office/drawing/2014/main" id="{422CA5BB-43D6-4981-AD77-E84D7B3D1B03}"/>
              </a:ext>
            </a:extLst>
          </p:cNvPr>
          <p:cNvSpPr txBox="1"/>
          <p:nvPr/>
        </p:nvSpPr>
        <p:spPr>
          <a:xfrm>
            <a:off x="96520" y="611803"/>
            <a:ext cx="3916680" cy="5847755"/>
          </a:xfrm>
          <a:prstGeom prst="rect">
            <a:avLst/>
          </a:prstGeom>
          <a:noFill/>
        </p:spPr>
        <p:txBody>
          <a:bodyPr wrap="square">
            <a:spAutoFit/>
          </a:bodyPr>
          <a:lstStyle/>
          <a:p>
            <a:pPr algn="just"/>
            <a:r>
              <a:rPr lang="de-DE" sz="1100" dirty="0"/>
              <a:t>in Rumpf-QM-System sollte die folgenden Prozesse abdecken:</a:t>
            </a:r>
          </a:p>
          <a:p>
            <a:pPr marL="628650" lvl="1" indent="-171450" algn="just">
              <a:buFont typeface="Arial" panose="020B0604020202020204" pitchFamily="34" charset="0"/>
              <a:buChar char="•"/>
            </a:pPr>
            <a:r>
              <a:rPr lang="de-DE" sz="1100" dirty="0"/>
              <a:t>Marktüberwachung (Vigilanz)</a:t>
            </a:r>
          </a:p>
          <a:p>
            <a:pPr marL="628650" lvl="1" indent="-171450" algn="just">
              <a:buFont typeface="Arial" panose="020B0604020202020204" pitchFamily="34" charset="0"/>
              <a:buChar char="•"/>
            </a:pPr>
            <a:r>
              <a:rPr lang="de-DE" sz="1100" dirty="0"/>
              <a:t>Sammeln und Bewerten von (Kunden-)Rückmeldungen (auch der entsprechende Teil des Problemlösungsprozesses nach IEC 62304)</a:t>
            </a:r>
          </a:p>
          <a:p>
            <a:pPr marL="628650" lvl="1" indent="-171450" algn="just">
              <a:buFont typeface="Arial" panose="020B0604020202020204" pitchFamily="34" charset="0"/>
              <a:buChar char="•"/>
            </a:pPr>
            <a:r>
              <a:rPr lang="de-DE" sz="1100" dirty="0"/>
              <a:t>Maßnahmen bei fehlerhaften Produkten: Rückrufe, Behördenmeldungen usw.</a:t>
            </a:r>
          </a:p>
          <a:p>
            <a:pPr marL="628650" lvl="1" indent="-171450" algn="just">
              <a:buFont typeface="Arial" panose="020B0604020202020204" pitchFamily="34" charset="0"/>
              <a:buChar char="•"/>
            </a:pPr>
            <a:r>
              <a:rPr lang="de-DE" sz="1100" dirty="0"/>
              <a:t>Entwicklung einschließlich Usability Engineering, Verifizierung und Validierung, Wartung bzw. Änderung von Software (auch Konfigurationsmanagement)</a:t>
            </a:r>
          </a:p>
          <a:p>
            <a:pPr marL="628650" lvl="1" indent="-171450" algn="just">
              <a:buFont typeface="Arial" panose="020B0604020202020204" pitchFamily="34" charset="0"/>
              <a:buChar char="•"/>
            </a:pPr>
            <a:r>
              <a:rPr lang="de-DE" sz="1100" dirty="0"/>
              <a:t>Risikomanagement</a:t>
            </a:r>
          </a:p>
          <a:p>
            <a:pPr marL="628650" lvl="1" indent="-171450" algn="just">
              <a:buFont typeface="Arial" panose="020B0604020202020204" pitchFamily="34" charset="0"/>
              <a:buChar char="•"/>
            </a:pPr>
            <a:r>
              <a:rPr lang="de-DE" sz="1100" dirty="0"/>
              <a:t>Konformitätsbewertung inkl. Bewerten und Zusammenstellen der technischen Dokumentation</a:t>
            </a:r>
          </a:p>
          <a:p>
            <a:pPr algn="just"/>
            <a:endParaRPr lang="de-DE" sz="1100" dirty="0"/>
          </a:p>
          <a:p>
            <a:pPr algn="just"/>
            <a:r>
              <a:rPr lang="de-DE" sz="1100" dirty="0"/>
              <a:t>Diese Prozess- bzw. Verfahrensanweisungen sollten gelenkte Dokumente sein. Sie beschreiben:</a:t>
            </a:r>
          </a:p>
          <a:p>
            <a:pPr marL="628650" lvl="1" indent="-171450" algn="just">
              <a:buFont typeface="Arial" panose="020B0604020202020204" pitchFamily="34" charset="0"/>
              <a:buChar char="•"/>
            </a:pPr>
            <a:r>
              <a:rPr lang="de-DE" sz="1100" dirty="0"/>
              <a:t>die Rollen der Personen</a:t>
            </a:r>
          </a:p>
          <a:p>
            <a:pPr marL="628650" lvl="1" indent="-171450" algn="just">
              <a:buFont typeface="Arial" panose="020B0604020202020204" pitchFamily="34" charset="0"/>
              <a:buChar char="•"/>
            </a:pPr>
            <a:r>
              <a:rPr lang="de-DE" sz="1100" dirty="0"/>
              <a:t>die Aufgaben und Tätigkeiten</a:t>
            </a:r>
          </a:p>
          <a:p>
            <a:pPr marL="628650" lvl="1" indent="-171450" algn="just">
              <a:buFont typeface="Arial" panose="020B0604020202020204" pitchFamily="34" charset="0"/>
              <a:buChar char="•"/>
            </a:pPr>
            <a:r>
              <a:rPr lang="de-DE" sz="1100" dirty="0"/>
              <a:t>Sequenzen, Flusspläne und Wechselbeziehungen dieser Aufgaben und Tätigkeiten</a:t>
            </a:r>
          </a:p>
          <a:p>
            <a:pPr marL="628650" lvl="1" indent="-171450" algn="just">
              <a:buFont typeface="Arial" panose="020B0604020202020204" pitchFamily="34" charset="0"/>
              <a:buChar char="•"/>
            </a:pPr>
            <a:r>
              <a:rPr lang="de-DE" sz="1100" dirty="0"/>
              <a:t>im Prozess geplante Zwischenergebnisse und Ergebnisse (auch z.B. begleitende Dokumente) sowie die Informationen (z.B. Dokumente) und Materialien aus denen sie zu erarbeiten sind.</a:t>
            </a:r>
          </a:p>
          <a:p>
            <a:pPr algn="just"/>
            <a:endParaRPr lang="de-DE" sz="1100" dirty="0"/>
          </a:p>
          <a:p>
            <a:pPr algn="just"/>
            <a:r>
              <a:rPr lang="de-DE" sz="1100" dirty="0"/>
              <a:t>In anderen Worten: Mit Verfahrensanweisungen beschreiben Organisationen, wer wann was wie machen soll.</a:t>
            </a:r>
          </a:p>
          <a:p>
            <a:pPr algn="just"/>
            <a:endParaRPr lang="de-DE" sz="1100" dirty="0"/>
          </a:p>
          <a:p>
            <a:pPr algn="just"/>
            <a:r>
              <a:rPr lang="de-DE" sz="1100" dirty="0"/>
              <a:t>Zugehörige Arbeitsanweisungen können das jeweilige Verfahren im Detail festlegen. Beispielsweise könnte eine Arbeitsanweisung regeln, wie man vorgeht, wenn man</a:t>
            </a:r>
          </a:p>
          <a:p>
            <a:pPr marL="628650" lvl="1" indent="-171450" algn="just">
              <a:buFont typeface="Arial" panose="020B0604020202020204" pitchFamily="34" charset="0"/>
              <a:buChar char="•"/>
            </a:pPr>
            <a:r>
              <a:rPr lang="de-DE" sz="1100" dirty="0"/>
              <a:t>Testfälle für den Software-Systemtest spezifiziert,</a:t>
            </a:r>
          </a:p>
          <a:p>
            <a:pPr marL="628650" lvl="1" indent="-171450" algn="just">
              <a:buFont typeface="Arial" panose="020B0604020202020204" pitchFamily="34" charset="0"/>
              <a:buChar char="•"/>
            </a:pPr>
            <a:r>
              <a:rPr lang="de-DE" sz="1100" dirty="0"/>
              <a:t>eine Risikoanalyse durchführt oder</a:t>
            </a:r>
          </a:p>
          <a:p>
            <a:pPr marL="628650" lvl="1" indent="-171450" algn="just">
              <a:buFont typeface="Arial" panose="020B0604020202020204" pitchFamily="34" charset="0"/>
              <a:buChar char="•"/>
            </a:pPr>
            <a:r>
              <a:rPr lang="de-DE" sz="1100" dirty="0"/>
              <a:t>die Ergebnisse der Marktüberwachung dokumentiert.</a:t>
            </a:r>
          </a:p>
        </p:txBody>
      </p:sp>
      <p:sp>
        <p:nvSpPr>
          <p:cNvPr id="15" name="Textfeld 14">
            <a:extLst>
              <a:ext uri="{FF2B5EF4-FFF2-40B4-BE49-F238E27FC236}">
                <a16:creationId xmlns:a16="http://schemas.microsoft.com/office/drawing/2014/main" id="{5248D313-F3FC-4F8F-BD44-911AA817157E}"/>
              </a:ext>
            </a:extLst>
          </p:cNvPr>
          <p:cNvSpPr txBox="1"/>
          <p:nvPr/>
        </p:nvSpPr>
        <p:spPr>
          <a:xfrm>
            <a:off x="4184649" y="611803"/>
            <a:ext cx="3822702" cy="6186309"/>
          </a:xfrm>
          <a:prstGeom prst="rect">
            <a:avLst/>
          </a:prstGeom>
          <a:noFill/>
        </p:spPr>
        <p:txBody>
          <a:bodyPr wrap="square">
            <a:spAutoFit/>
          </a:bodyPr>
          <a:lstStyle/>
          <a:p>
            <a:r>
              <a:rPr lang="en-US" sz="1200" dirty="0"/>
              <a:t>Die ISO 13485:2016 hat die </a:t>
            </a:r>
            <a:r>
              <a:rPr lang="en-US" sz="1200" dirty="0" err="1"/>
              <a:t>Liste</a:t>
            </a:r>
            <a:r>
              <a:rPr lang="en-US" sz="1200" dirty="0"/>
              <a:t> </a:t>
            </a:r>
            <a:r>
              <a:rPr lang="en-US" sz="1200" dirty="0" err="1"/>
              <a:t>notwendiger</a:t>
            </a:r>
            <a:r>
              <a:rPr lang="en-US" sz="1200" dirty="0"/>
              <a:t> </a:t>
            </a:r>
            <a:r>
              <a:rPr lang="en-US" sz="1200" dirty="0" err="1"/>
              <a:t>Verfahrensanweisungen</a:t>
            </a:r>
            <a:r>
              <a:rPr lang="en-US" sz="1200" dirty="0"/>
              <a:t> </a:t>
            </a:r>
            <a:r>
              <a:rPr lang="en-US" sz="1200" dirty="0" err="1"/>
              <a:t>überarbeitet</a:t>
            </a:r>
            <a:r>
              <a:rPr lang="en-US" sz="1200" dirty="0"/>
              <a:t>:</a:t>
            </a:r>
          </a:p>
          <a:p>
            <a:pPr marL="285750" indent="-285750">
              <a:buFont typeface="Arial" panose="020B0604020202020204" pitchFamily="34" charset="0"/>
              <a:buChar char="•"/>
            </a:pPr>
            <a:r>
              <a:rPr lang="en-US" sz="1200" dirty="0"/>
              <a:t>Validation of the application of computer software used in the quality management system</a:t>
            </a:r>
          </a:p>
          <a:p>
            <a:pPr marL="285750" indent="-285750">
              <a:buFont typeface="Arial" panose="020B0604020202020204" pitchFamily="34" charset="0"/>
              <a:buChar char="•"/>
            </a:pPr>
            <a:r>
              <a:rPr lang="en-US" sz="1200" dirty="0"/>
              <a:t>Control of documents</a:t>
            </a:r>
          </a:p>
          <a:p>
            <a:pPr marL="285750" indent="-285750">
              <a:buFont typeface="Arial" panose="020B0604020202020204" pitchFamily="34" charset="0"/>
              <a:buChar char="•"/>
            </a:pPr>
            <a:r>
              <a:rPr lang="en-US" sz="1200" dirty="0"/>
              <a:t>Control of records</a:t>
            </a:r>
          </a:p>
          <a:p>
            <a:pPr marL="285750" indent="-285750">
              <a:buFont typeface="Arial" panose="020B0604020202020204" pitchFamily="34" charset="0"/>
              <a:buChar char="•"/>
            </a:pPr>
            <a:r>
              <a:rPr lang="en-US" sz="1200" dirty="0"/>
              <a:t>Management review</a:t>
            </a:r>
          </a:p>
          <a:p>
            <a:pPr marL="285750" indent="-285750">
              <a:buFont typeface="Arial" panose="020B0604020202020204" pitchFamily="34" charset="0"/>
              <a:buChar char="•"/>
            </a:pPr>
            <a:r>
              <a:rPr lang="en-US" sz="1200" dirty="0"/>
              <a:t>Design and development including transfer of design and development and control design and development changes</a:t>
            </a:r>
          </a:p>
          <a:p>
            <a:pPr marL="285750" indent="-285750">
              <a:buFont typeface="Arial" panose="020B0604020202020204" pitchFamily="34" charset="0"/>
              <a:buChar char="•"/>
            </a:pPr>
            <a:r>
              <a:rPr lang="en-US" sz="1200" dirty="0"/>
              <a:t>Purchasing</a:t>
            </a:r>
          </a:p>
          <a:p>
            <a:pPr marL="285750" indent="-285750">
              <a:buFont typeface="Arial" panose="020B0604020202020204" pitchFamily="34" charset="0"/>
              <a:buChar char="•"/>
            </a:pPr>
            <a:r>
              <a:rPr lang="en-US" sz="1200" dirty="0"/>
              <a:t>Procedures and methods for the control of production</a:t>
            </a:r>
          </a:p>
          <a:p>
            <a:pPr marL="285750" indent="-285750">
              <a:buFont typeface="Arial" panose="020B0604020202020204" pitchFamily="34" charset="0"/>
              <a:buChar char="•"/>
            </a:pPr>
            <a:r>
              <a:rPr lang="en-US" sz="1200" dirty="0"/>
              <a:t>Servicing (if applicable)</a:t>
            </a:r>
          </a:p>
          <a:p>
            <a:pPr marL="285750" indent="-285750">
              <a:buFont typeface="Arial" panose="020B0604020202020204" pitchFamily="34" charset="0"/>
              <a:buChar char="•"/>
            </a:pPr>
            <a:r>
              <a:rPr lang="en-US" sz="1200" dirty="0"/>
              <a:t>Validation of processes for production and service provision including validation of the application of computer software</a:t>
            </a:r>
          </a:p>
          <a:p>
            <a:pPr marL="285750" indent="-285750">
              <a:buFont typeface="Arial" panose="020B0604020202020204" pitchFamily="34" charset="0"/>
              <a:buChar char="•"/>
            </a:pPr>
            <a:r>
              <a:rPr lang="en-US" sz="1200" dirty="0"/>
              <a:t>Validation of sterilization and sterile barrier systems (if applicable)</a:t>
            </a:r>
          </a:p>
          <a:p>
            <a:pPr marL="285750" indent="-285750">
              <a:buFont typeface="Arial" panose="020B0604020202020204" pitchFamily="34" charset="0"/>
              <a:buChar char="•"/>
            </a:pPr>
            <a:r>
              <a:rPr lang="en-US" sz="1200" dirty="0"/>
              <a:t>Product identification</a:t>
            </a:r>
          </a:p>
          <a:p>
            <a:pPr marL="285750" indent="-285750">
              <a:buFont typeface="Arial" panose="020B0604020202020204" pitchFamily="34" charset="0"/>
              <a:buChar char="•"/>
            </a:pPr>
            <a:r>
              <a:rPr lang="en-US" sz="1200" dirty="0"/>
              <a:t>Traceability.</a:t>
            </a:r>
          </a:p>
          <a:p>
            <a:pPr marL="285750" indent="-285750">
              <a:buFont typeface="Arial" panose="020B0604020202020204" pitchFamily="34" charset="0"/>
              <a:buChar char="•"/>
            </a:pPr>
            <a:r>
              <a:rPr lang="en-US" sz="1200" dirty="0"/>
              <a:t>Preserving the conformity of product</a:t>
            </a:r>
          </a:p>
          <a:p>
            <a:pPr marL="285750" indent="-285750">
              <a:buFont typeface="Arial" panose="020B0604020202020204" pitchFamily="34" charset="0"/>
              <a:buChar char="•"/>
            </a:pPr>
            <a:r>
              <a:rPr lang="en-US" sz="1200" dirty="0"/>
              <a:t>Control of monitoring and measuring equipment including validation of the application of computer software</a:t>
            </a:r>
          </a:p>
          <a:p>
            <a:pPr marL="285750" indent="-285750">
              <a:buFont typeface="Arial" panose="020B0604020202020204" pitchFamily="34" charset="0"/>
              <a:buChar char="•"/>
            </a:pPr>
            <a:r>
              <a:rPr lang="en-US" sz="1200" dirty="0"/>
              <a:t>Feedback</a:t>
            </a:r>
          </a:p>
          <a:p>
            <a:pPr marL="285750" indent="-285750">
              <a:buFont typeface="Arial" panose="020B0604020202020204" pitchFamily="34" charset="0"/>
              <a:buChar char="•"/>
            </a:pPr>
            <a:r>
              <a:rPr lang="en-US" sz="1200" dirty="0"/>
              <a:t>Complaint handling</a:t>
            </a:r>
          </a:p>
          <a:p>
            <a:pPr marL="285750" indent="-285750">
              <a:buFont typeface="Arial" panose="020B0604020202020204" pitchFamily="34" charset="0"/>
              <a:buChar char="•"/>
            </a:pPr>
            <a:r>
              <a:rPr lang="en-US" sz="1200" dirty="0"/>
              <a:t>Reporting to regulatory authorities</a:t>
            </a:r>
          </a:p>
          <a:p>
            <a:pPr marL="285750" indent="-285750">
              <a:buFont typeface="Arial" panose="020B0604020202020204" pitchFamily="34" charset="0"/>
              <a:buChar char="•"/>
            </a:pPr>
            <a:r>
              <a:rPr lang="en-US" sz="1200" dirty="0"/>
              <a:t>Internal Audits</a:t>
            </a:r>
          </a:p>
          <a:p>
            <a:pPr marL="285750" indent="-285750">
              <a:buFont typeface="Arial" panose="020B0604020202020204" pitchFamily="34" charset="0"/>
              <a:buChar char="•"/>
            </a:pPr>
            <a:r>
              <a:rPr lang="en-US" sz="1200" dirty="0"/>
              <a:t>Monitoring and measurement of product</a:t>
            </a:r>
          </a:p>
          <a:p>
            <a:pPr marL="285750" indent="-285750">
              <a:buFont typeface="Arial" panose="020B0604020202020204" pitchFamily="34" charset="0"/>
              <a:buChar char="•"/>
            </a:pPr>
            <a:r>
              <a:rPr lang="en-US" sz="1200" dirty="0"/>
              <a:t>Control of Non-Conforming Products</a:t>
            </a:r>
          </a:p>
          <a:p>
            <a:pPr marL="285750" indent="-285750">
              <a:buFont typeface="Arial" panose="020B0604020202020204" pitchFamily="34" charset="0"/>
              <a:buChar char="•"/>
            </a:pPr>
            <a:r>
              <a:rPr lang="en-US" sz="1200" dirty="0"/>
              <a:t>Analysis of data</a:t>
            </a:r>
          </a:p>
          <a:p>
            <a:pPr marL="285750" indent="-285750">
              <a:buFont typeface="Arial" panose="020B0604020202020204" pitchFamily="34" charset="0"/>
              <a:buChar char="•"/>
            </a:pPr>
            <a:r>
              <a:rPr lang="en-US" sz="1200" dirty="0"/>
              <a:t>Corrective Actions</a:t>
            </a:r>
          </a:p>
          <a:p>
            <a:pPr marL="285750" indent="-285750">
              <a:buFont typeface="Arial" panose="020B0604020202020204" pitchFamily="34" charset="0"/>
              <a:buChar char="•"/>
            </a:pPr>
            <a:r>
              <a:rPr lang="en-US" sz="1200" dirty="0"/>
              <a:t>Preventive Actions</a:t>
            </a:r>
            <a:endParaRPr lang="de-DE" sz="1200" dirty="0"/>
          </a:p>
        </p:txBody>
      </p:sp>
      <p:cxnSp>
        <p:nvCxnSpPr>
          <p:cNvPr id="16" name="Gerader Verbinder 15">
            <a:extLst>
              <a:ext uri="{FF2B5EF4-FFF2-40B4-BE49-F238E27FC236}">
                <a16:creationId xmlns:a16="http://schemas.microsoft.com/office/drawing/2014/main" id="{FE91D06B-BBE4-44E4-A07F-5D1484898645}"/>
              </a:ext>
            </a:extLst>
          </p:cNvPr>
          <p:cNvCxnSpPr/>
          <p:nvPr/>
        </p:nvCxnSpPr>
        <p:spPr>
          <a:xfrm>
            <a:off x="4089400" y="611803"/>
            <a:ext cx="0" cy="6149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E90ED009-AB9E-42B7-9017-CF28768B6017}"/>
              </a:ext>
            </a:extLst>
          </p:cNvPr>
          <p:cNvSpPr txBox="1"/>
          <p:nvPr/>
        </p:nvSpPr>
        <p:spPr>
          <a:xfrm>
            <a:off x="8458200" y="1996797"/>
            <a:ext cx="3467100" cy="3416320"/>
          </a:xfrm>
          <a:prstGeom prst="rect">
            <a:avLst/>
          </a:prstGeom>
          <a:noFill/>
        </p:spPr>
        <p:txBody>
          <a:bodyPr wrap="square">
            <a:spAutoFit/>
          </a:bodyPr>
          <a:lstStyle/>
          <a:p>
            <a:r>
              <a:rPr lang="de-DE" dirty="0"/>
              <a:t>Genau genommen fordern diese Normen (z.B. die ISO 13485), dass die Hersteller all die genannten Verfahren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festlegen,</a:t>
            </a:r>
          </a:p>
          <a:p>
            <a:pPr marL="285750" indent="-285750">
              <a:buFont typeface="Arial" panose="020B0604020202020204" pitchFamily="34" charset="0"/>
              <a:buChar char="•"/>
            </a:pPr>
            <a:r>
              <a:rPr lang="de-DE" dirty="0"/>
              <a:t>dokumentieren (schriftlich! Genau das ist dann die Verfahrensanweisung),</a:t>
            </a:r>
          </a:p>
          <a:p>
            <a:pPr marL="285750" indent="-285750">
              <a:buFont typeface="Arial" panose="020B0604020202020204" pitchFamily="34" charset="0"/>
              <a:buChar char="•"/>
            </a:pPr>
            <a:r>
              <a:rPr lang="de-DE" dirty="0"/>
              <a:t>umsetzen,</a:t>
            </a:r>
          </a:p>
          <a:p>
            <a:pPr marL="285750" indent="-285750">
              <a:buFont typeface="Arial" panose="020B0604020202020204" pitchFamily="34" charset="0"/>
              <a:buChar char="•"/>
            </a:pPr>
            <a:r>
              <a:rPr lang="de-DE" dirty="0"/>
              <a:t>schulen und</a:t>
            </a:r>
          </a:p>
          <a:p>
            <a:pPr marL="285750" indent="-285750">
              <a:buFont typeface="Arial" panose="020B0604020202020204" pitchFamily="34" charset="0"/>
              <a:buChar char="•"/>
            </a:pPr>
            <a:r>
              <a:rPr lang="de-DE" dirty="0"/>
              <a:t>aufrechterhalten.</a:t>
            </a:r>
          </a:p>
        </p:txBody>
      </p:sp>
      <p:cxnSp>
        <p:nvCxnSpPr>
          <p:cNvPr id="22" name="Gerader Verbinder 21">
            <a:extLst>
              <a:ext uri="{FF2B5EF4-FFF2-40B4-BE49-F238E27FC236}">
                <a16:creationId xmlns:a16="http://schemas.microsoft.com/office/drawing/2014/main" id="{E92F16C8-18C8-4909-B58C-820ED3396496}"/>
              </a:ext>
            </a:extLst>
          </p:cNvPr>
          <p:cNvCxnSpPr>
            <a:cxnSpLocks/>
          </p:cNvCxnSpPr>
          <p:nvPr/>
        </p:nvCxnSpPr>
        <p:spPr>
          <a:xfrm>
            <a:off x="8216900" y="2258300"/>
            <a:ext cx="0" cy="2893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7430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4652084-D201-41C2-8E34-266243AE3590}"/>
              </a:ext>
            </a:extLst>
          </p:cNvPr>
          <p:cNvSpPr txBox="1"/>
          <p:nvPr/>
        </p:nvSpPr>
        <p:spPr>
          <a:xfrm>
            <a:off x="2238526" y="864454"/>
            <a:ext cx="6765774" cy="612934"/>
          </a:xfrm>
          <a:prstGeom prst="roundRect">
            <a:avLst/>
          </a:prstGeom>
          <a:solidFill>
            <a:schemeClr val="bg1">
              <a:lumMod val="85000"/>
            </a:schemeClr>
          </a:solidFill>
        </p:spPr>
        <p:txBody>
          <a:bodyPr wrap="square" rtlCol="0">
            <a:spAutoFit/>
          </a:bodyPr>
          <a:lstStyle/>
          <a:p>
            <a:r>
              <a:rPr lang="de-DE" sz="1600" b="1" dirty="0"/>
              <a:t>Ist die Software ein Medizinprodukt? </a:t>
            </a:r>
          </a:p>
          <a:p>
            <a:r>
              <a:rPr lang="de-DE" sz="1400" dirty="0"/>
              <a:t>– Richtlinie MDCG 2019-11 – nur MP kein In vitro </a:t>
            </a:r>
            <a:r>
              <a:rPr lang="de-DE" sz="1400" dirty="0" err="1"/>
              <a:t>diagnostikum</a:t>
            </a:r>
            <a:r>
              <a:rPr lang="de-DE" sz="1400" dirty="0"/>
              <a:t> (out </a:t>
            </a:r>
            <a:r>
              <a:rPr lang="de-DE" sz="1400" dirty="0" err="1"/>
              <a:t>of</a:t>
            </a:r>
            <a:r>
              <a:rPr lang="de-DE" sz="1400" dirty="0"/>
              <a:t> </a:t>
            </a:r>
            <a:r>
              <a:rPr lang="de-DE" sz="1400" dirty="0" err="1"/>
              <a:t>scope</a:t>
            </a:r>
            <a:r>
              <a:rPr lang="de-DE" sz="1400" dirty="0"/>
              <a:t> </a:t>
            </a:r>
            <a:r>
              <a:rPr lang="de-DE" sz="1400" dirty="0" err="1"/>
              <a:t>of</a:t>
            </a:r>
            <a:r>
              <a:rPr lang="de-DE" sz="1400" dirty="0"/>
              <a:t> IVDR)</a:t>
            </a:r>
            <a:endParaRPr lang="en-US" sz="1600" dirty="0"/>
          </a:p>
        </p:txBody>
      </p:sp>
      <p:sp>
        <p:nvSpPr>
          <p:cNvPr id="3" name="Textfeld 2">
            <a:extLst>
              <a:ext uri="{FF2B5EF4-FFF2-40B4-BE49-F238E27FC236}">
                <a16:creationId xmlns:a16="http://schemas.microsoft.com/office/drawing/2014/main" id="{8CC5F62E-2723-4251-8A73-FA97BB3B123E}"/>
              </a:ext>
            </a:extLst>
          </p:cNvPr>
          <p:cNvSpPr txBox="1"/>
          <p:nvPr/>
        </p:nvSpPr>
        <p:spPr>
          <a:xfrm>
            <a:off x="2238526" y="1738778"/>
            <a:ext cx="6765774" cy="612934"/>
          </a:xfrm>
          <a:prstGeom prst="roundRect">
            <a:avLst/>
          </a:prstGeom>
          <a:solidFill>
            <a:schemeClr val="bg1">
              <a:lumMod val="85000"/>
            </a:schemeClr>
          </a:solidFill>
        </p:spPr>
        <p:txBody>
          <a:bodyPr wrap="square" rtlCol="0">
            <a:spAutoFit/>
          </a:bodyPr>
          <a:lstStyle/>
          <a:p>
            <a:r>
              <a:rPr lang="de-DE" sz="1600" b="1" dirty="0"/>
              <a:t>Risikoklassifizierung</a:t>
            </a:r>
            <a:r>
              <a:rPr lang="de-DE" sz="1600" dirty="0"/>
              <a:t> </a:t>
            </a:r>
          </a:p>
          <a:p>
            <a:r>
              <a:rPr lang="de-DE" sz="1400" dirty="0"/>
              <a:t>MDR </a:t>
            </a:r>
            <a:r>
              <a:rPr lang="en-US" sz="1400" dirty="0"/>
              <a:t>2017/745</a:t>
            </a:r>
            <a:r>
              <a:rPr lang="de-DE" sz="1400" dirty="0"/>
              <a:t> – Regel 11 &amp; MDCG</a:t>
            </a:r>
          </a:p>
        </p:txBody>
      </p:sp>
      <p:sp>
        <p:nvSpPr>
          <p:cNvPr id="4" name="Rechteck: abgerundete Ecken 3">
            <a:extLst>
              <a:ext uri="{FF2B5EF4-FFF2-40B4-BE49-F238E27FC236}">
                <a16:creationId xmlns:a16="http://schemas.microsoft.com/office/drawing/2014/main" id="{A413B6C0-5CE7-4E20-8A47-CDA6C212F7C9}"/>
              </a:ext>
            </a:extLst>
          </p:cNvPr>
          <p:cNvSpPr/>
          <p:nvPr/>
        </p:nvSpPr>
        <p:spPr>
          <a:xfrm>
            <a:off x="2238526" y="2613102"/>
            <a:ext cx="6765774" cy="1089660"/>
          </a:xfrm>
          <a:prstGeom prst="roundRect">
            <a:avLst/>
          </a:prstGeom>
          <a:solidFill>
            <a:schemeClr val="bg1">
              <a:lumMod val="85000"/>
            </a:schemeClr>
          </a:solidFill>
        </p:spPr>
        <p:txBody>
          <a:bodyPr wrap="square">
            <a:spAutoFit/>
          </a:bodyPr>
          <a:lstStyle/>
          <a:p>
            <a:r>
              <a:rPr lang="de-DE" sz="1600" b="1" dirty="0"/>
              <a:t>Konformitätsbewertungsverfahren auswählen</a:t>
            </a:r>
          </a:p>
          <a:p>
            <a:r>
              <a:rPr lang="de-DE" sz="1400" dirty="0"/>
              <a:t>- MDR 2017/745 Annex IX, Konformitätsbewertung auf der Grundlage eines Qualitätsmanagementsystems und einer Bewertung der technischen Dokumentation</a:t>
            </a:r>
          </a:p>
        </p:txBody>
      </p:sp>
      <p:sp>
        <p:nvSpPr>
          <p:cNvPr id="5" name="Rechteck: abgerundete Ecken 4">
            <a:extLst>
              <a:ext uri="{FF2B5EF4-FFF2-40B4-BE49-F238E27FC236}">
                <a16:creationId xmlns:a16="http://schemas.microsoft.com/office/drawing/2014/main" id="{F67E0C97-F8C0-4C1A-B14C-4B689115E060}"/>
              </a:ext>
            </a:extLst>
          </p:cNvPr>
          <p:cNvSpPr/>
          <p:nvPr/>
        </p:nvSpPr>
        <p:spPr>
          <a:xfrm>
            <a:off x="2238526" y="3964152"/>
            <a:ext cx="6765774" cy="374571"/>
          </a:xfrm>
          <a:prstGeom prst="roundRect">
            <a:avLst/>
          </a:prstGeom>
          <a:solidFill>
            <a:schemeClr val="bg1">
              <a:lumMod val="85000"/>
            </a:schemeClr>
          </a:solidFill>
        </p:spPr>
        <p:txBody>
          <a:bodyPr wrap="square">
            <a:spAutoFit/>
          </a:bodyPr>
          <a:lstStyle/>
          <a:p>
            <a:r>
              <a:rPr lang="de-DE" sz="1600" b="1" dirty="0"/>
              <a:t>QM-System etablieren </a:t>
            </a:r>
            <a:r>
              <a:rPr lang="de-DE" sz="1400" dirty="0"/>
              <a:t>- ISO-13485 </a:t>
            </a:r>
            <a:endParaRPr lang="de-DE" sz="1600" dirty="0"/>
          </a:p>
        </p:txBody>
      </p:sp>
      <p:sp>
        <p:nvSpPr>
          <p:cNvPr id="6" name="Rechteck: abgerundete Ecken 5">
            <a:extLst>
              <a:ext uri="{FF2B5EF4-FFF2-40B4-BE49-F238E27FC236}">
                <a16:creationId xmlns:a16="http://schemas.microsoft.com/office/drawing/2014/main" id="{36240A02-26EB-47D0-8E13-4D6753A766F7}"/>
              </a:ext>
            </a:extLst>
          </p:cNvPr>
          <p:cNvSpPr/>
          <p:nvPr/>
        </p:nvSpPr>
        <p:spPr>
          <a:xfrm>
            <a:off x="2238526" y="4600113"/>
            <a:ext cx="6765774" cy="612934"/>
          </a:xfrm>
          <a:prstGeom prst="roundRect">
            <a:avLst/>
          </a:prstGeom>
          <a:solidFill>
            <a:schemeClr val="bg1">
              <a:lumMod val="85000"/>
            </a:schemeClr>
          </a:solidFill>
        </p:spPr>
        <p:txBody>
          <a:bodyPr wrap="square">
            <a:spAutoFit/>
          </a:bodyPr>
          <a:lstStyle/>
          <a:p>
            <a:r>
              <a:rPr lang="de-DE" sz="1600" b="1" dirty="0"/>
              <a:t>Technische Dokumentation</a:t>
            </a:r>
          </a:p>
          <a:p>
            <a:r>
              <a:rPr lang="de-DE" sz="1400" dirty="0"/>
              <a:t>Nach MDR 2017/745 Annex II</a:t>
            </a:r>
          </a:p>
        </p:txBody>
      </p:sp>
      <p:sp>
        <p:nvSpPr>
          <p:cNvPr id="7" name="Rechteck: abgerundete Ecken 6">
            <a:extLst>
              <a:ext uri="{FF2B5EF4-FFF2-40B4-BE49-F238E27FC236}">
                <a16:creationId xmlns:a16="http://schemas.microsoft.com/office/drawing/2014/main" id="{0BB29AF1-352B-4267-B1C7-CE8ABA7D8982}"/>
              </a:ext>
            </a:extLst>
          </p:cNvPr>
          <p:cNvSpPr/>
          <p:nvPr/>
        </p:nvSpPr>
        <p:spPr>
          <a:xfrm>
            <a:off x="2238526" y="5474435"/>
            <a:ext cx="6765774" cy="1089660"/>
          </a:xfrm>
          <a:prstGeom prst="roundRect">
            <a:avLst/>
          </a:prstGeom>
          <a:solidFill>
            <a:schemeClr val="bg1">
              <a:lumMod val="85000"/>
            </a:schemeClr>
          </a:solidFill>
        </p:spPr>
        <p:txBody>
          <a:bodyPr wrap="square">
            <a:spAutoFit/>
          </a:bodyPr>
          <a:lstStyle/>
          <a:p>
            <a:r>
              <a:rPr lang="de-DE" sz="1600" b="1" dirty="0"/>
              <a:t>Klinische Beurteilung</a:t>
            </a:r>
          </a:p>
          <a:p>
            <a:r>
              <a:rPr lang="de-DE" sz="1400" dirty="0"/>
              <a:t>Klinische Bewertung und ggf. Klinische Prüfung nach MDR 2017/745 Artikel 61 und </a:t>
            </a:r>
            <a:r>
              <a:rPr lang="de-DE" sz="1400" dirty="0" err="1"/>
              <a:t>ggf</a:t>
            </a:r>
            <a:r>
              <a:rPr lang="de-DE" sz="1400" dirty="0"/>
              <a:t> MDCG 2020-1 </a:t>
            </a:r>
            <a:r>
              <a:rPr lang="en-US" sz="1400" dirty="0"/>
              <a:t>Guidance on Clinical Evaluation (MDR) / Performance Evaluation (IVDR) of Medical Device Software </a:t>
            </a:r>
            <a:endParaRPr lang="de-DE" sz="1400" dirty="0"/>
          </a:p>
        </p:txBody>
      </p:sp>
      <p:sp>
        <p:nvSpPr>
          <p:cNvPr id="8" name="Rechteck: abgerundete Ecken 7">
            <a:extLst>
              <a:ext uri="{FF2B5EF4-FFF2-40B4-BE49-F238E27FC236}">
                <a16:creationId xmlns:a16="http://schemas.microsoft.com/office/drawing/2014/main" id="{77BB0AD1-4ADD-4A2D-BE8D-A876FA929C11}"/>
              </a:ext>
            </a:extLst>
          </p:cNvPr>
          <p:cNvSpPr/>
          <p:nvPr/>
        </p:nvSpPr>
        <p:spPr>
          <a:xfrm rot="16200000">
            <a:off x="6770272" y="3509963"/>
            <a:ext cx="5699641" cy="408623"/>
          </a:xfrm>
          <a:prstGeom prst="roundRect">
            <a:avLst/>
          </a:prstGeom>
          <a:solidFill>
            <a:schemeClr val="bg1">
              <a:lumMod val="85000"/>
            </a:schemeClr>
          </a:solidFill>
        </p:spPr>
        <p:txBody>
          <a:bodyPr wrap="square">
            <a:spAutoFit/>
          </a:bodyPr>
          <a:lstStyle/>
          <a:p>
            <a:pPr algn="ctr"/>
            <a:r>
              <a:rPr lang="de-DE" b="1" dirty="0">
                <a:solidFill>
                  <a:srgbClr val="FF0000"/>
                </a:solidFill>
              </a:rPr>
              <a:t>Risikomanagement - </a:t>
            </a:r>
            <a:r>
              <a:rPr lang="de-DE" dirty="0"/>
              <a:t>ISO-14971 </a:t>
            </a:r>
            <a:endParaRPr lang="de-DE" b="1" dirty="0">
              <a:solidFill>
                <a:srgbClr val="FF0000"/>
              </a:solidFill>
            </a:endParaRPr>
          </a:p>
        </p:txBody>
      </p:sp>
      <p:sp>
        <p:nvSpPr>
          <p:cNvPr id="10" name="Textfeld 9">
            <a:extLst>
              <a:ext uri="{FF2B5EF4-FFF2-40B4-BE49-F238E27FC236}">
                <a16:creationId xmlns:a16="http://schemas.microsoft.com/office/drawing/2014/main" id="{9D1751BE-76A8-4413-A37E-067616B3439F}"/>
              </a:ext>
            </a:extLst>
          </p:cNvPr>
          <p:cNvSpPr txBox="1"/>
          <p:nvPr/>
        </p:nvSpPr>
        <p:spPr>
          <a:xfrm>
            <a:off x="3212839" y="169907"/>
            <a:ext cx="5766322" cy="461665"/>
          </a:xfrm>
          <a:prstGeom prst="rect">
            <a:avLst/>
          </a:prstGeom>
          <a:noFill/>
        </p:spPr>
        <p:txBody>
          <a:bodyPr wrap="none" rtlCol="0">
            <a:spAutoFit/>
          </a:bodyPr>
          <a:lstStyle/>
          <a:p>
            <a:r>
              <a:rPr lang="de-DE" sz="2400" b="1" u="sng" dirty="0"/>
              <a:t>Regulatorische Anforderungen - ÜBERSICHT</a:t>
            </a:r>
            <a:endParaRPr lang="en-US" sz="2400" b="1" u="sng" dirty="0"/>
          </a:p>
        </p:txBody>
      </p:sp>
      <p:sp>
        <p:nvSpPr>
          <p:cNvPr id="15" name="Pfeil: nach rechts 14">
            <a:extLst>
              <a:ext uri="{FF2B5EF4-FFF2-40B4-BE49-F238E27FC236}">
                <a16:creationId xmlns:a16="http://schemas.microsoft.com/office/drawing/2014/main" id="{5197F587-08FF-439A-AB4D-A9D5FBD15B11}"/>
              </a:ext>
            </a:extLst>
          </p:cNvPr>
          <p:cNvSpPr/>
          <p:nvPr/>
        </p:nvSpPr>
        <p:spPr>
          <a:xfrm>
            <a:off x="1364281" y="4639880"/>
            <a:ext cx="457200" cy="533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5690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0525DB2-6575-4046-B5D1-FE108CF1207D}"/>
              </a:ext>
            </a:extLst>
          </p:cNvPr>
          <p:cNvSpPr txBox="1"/>
          <p:nvPr/>
        </p:nvSpPr>
        <p:spPr>
          <a:xfrm>
            <a:off x="-170175" y="643467"/>
            <a:ext cx="5940425" cy="6124754"/>
          </a:xfrm>
          <a:prstGeom prst="rect">
            <a:avLst/>
          </a:prstGeom>
          <a:noFill/>
        </p:spPr>
        <p:txBody>
          <a:bodyPr wrap="square" rtlCol="0">
            <a:spAutoFit/>
          </a:bodyPr>
          <a:lstStyle/>
          <a:p>
            <a:pPr marL="742950" lvl="1" indent="-285750">
              <a:buFont typeface="Arial" panose="020B0604020202020204" pitchFamily="34" charset="0"/>
              <a:buChar char="•"/>
            </a:pPr>
            <a:r>
              <a:rPr lang="de-DE" sz="1400" b="1" dirty="0"/>
              <a:t>Produktbeschreibung</a:t>
            </a:r>
          </a:p>
          <a:p>
            <a:pPr marL="1200150" lvl="2" indent="-285750">
              <a:buFont typeface="Arial" panose="020B0604020202020204" pitchFamily="34" charset="0"/>
              <a:buChar char="•"/>
            </a:pPr>
            <a:r>
              <a:rPr lang="de-DE" sz="1400" b="1" dirty="0"/>
              <a:t>Identifikation (Produkt- und Handelsname, Basis-UDI-DI)</a:t>
            </a:r>
          </a:p>
          <a:p>
            <a:pPr marL="1200150" lvl="2" indent="-285750">
              <a:buFont typeface="Arial" panose="020B0604020202020204" pitchFamily="34" charset="0"/>
              <a:buChar char="•"/>
            </a:pPr>
            <a:r>
              <a:rPr lang="de-DE" sz="1400" b="1" dirty="0"/>
              <a:t>Beschreibung des Produktes (Überblick, Wirkungsweise, Funktionselemente, Komponenten, Technische Spezifikationen)</a:t>
            </a:r>
          </a:p>
          <a:p>
            <a:pPr marL="1200150" lvl="2" indent="-285750">
              <a:buFont typeface="Arial" panose="020B0604020202020204" pitchFamily="34" charset="0"/>
              <a:buChar char="•"/>
            </a:pPr>
            <a:r>
              <a:rPr lang="de-DE" sz="1400" b="1" dirty="0"/>
              <a:t>Zweckbestimmung (vorgesehene </a:t>
            </a:r>
            <a:r>
              <a:rPr lang="de-DE" sz="1400" b="1" dirty="0" err="1"/>
              <a:t>Anwednet</a:t>
            </a:r>
            <a:r>
              <a:rPr lang="de-DE" sz="1400" b="1" dirty="0"/>
              <a:t>, Patientengruppen, Indikationen, Warnhinweise</a:t>
            </a:r>
          </a:p>
          <a:p>
            <a:pPr marL="1200150" lvl="2" indent="-285750">
              <a:buFont typeface="Arial" panose="020B0604020202020204" pitchFamily="34" charset="0"/>
              <a:buChar char="•"/>
            </a:pPr>
            <a:r>
              <a:rPr lang="de-DE" sz="1400" b="1" dirty="0"/>
              <a:t>Vergleichsprodukte (Neuartige Eigenschaften, </a:t>
            </a:r>
            <a:r>
              <a:rPr lang="de-DE" sz="1400" b="1" dirty="0" err="1"/>
              <a:t>Voorgängerprod</a:t>
            </a:r>
            <a:r>
              <a:rPr lang="de-DE" sz="1400" b="1" dirty="0"/>
              <a:t>., </a:t>
            </a:r>
            <a:r>
              <a:rPr lang="de-DE" sz="1400" b="1" dirty="0" err="1"/>
              <a:t>Vergleichsprod</a:t>
            </a:r>
            <a:r>
              <a:rPr lang="de-DE" sz="1400" b="1" dirty="0"/>
              <a:t>.)</a:t>
            </a:r>
          </a:p>
          <a:p>
            <a:pPr marL="1200150" lvl="2" indent="-285750">
              <a:buFont typeface="Arial" panose="020B0604020202020204" pitchFamily="34" charset="0"/>
              <a:buChar char="•"/>
            </a:pPr>
            <a:r>
              <a:rPr lang="de-DE" sz="1400" b="1" dirty="0"/>
              <a:t>Regulatorisches (Begründung Medizinprodukt, Risikoklasse)</a:t>
            </a:r>
          </a:p>
          <a:p>
            <a:pPr marL="742950" lvl="1" indent="-285750">
              <a:buFont typeface="Arial" panose="020B0604020202020204" pitchFamily="34" charset="0"/>
              <a:buChar char="•"/>
            </a:pPr>
            <a:r>
              <a:rPr lang="de-DE" sz="1400" b="1" dirty="0"/>
              <a:t>Begleitinformation </a:t>
            </a:r>
          </a:p>
          <a:p>
            <a:pPr marL="1200150" lvl="2" indent="-285750">
              <a:buFont typeface="Arial" panose="020B0604020202020204" pitchFamily="34" charset="0"/>
              <a:buChar char="•"/>
            </a:pPr>
            <a:r>
              <a:rPr lang="de-DE" sz="1400" b="1" dirty="0"/>
              <a:t>Kennzeichnung, Gebrauchsanweisung</a:t>
            </a:r>
          </a:p>
          <a:p>
            <a:pPr marL="742950" lvl="1" indent="-285750">
              <a:buFont typeface="Arial" panose="020B0604020202020204" pitchFamily="34" charset="0"/>
              <a:buChar char="•"/>
            </a:pPr>
            <a:r>
              <a:rPr lang="de-DE" sz="1400" b="1" dirty="0"/>
              <a:t>Auslegung und Herstellung</a:t>
            </a:r>
          </a:p>
          <a:p>
            <a:pPr marL="1200150" lvl="2" indent="-285750">
              <a:buFont typeface="Arial" panose="020B0604020202020204" pitchFamily="34" charset="0"/>
              <a:buChar char="•"/>
            </a:pPr>
            <a:r>
              <a:rPr lang="de-DE" sz="1400" b="1" dirty="0"/>
              <a:t>Lieferanten und Unterauftragnehmer</a:t>
            </a:r>
          </a:p>
          <a:p>
            <a:pPr marL="1200150" lvl="2" indent="-285750">
              <a:buFont typeface="Arial" panose="020B0604020202020204" pitchFamily="34" charset="0"/>
              <a:buChar char="•"/>
            </a:pPr>
            <a:r>
              <a:rPr lang="de-DE" sz="1400" b="1" dirty="0"/>
              <a:t>Entwicklungsprozess</a:t>
            </a:r>
          </a:p>
          <a:p>
            <a:pPr marL="742950" lvl="1" indent="-285750">
              <a:buFont typeface="Arial" panose="020B0604020202020204" pitchFamily="34" charset="0"/>
              <a:buChar char="•"/>
            </a:pPr>
            <a:r>
              <a:rPr lang="de-DE" sz="1400" b="1" dirty="0"/>
              <a:t>Grundlegende Sicherheits- und Leistungsanforderungen</a:t>
            </a:r>
          </a:p>
          <a:p>
            <a:pPr marL="1200150" lvl="2" indent="-285750">
              <a:buFont typeface="Arial" panose="020B0604020202020204" pitchFamily="34" charset="0"/>
              <a:buChar char="•"/>
            </a:pPr>
            <a:r>
              <a:rPr lang="de-DE" sz="1400" b="1" dirty="0"/>
              <a:t>Gewählte Richtlinien &amp; Normen</a:t>
            </a:r>
          </a:p>
          <a:p>
            <a:pPr marL="1200150" lvl="2" indent="-285750">
              <a:buFont typeface="Arial" panose="020B0604020202020204" pitchFamily="34" charset="0"/>
              <a:buChar char="•"/>
            </a:pPr>
            <a:r>
              <a:rPr lang="de-DE" sz="1400" b="1" dirty="0"/>
              <a:t>Konformitätsverfahrensbeschreibung</a:t>
            </a:r>
          </a:p>
          <a:p>
            <a:pPr marL="742950" lvl="1" indent="-285750">
              <a:buFont typeface="Arial" panose="020B0604020202020204" pitchFamily="34" charset="0"/>
              <a:buChar char="•"/>
            </a:pPr>
            <a:r>
              <a:rPr lang="de-DE" sz="1400" b="1" dirty="0"/>
              <a:t>Risikomanagement-Akte</a:t>
            </a:r>
          </a:p>
          <a:p>
            <a:pPr marL="1200150" lvl="2" indent="-285750">
              <a:buFont typeface="Arial" panose="020B0604020202020204" pitchFamily="34" charset="0"/>
              <a:buChar char="•"/>
            </a:pPr>
            <a:r>
              <a:rPr lang="de-DE" sz="1400" b="1" dirty="0"/>
              <a:t>Risikoanalyse</a:t>
            </a:r>
          </a:p>
          <a:p>
            <a:pPr marL="1200150" lvl="2" indent="-285750">
              <a:buFont typeface="Arial" panose="020B0604020202020204" pitchFamily="34" charset="0"/>
              <a:buChar char="•"/>
            </a:pPr>
            <a:r>
              <a:rPr lang="de-DE" sz="1400" b="1" dirty="0"/>
              <a:t>Risikobewertung</a:t>
            </a:r>
          </a:p>
          <a:p>
            <a:pPr marL="1200150" lvl="2" indent="-285750">
              <a:buFont typeface="Arial" panose="020B0604020202020204" pitchFamily="34" charset="0"/>
              <a:buChar char="•"/>
            </a:pPr>
            <a:r>
              <a:rPr lang="de-DE" sz="1400" b="1" dirty="0"/>
              <a:t>Festlegte Maßnahmen zur Reduzierung des Risikos </a:t>
            </a:r>
          </a:p>
          <a:p>
            <a:pPr marL="742950" lvl="1" indent="-285750">
              <a:buFont typeface="Arial" panose="020B0604020202020204" pitchFamily="34" charset="0"/>
              <a:buChar char="•"/>
            </a:pPr>
            <a:r>
              <a:rPr lang="de-DE" sz="1400" b="1" dirty="0"/>
              <a:t>Verifizierung und Validierung</a:t>
            </a:r>
          </a:p>
          <a:p>
            <a:pPr marL="1200150" lvl="2" indent="-285750">
              <a:buFont typeface="Arial" panose="020B0604020202020204" pitchFamily="34" charset="0"/>
              <a:buChar char="•"/>
            </a:pPr>
            <a:r>
              <a:rPr lang="de-DE" sz="1400" b="1" dirty="0"/>
              <a:t>Klinische Bewertung</a:t>
            </a:r>
          </a:p>
          <a:p>
            <a:pPr marL="1200150" lvl="2" indent="-285750">
              <a:buFont typeface="Arial" panose="020B0604020202020204" pitchFamily="34" charset="0"/>
              <a:buChar char="•"/>
            </a:pPr>
            <a:r>
              <a:rPr lang="de-DE" sz="1400" b="1" dirty="0"/>
              <a:t>Testaspekte (Elektrische Sicherheit, Genauigkeit, Interoperabilität, </a:t>
            </a:r>
            <a:r>
              <a:rPr lang="de-DE" sz="1400" b="1" dirty="0" err="1"/>
              <a:t>Lesitung</a:t>
            </a:r>
            <a:r>
              <a:rPr lang="de-DE" sz="1400" b="1" dirty="0"/>
              <a:t>, Sicherheit, …)</a:t>
            </a:r>
          </a:p>
          <a:p>
            <a:pPr marL="1200150" lvl="2" indent="-285750">
              <a:buFont typeface="Arial" panose="020B0604020202020204" pitchFamily="34" charset="0"/>
              <a:buChar char="•"/>
            </a:pPr>
            <a:r>
              <a:rPr lang="de-DE" sz="1400" b="1" dirty="0"/>
              <a:t>Typen (Simulationsbeschreibung)</a:t>
            </a:r>
          </a:p>
          <a:p>
            <a:pPr marL="1200150" lvl="2" indent="-285750">
              <a:buFont typeface="Arial" panose="020B0604020202020204" pitchFamily="34" charset="0"/>
              <a:buChar char="•"/>
            </a:pPr>
            <a:r>
              <a:rPr lang="de-DE" sz="1400" b="1" dirty="0"/>
              <a:t>Testbeschreibung (inkl. Auswertungen)</a:t>
            </a:r>
            <a:endParaRPr lang="en-US" sz="1600" b="1" dirty="0"/>
          </a:p>
        </p:txBody>
      </p:sp>
      <p:sp>
        <p:nvSpPr>
          <p:cNvPr id="4" name="Textfeld 3">
            <a:extLst>
              <a:ext uri="{FF2B5EF4-FFF2-40B4-BE49-F238E27FC236}">
                <a16:creationId xmlns:a16="http://schemas.microsoft.com/office/drawing/2014/main" id="{063CF24B-83E6-47C8-92E7-1CF0A6C7EA58}"/>
              </a:ext>
            </a:extLst>
          </p:cNvPr>
          <p:cNvSpPr txBox="1"/>
          <p:nvPr/>
        </p:nvSpPr>
        <p:spPr>
          <a:xfrm>
            <a:off x="5686425" y="5426531"/>
            <a:ext cx="4682490" cy="307777"/>
          </a:xfrm>
          <a:prstGeom prst="rect">
            <a:avLst/>
          </a:prstGeom>
          <a:noFill/>
        </p:spPr>
        <p:txBody>
          <a:bodyPr wrap="square" rtlCol="0">
            <a:spAutoFit/>
          </a:bodyPr>
          <a:lstStyle/>
          <a:p>
            <a:r>
              <a:rPr lang="de-DE" sz="1400" b="1" i="1" dirty="0"/>
              <a:t>Es gibt weitere Systeme der Strukturierung:</a:t>
            </a:r>
            <a:endParaRPr lang="en-US" sz="1400" b="1" i="1" dirty="0"/>
          </a:p>
        </p:txBody>
      </p:sp>
      <p:sp>
        <p:nvSpPr>
          <p:cNvPr id="5" name="Rechteck 4">
            <a:extLst>
              <a:ext uri="{FF2B5EF4-FFF2-40B4-BE49-F238E27FC236}">
                <a16:creationId xmlns:a16="http://schemas.microsoft.com/office/drawing/2014/main" id="{317B057B-72DF-4BA6-B3E4-A3C207EB4A56}"/>
              </a:ext>
            </a:extLst>
          </p:cNvPr>
          <p:cNvSpPr/>
          <p:nvPr/>
        </p:nvSpPr>
        <p:spPr>
          <a:xfrm>
            <a:off x="96520" y="97083"/>
            <a:ext cx="11828780" cy="369332"/>
          </a:xfrm>
          <a:prstGeom prst="rect">
            <a:avLst/>
          </a:prstGeom>
        </p:spPr>
        <p:txBody>
          <a:bodyPr wrap="square">
            <a:spAutoFit/>
          </a:bodyPr>
          <a:lstStyle/>
          <a:p>
            <a:r>
              <a:rPr lang="en-US" b="1" i="1" u="sng" dirty="0"/>
              <a:t>MDR 2017/745 – Annex II</a:t>
            </a:r>
          </a:p>
        </p:txBody>
      </p:sp>
      <p:sp>
        <p:nvSpPr>
          <p:cNvPr id="7" name="Rechteck 6">
            <a:extLst>
              <a:ext uri="{FF2B5EF4-FFF2-40B4-BE49-F238E27FC236}">
                <a16:creationId xmlns:a16="http://schemas.microsoft.com/office/drawing/2014/main" id="{461DAB57-ADA6-4773-A4B9-D50C1749298D}"/>
              </a:ext>
            </a:extLst>
          </p:cNvPr>
          <p:cNvSpPr/>
          <p:nvPr/>
        </p:nvSpPr>
        <p:spPr>
          <a:xfrm>
            <a:off x="6096000" y="174027"/>
            <a:ext cx="5765800" cy="584775"/>
          </a:xfrm>
          <a:prstGeom prst="rect">
            <a:avLst/>
          </a:prstGeom>
        </p:spPr>
        <p:txBody>
          <a:bodyPr wrap="square">
            <a:spAutoFit/>
          </a:bodyPr>
          <a:lstStyle/>
          <a:p>
            <a:pPr algn="ctr"/>
            <a:r>
              <a:rPr lang="de-DE" sz="1600" b="0" i="1" dirty="0">
                <a:solidFill>
                  <a:srgbClr val="FF0000"/>
                </a:solidFill>
                <a:effectLst/>
              </a:rPr>
              <a:t>Die regulatorischen Vorgaben legen nicht fest, wie Hersteller die technische Dokumentation strukturieren müssen. </a:t>
            </a:r>
            <a:endParaRPr lang="en-US" sz="1600" i="1" dirty="0">
              <a:solidFill>
                <a:srgbClr val="FF0000"/>
              </a:solidFill>
            </a:endParaRPr>
          </a:p>
        </p:txBody>
      </p:sp>
      <p:sp>
        <p:nvSpPr>
          <p:cNvPr id="9" name="Rechteck 8">
            <a:extLst>
              <a:ext uri="{FF2B5EF4-FFF2-40B4-BE49-F238E27FC236}">
                <a16:creationId xmlns:a16="http://schemas.microsoft.com/office/drawing/2014/main" id="{4755072E-D45B-4E50-95CD-8200175B392B}"/>
              </a:ext>
            </a:extLst>
          </p:cNvPr>
          <p:cNvSpPr/>
          <p:nvPr/>
        </p:nvSpPr>
        <p:spPr>
          <a:xfrm>
            <a:off x="5965825" y="5734308"/>
            <a:ext cx="5895975" cy="938719"/>
          </a:xfrm>
          <a:prstGeom prst="rect">
            <a:avLst/>
          </a:prstGeom>
        </p:spPr>
        <p:txBody>
          <a:bodyPr wrap="square">
            <a:spAutoFit/>
          </a:bodyPr>
          <a:lstStyle/>
          <a:p>
            <a:pPr marL="171450" lvl="0" indent="-171450">
              <a:buFont typeface="Arial" panose="020B0604020202020204" pitchFamily="34" charset="0"/>
              <a:buChar char="•"/>
              <a:defRPr/>
            </a:pPr>
            <a:r>
              <a:rPr lang="en-US" sz="1100" i="1" dirty="0"/>
              <a:t>STED (Summary Technical Documentation) from imdrf.org</a:t>
            </a:r>
          </a:p>
          <a:p>
            <a:pPr marL="171450" lvl="0" indent="-171450">
              <a:buFont typeface="Arial" panose="020B0604020202020204" pitchFamily="34" charset="0"/>
              <a:buChar char="•"/>
              <a:defRPr/>
            </a:pPr>
            <a:r>
              <a:rPr lang="de-DE" sz="1100" i="1" dirty="0"/>
              <a:t>mdc-</a:t>
            </a:r>
            <a:r>
              <a:rPr lang="de-DE" sz="1100" i="1" dirty="0" err="1"/>
              <a:t>ce</a:t>
            </a:r>
            <a:r>
              <a:rPr lang="de-DE" sz="1100" i="1" dirty="0"/>
              <a:t> (benannte Stelle) „Struktur Technische Dokumentation (Medizinprodukte)“</a:t>
            </a:r>
          </a:p>
          <a:p>
            <a:pPr marL="171450" lvl="0" indent="-171450">
              <a:buFont typeface="Arial" panose="020B0604020202020204" pitchFamily="34" charset="0"/>
              <a:buChar char="•"/>
              <a:defRPr/>
            </a:pPr>
            <a:r>
              <a:rPr lang="de-DE" sz="1100" i="1" dirty="0"/>
              <a:t>“</a:t>
            </a:r>
            <a:r>
              <a:rPr lang="de-DE" sz="1100" i="1" dirty="0" err="1"/>
              <a:t>Association</a:t>
            </a:r>
            <a:r>
              <a:rPr lang="de-DE" sz="1100" i="1" dirty="0"/>
              <a:t> </a:t>
            </a:r>
            <a:r>
              <a:rPr lang="de-DE" sz="1100" i="1" dirty="0" err="1"/>
              <a:t>of</a:t>
            </a:r>
            <a:r>
              <a:rPr lang="de-DE" sz="1100" i="1" dirty="0"/>
              <a:t> </a:t>
            </a:r>
            <a:r>
              <a:rPr lang="de-DE" sz="1100" i="1" dirty="0" err="1"/>
              <a:t>Southeast</a:t>
            </a:r>
            <a:r>
              <a:rPr lang="de-DE" sz="1100" i="1" dirty="0"/>
              <a:t> Asian </a:t>
            </a:r>
            <a:r>
              <a:rPr lang="de-DE" sz="1100" i="1" dirty="0" err="1"/>
              <a:t>Nations</a:t>
            </a:r>
            <a:r>
              <a:rPr lang="de-DE" sz="1100" i="1" dirty="0"/>
              <a:t>” ASEAN “Common Submission Dossier Template (CSDT)“</a:t>
            </a:r>
          </a:p>
          <a:p>
            <a:pPr marL="171450" lvl="0" indent="-171450">
              <a:buFont typeface="Arial" panose="020B0604020202020204" pitchFamily="34" charset="0"/>
              <a:buChar char="•"/>
              <a:defRPr/>
            </a:pPr>
            <a:r>
              <a:rPr lang="de-DE" sz="1100" i="1" dirty="0"/>
              <a:t>Teams NB in dem Dokument „NB-MED 2.5/1“</a:t>
            </a:r>
          </a:p>
          <a:p>
            <a:pPr marL="171450" lvl="0" indent="-171450">
              <a:buFont typeface="Arial" panose="020B0604020202020204" pitchFamily="34" charset="0"/>
              <a:buChar char="•"/>
              <a:defRPr/>
            </a:pPr>
            <a:r>
              <a:rPr lang="de-DE" sz="1100" i="1" dirty="0">
                <a:solidFill>
                  <a:srgbClr val="FF0000"/>
                </a:solidFill>
              </a:rPr>
              <a:t>FDA hat Vorgaben: </a:t>
            </a:r>
            <a:r>
              <a:rPr lang="de-DE" sz="1100" i="1" dirty="0" err="1">
                <a:solidFill>
                  <a:srgbClr val="FF0000"/>
                </a:solidFill>
              </a:rPr>
              <a:t>Premarket</a:t>
            </a:r>
            <a:r>
              <a:rPr lang="de-DE" sz="1100" i="1" dirty="0">
                <a:solidFill>
                  <a:srgbClr val="FF0000"/>
                </a:solidFill>
              </a:rPr>
              <a:t> </a:t>
            </a:r>
            <a:r>
              <a:rPr lang="de-DE" sz="1100" i="1" dirty="0" err="1">
                <a:solidFill>
                  <a:srgbClr val="FF0000"/>
                </a:solidFill>
              </a:rPr>
              <a:t>Notifications</a:t>
            </a:r>
            <a:r>
              <a:rPr lang="de-DE" sz="1100" i="1" dirty="0">
                <a:solidFill>
                  <a:srgbClr val="FF0000"/>
                </a:solidFill>
              </a:rPr>
              <a:t> (510(k))</a:t>
            </a:r>
            <a:endParaRPr lang="en-US" sz="1100" i="1" dirty="0">
              <a:solidFill>
                <a:srgbClr val="FF0000"/>
              </a:solidFill>
            </a:endParaRPr>
          </a:p>
        </p:txBody>
      </p:sp>
      <p:pic>
        <p:nvPicPr>
          <p:cNvPr id="8" name="Grafik 7">
            <a:extLst>
              <a:ext uri="{FF2B5EF4-FFF2-40B4-BE49-F238E27FC236}">
                <a16:creationId xmlns:a16="http://schemas.microsoft.com/office/drawing/2014/main" id="{EEA53A5A-A9CD-4DFC-AD5B-9858029FF087}"/>
              </a:ext>
            </a:extLst>
          </p:cNvPr>
          <p:cNvPicPr>
            <a:picLocks noChangeAspect="1"/>
          </p:cNvPicPr>
          <p:nvPr/>
        </p:nvPicPr>
        <p:blipFill rotWithShape="1">
          <a:blip r:embed="rId3"/>
          <a:srcRect t="8457" b="14836"/>
          <a:stretch/>
        </p:blipFill>
        <p:spPr>
          <a:xfrm>
            <a:off x="5765800" y="828124"/>
            <a:ext cx="6270625" cy="44137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075595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4652084-D201-41C2-8E34-266243AE3590}"/>
              </a:ext>
            </a:extLst>
          </p:cNvPr>
          <p:cNvSpPr txBox="1"/>
          <p:nvPr/>
        </p:nvSpPr>
        <p:spPr>
          <a:xfrm>
            <a:off x="2238526" y="864454"/>
            <a:ext cx="6765774" cy="612934"/>
          </a:xfrm>
          <a:prstGeom prst="roundRect">
            <a:avLst/>
          </a:prstGeom>
          <a:solidFill>
            <a:schemeClr val="bg1">
              <a:lumMod val="85000"/>
            </a:schemeClr>
          </a:solidFill>
        </p:spPr>
        <p:txBody>
          <a:bodyPr wrap="square" rtlCol="0">
            <a:spAutoFit/>
          </a:bodyPr>
          <a:lstStyle/>
          <a:p>
            <a:r>
              <a:rPr lang="de-DE" sz="1600" b="1" dirty="0"/>
              <a:t>Ist die Software ein Medizinprodukt? </a:t>
            </a:r>
          </a:p>
          <a:p>
            <a:r>
              <a:rPr lang="de-DE" sz="1400" dirty="0"/>
              <a:t>– Richtlinie MDCG 2019-11 – nur MP kein In vitro </a:t>
            </a:r>
            <a:r>
              <a:rPr lang="de-DE" sz="1400" dirty="0" err="1"/>
              <a:t>diagnostikum</a:t>
            </a:r>
            <a:r>
              <a:rPr lang="de-DE" sz="1400" dirty="0"/>
              <a:t> (out </a:t>
            </a:r>
            <a:r>
              <a:rPr lang="de-DE" sz="1400" dirty="0" err="1"/>
              <a:t>of</a:t>
            </a:r>
            <a:r>
              <a:rPr lang="de-DE" sz="1400" dirty="0"/>
              <a:t> </a:t>
            </a:r>
            <a:r>
              <a:rPr lang="de-DE" sz="1400" dirty="0" err="1"/>
              <a:t>scope</a:t>
            </a:r>
            <a:r>
              <a:rPr lang="de-DE" sz="1400" dirty="0"/>
              <a:t> </a:t>
            </a:r>
            <a:r>
              <a:rPr lang="de-DE" sz="1400" dirty="0" err="1"/>
              <a:t>of</a:t>
            </a:r>
            <a:r>
              <a:rPr lang="de-DE" sz="1400" dirty="0"/>
              <a:t> IVDR)</a:t>
            </a:r>
            <a:endParaRPr lang="en-US" sz="1600" dirty="0"/>
          </a:p>
        </p:txBody>
      </p:sp>
      <p:sp>
        <p:nvSpPr>
          <p:cNvPr id="3" name="Textfeld 2">
            <a:extLst>
              <a:ext uri="{FF2B5EF4-FFF2-40B4-BE49-F238E27FC236}">
                <a16:creationId xmlns:a16="http://schemas.microsoft.com/office/drawing/2014/main" id="{8CC5F62E-2723-4251-8A73-FA97BB3B123E}"/>
              </a:ext>
            </a:extLst>
          </p:cNvPr>
          <p:cNvSpPr txBox="1"/>
          <p:nvPr/>
        </p:nvSpPr>
        <p:spPr>
          <a:xfrm>
            <a:off x="2238526" y="1738778"/>
            <a:ext cx="6765774" cy="612934"/>
          </a:xfrm>
          <a:prstGeom prst="roundRect">
            <a:avLst/>
          </a:prstGeom>
          <a:solidFill>
            <a:schemeClr val="bg1">
              <a:lumMod val="85000"/>
            </a:schemeClr>
          </a:solidFill>
        </p:spPr>
        <p:txBody>
          <a:bodyPr wrap="square" rtlCol="0">
            <a:spAutoFit/>
          </a:bodyPr>
          <a:lstStyle/>
          <a:p>
            <a:r>
              <a:rPr lang="de-DE" sz="1600" b="1" dirty="0"/>
              <a:t>Risikoklassifizierung</a:t>
            </a:r>
            <a:r>
              <a:rPr lang="de-DE" sz="1600" dirty="0"/>
              <a:t> </a:t>
            </a:r>
          </a:p>
          <a:p>
            <a:r>
              <a:rPr lang="de-DE" sz="1400" dirty="0"/>
              <a:t>MDR </a:t>
            </a:r>
            <a:r>
              <a:rPr lang="en-US" sz="1400" dirty="0"/>
              <a:t>2017/745</a:t>
            </a:r>
            <a:r>
              <a:rPr lang="de-DE" sz="1400" dirty="0"/>
              <a:t> – Regel 11 &amp; MDCG</a:t>
            </a:r>
          </a:p>
        </p:txBody>
      </p:sp>
      <p:sp>
        <p:nvSpPr>
          <p:cNvPr id="4" name="Rechteck: abgerundete Ecken 3">
            <a:extLst>
              <a:ext uri="{FF2B5EF4-FFF2-40B4-BE49-F238E27FC236}">
                <a16:creationId xmlns:a16="http://schemas.microsoft.com/office/drawing/2014/main" id="{A413B6C0-5CE7-4E20-8A47-CDA6C212F7C9}"/>
              </a:ext>
            </a:extLst>
          </p:cNvPr>
          <p:cNvSpPr/>
          <p:nvPr/>
        </p:nvSpPr>
        <p:spPr>
          <a:xfrm>
            <a:off x="2238526" y="2613102"/>
            <a:ext cx="6765774" cy="1089660"/>
          </a:xfrm>
          <a:prstGeom prst="roundRect">
            <a:avLst/>
          </a:prstGeom>
          <a:solidFill>
            <a:schemeClr val="bg1">
              <a:lumMod val="85000"/>
            </a:schemeClr>
          </a:solidFill>
        </p:spPr>
        <p:txBody>
          <a:bodyPr wrap="square">
            <a:spAutoFit/>
          </a:bodyPr>
          <a:lstStyle/>
          <a:p>
            <a:r>
              <a:rPr lang="de-DE" sz="1600" b="1" dirty="0"/>
              <a:t>Konformitätsbewertungsverfahren auswählen</a:t>
            </a:r>
          </a:p>
          <a:p>
            <a:r>
              <a:rPr lang="de-DE" sz="1400" dirty="0"/>
              <a:t>- MDR 2017/745 Annex IX, Konformitätsbewertung auf der Grundlage eines Qualitätsmanagementsystems und einer Bewertung der technischen Dokumentation</a:t>
            </a:r>
          </a:p>
        </p:txBody>
      </p:sp>
      <p:sp>
        <p:nvSpPr>
          <p:cNvPr id="5" name="Rechteck: abgerundete Ecken 4">
            <a:extLst>
              <a:ext uri="{FF2B5EF4-FFF2-40B4-BE49-F238E27FC236}">
                <a16:creationId xmlns:a16="http://schemas.microsoft.com/office/drawing/2014/main" id="{F67E0C97-F8C0-4C1A-B14C-4B689115E060}"/>
              </a:ext>
            </a:extLst>
          </p:cNvPr>
          <p:cNvSpPr/>
          <p:nvPr/>
        </p:nvSpPr>
        <p:spPr>
          <a:xfrm>
            <a:off x="2238526" y="3964152"/>
            <a:ext cx="6765774" cy="374571"/>
          </a:xfrm>
          <a:prstGeom prst="roundRect">
            <a:avLst/>
          </a:prstGeom>
          <a:solidFill>
            <a:schemeClr val="bg1">
              <a:lumMod val="85000"/>
            </a:schemeClr>
          </a:solidFill>
        </p:spPr>
        <p:txBody>
          <a:bodyPr wrap="square">
            <a:spAutoFit/>
          </a:bodyPr>
          <a:lstStyle/>
          <a:p>
            <a:r>
              <a:rPr lang="de-DE" sz="1600" b="1" dirty="0"/>
              <a:t>QM-System etablieren </a:t>
            </a:r>
            <a:r>
              <a:rPr lang="de-DE" sz="1400" dirty="0"/>
              <a:t>- ISO-13485 </a:t>
            </a:r>
            <a:endParaRPr lang="de-DE" sz="1600" dirty="0"/>
          </a:p>
        </p:txBody>
      </p:sp>
      <p:sp>
        <p:nvSpPr>
          <p:cNvPr id="6" name="Rechteck: abgerundete Ecken 5">
            <a:extLst>
              <a:ext uri="{FF2B5EF4-FFF2-40B4-BE49-F238E27FC236}">
                <a16:creationId xmlns:a16="http://schemas.microsoft.com/office/drawing/2014/main" id="{36240A02-26EB-47D0-8E13-4D6753A766F7}"/>
              </a:ext>
            </a:extLst>
          </p:cNvPr>
          <p:cNvSpPr/>
          <p:nvPr/>
        </p:nvSpPr>
        <p:spPr>
          <a:xfrm>
            <a:off x="2238526" y="4600113"/>
            <a:ext cx="6765774" cy="612934"/>
          </a:xfrm>
          <a:prstGeom prst="roundRect">
            <a:avLst/>
          </a:prstGeom>
          <a:solidFill>
            <a:schemeClr val="bg1">
              <a:lumMod val="85000"/>
            </a:schemeClr>
          </a:solidFill>
        </p:spPr>
        <p:txBody>
          <a:bodyPr wrap="square">
            <a:spAutoFit/>
          </a:bodyPr>
          <a:lstStyle/>
          <a:p>
            <a:r>
              <a:rPr lang="de-DE" sz="1600" b="1" dirty="0"/>
              <a:t>Technische Dokumentation</a:t>
            </a:r>
          </a:p>
          <a:p>
            <a:r>
              <a:rPr lang="de-DE" sz="1400" dirty="0"/>
              <a:t>Nach MDR 2017/745 Annex II</a:t>
            </a:r>
          </a:p>
        </p:txBody>
      </p:sp>
      <p:sp>
        <p:nvSpPr>
          <p:cNvPr id="7" name="Rechteck: abgerundete Ecken 6">
            <a:extLst>
              <a:ext uri="{FF2B5EF4-FFF2-40B4-BE49-F238E27FC236}">
                <a16:creationId xmlns:a16="http://schemas.microsoft.com/office/drawing/2014/main" id="{0BB29AF1-352B-4267-B1C7-CE8ABA7D8982}"/>
              </a:ext>
            </a:extLst>
          </p:cNvPr>
          <p:cNvSpPr/>
          <p:nvPr/>
        </p:nvSpPr>
        <p:spPr>
          <a:xfrm>
            <a:off x="2238526" y="5474435"/>
            <a:ext cx="6765774" cy="1089660"/>
          </a:xfrm>
          <a:prstGeom prst="roundRect">
            <a:avLst/>
          </a:prstGeom>
          <a:solidFill>
            <a:schemeClr val="bg1">
              <a:lumMod val="85000"/>
            </a:schemeClr>
          </a:solidFill>
        </p:spPr>
        <p:txBody>
          <a:bodyPr wrap="square">
            <a:spAutoFit/>
          </a:bodyPr>
          <a:lstStyle/>
          <a:p>
            <a:r>
              <a:rPr lang="de-DE" sz="1600" b="1" dirty="0"/>
              <a:t>Klinische Beurteilung</a:t>
            </a:r>
          </a:p>
          <a:p>
            <a:r>
              <a:rPr lang="de-DE" sz="1400" dirty="0"/>
              <a:t>Klinische Bewertung und ggf. Klinische Prüfung nach MDR 2017/745 Artikel 61 und ggf. MDCG 2020-1 </a:t>
            </a:r>
            <a:r>
              <a:rPr lang="en-US" sz="1400" dirty="0"/>
              <a:t>Guidance on Clinical Evaluation (MDR) / Performance Evaluation (IVDR) of Medical Device Software </a:t>
            </a:r>
            <a:endParaRPr lang="de-DE" sz="1400" dirty="0"/>
          </a:p>
        </p:txBody>
      </p:sp>
      <p:sp>
        <p:nvSpPr>
          <p:cNvPr id="8" name="Rechteck: abgerundete Ecken 7">
            <a:extLst>
              <a:ext uri="{FF2B5EF4-FFF2-40B4-BE49-F238E27FC236}">
                <a16:creationId xmlns:a16="http://schemas.microsoft.com/office/drawing/2014/main" id="{77BB0AD1-4ADD-4A2D-BE8D-A876FA929C11}"/>
              </a:ext>
            </a:extLst>
          </p:cNvPr>
          <p:cNvSpPr/>
          <p:nvPr/>
        </p:nvSpPr>
        <p:spPr>
          <a:xfrm rot="16200000">
            <a:off x="6770272" y="3509963"/>
            <a:ext cx="5699641" cy="408623"/>
          </a:xfrm>
          <a:prstGeom prst="roundRect">
            <a:avLst/>
          </a:prstGeom>
          <a:solidFill>
            <a:schemeClr val="bg1">
              <a:lumMod val="85000"/>
            </a:schemeClr>
          </a:solidFill>
        </p:spPr>
        <p:txBody>
          <a:bodyPr wrap="square">
            <a:spAutoFit/>
          </a:bodyPr>
          <a:lstStyle/>
          <a:p>
            <a:pPr algn="ctr"/>
            <a:r>
              <a:rPr lang="de-DE" b="1" dirty="0">
                <a:solidFill>
                  <a:srgbClr val="FF0000"/>
                </a:solidFill>
              </a:rPr>
              <a:t>Risikomanagement - </a:t>
            </a:r>
            <a:r>
              <a:rPr lang="de-DE" dirty="0"/>
              <a:t>ISO-14971 </a:t>
            </a:r>
            <a:endParaRPr lang="de-DE" b="1" dirty="0">
              <a:solidFill>
                <a:srgbClr val="FF0000"/>
              </a:solidFill>
            </a:endParaRPr>
          </a:p>
        </p:txBody>
      </p:sp>
      <p:sp>
        <p:nvSpPr>
          <p:cNvPr id="10" name="Textfeld 9">
            <a:extLst>
              <a:ext uri="{FF2B5EF4-FFF2-40B4-BE49-F238E27FC236}">
                <a16:creationId xmlns:a16="http://schemas.microsoft.com/office/drawing/2014/main" id="{9D1751BE-76A8-4413-A37E-067616B3439F}"/>
              </a:ext>
            </a:extLst>
          </p:cNvPr>
          <p:cNvSpPr txBox="1"/>
          <p:nvPr/>
        </p:nvSpPr>
        <p:spPr>
          <a:xfrm>
            <a:off x="3212839" y="169907"/>
            <a:ext cx="5766322" cy="461665"/>
          </a:xfrm>
          <a:prstGeom prst="rect">
            <a:avLst/>
          </a:prstGeom>
          <a:noFill/>
        </p:spPr>
        <p:txBody>
          <a:bodyPr wrap="none" rtlCol="0">
            <a:spAutoFit/>
          </a:bodyPr>
          <a:lstStyle/>
          <a:p>
            <a:r>
              <a:rPr lang="de-DE" sz="2400" b="1" u="sng" dirty="0"/>
              <a:t>Regulatorische Anforderungen - ÜBERSICHT</a:t>
            </a:r>
            <a:endParaRPr lang="en-US" sz="2400" b="1" u="sng" dirty="0"/>
          </a:p>
        </p:txBody>
      </p:sp>
      <p:sp>
        <p:nvSpPr>
          <p:cNvPr id="16" name="Pfeil: nach rechts 15">
            <a:extLst>
              <a:ext uri="{FF2B5EF4-FFF2-40B4-BE49-F238E27FC236}">
                <a16:creationId xmlns:a16="http://schemas.microsoft.com/office/drawing/2014/main" id="{546FFE6A-F1AD-4BA1-84DE-DB11547B3334}"/>
              </a:ext>
            </a:extLst>
          </p:cNvPr>
          <p:cNvSpPr/>
          <p:nvPr/>
        </p:nvSpPr>
        <p:spPr>
          <a:xfrm>
            <a:off x="1365853" y="5752565"/>
            <a:ext cx="457200" cy="533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1160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69BF770F-952E-4B00-8F48-5362CE6A8BC1}"/>
              </a:ext>
            </a:extLst>
          </p:cNvPr>
          <p:cNvSpPr/>
          <p:nvPr/>
        </p:nvSpPr>
        <p:spPr>
          <a:xfrm>
            <a:off x="96520" y="97083"/>
            <a:ext cx="11828780" cy="369332"/>
          </a:xfrm>
          <a:prstGeom prst="rect">
            <a:avLst/>
          </a:prstGeom>
        </p:spPr>
        <p:txBody>
          <a:bodyPr wrap="square">
            <a:spAutoFit/>
          </a:bodyPr>
          <a:lstStyle/>
          <a:p>
            <a:r>
              <a:rPr lang="en-US" b="1" i="1" u="sng" dirty="0"/>
              <a:t>MDCG 2020-1 Guidance on Clinical Evaluation (MDR) / Performance Evaluation (IVDR) of Medical Device Software </a:t>
            </a:r>
          </a:p>
        </p:txBody>
      </p:sp>
      <p:sp>
        <p:nvSpPr>
          <p:cNvPr id="5" name="Rechteck 4">
            <a:extLst>
              <a:ext uri="{FF2B5EF4-FFF2-40B4-BE49-F238E27FC236}">
                <a16:creationId xmlns:a16="http://schemas.microsoft.com/office/drawing/2014/main" id="{0023C481-8041-4137-BB59-ABA8C7081822}"/>
              </a:ext>
            </a:extLst>
          </p:cNvPr>
          <p:cNvSpPr/>
          <p:nvPr/>
        </p:nvSpPr>
        <p:spPr>
          <a:xfrm>
            <a:off x="267017" y="1977556"/>
            <a:ext cx="1259840" cy="80240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tx1"/>
                </a:solidFill>
              </a:rPr>
              <a:t>Klinische Bewertung</a:t>
            </a:r>
            <a:endParaRPr lang="en-US" sz="1600" b="1" dirty="0">
              <a:solidFill>
                <a:schemeClr val="tx1"/>
              </a:solidFill>
            </a:endParaRPr>
          </a:p>
        </p:txBody>
      </p:sp>
      <p:sp>
        <p:nvSpPr>
          <p:cNvPr id="6" name="Rechteck 5">
            <a:extLst>
              <a:ext uri="{FF2B5EF4-FFF2-40B4-BE49-F238E27FC236}">
                <a16:creationId xmlns:a16="http://schemas.microsoft.com/office/drawing/2014/main" id="{771E066B-5594-4D8A-8336-2C52E1E979BE}"/>
              </a:ext>
            </a:extLst>
          </p:cNvPr>
          <p:cNvSpPr/>
          <p:nvPr/>
        </p:nvSpPr>
        <p:spPr>
          <a:xfrm>
            <a:off x="2180272" y="1972886"/>
            <a:ext cx="1259840" cy="80240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tx1"/>
                </a:solidFill>
              </a:rPr>
              <a:t>Klinische Daten</a:t>
            </a:r>
            <a:endParaRPr lang="en-US" sz="1600" b="1" dirty="0">
              <a:solidFill>
                <a:schemeClr val="tx1"/>
              </a:solidFill>
            </a:endParaRPr>
          </a:p>
        </p:txBody>
      </p:sp>
      <p:sp>
        <p:nvSpPr>
          <p:cNvPr id="7" name="Rechteck 6">
            <a:extLst>
              <a:ext uri="{FF2B5EF4-FFF2-40B4-BE49-F238E27FC236}">
                <a16:creationId xmlns:a16="http://schemas.microsoft.com/office/drawing/2014/main" id="{5976449E-65CC-4CC8-AEE5-D7D7293F5790}"/>
              </a:ext>
            </a:extLst>
          </p:cNvPr>
          <p:cNvSpPr/>
          <p:nvPr/>
        </p:nvSpPr>
        <p:spPr>
          <a:xfrm>
            <a:off x="4093527" y="1976924"/>
            <a:ext cx="1259840" cy="802406"/>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tx1"/>
                </a:solidFill>
              </a:rPr>
              <a:t>Klinische Prüfungen</a:t>
            </a:r>
            <a:endParaRPr lang="en-US" sz="1600" b="1" dirty="0">
              <a:solidFill>
                <a:schemeClr val="tx1"/>
              </a:solidFill>
            </a:endParaRPr>
          </a:p>
        </p:txBody>
      </p:sp>
      <p:sp>
        <p:nvSpPr>
          <p:cNvPr id="8" name="Rechteck 7">
            <a:extLst>
              <a:ext uri="{FF2B5EF4-FFF2-40B4-BE49-F238E27FC236}">
                <a16:creationId xmlns:a16="http://schemas.microsoft.com/office/drawing/2014/main" id="{92A60CA9-A17B-4005-B503-BDA964D921A3}"/>
              </a:ext>
            </a:extLst>
          </p:cNvPr>
          <p:cNvSpPr/>
          <p:nvPr/>
        </p:nvSpPr>
        <p:spPr>
          <a:xfrm>
            <a:off x="5828032" y="921482"/>
            <a:ext cx="4819651" cy="1569660"/>
          </a:xfrm>
          <a:prstGeom prst="rect">
            <a:avLst/>
          </a:prstGeom>
        </p:spPr>
        <p:txBody>
          <a:bodyPr wrap="square">
            <a:spAutoFit/>
          </a:bodyPr>
          <a:lstStyle/>
          <a:p>
            <a:pPr algn="just"/>
            <a:r>
              <a:rPr lang="de-DE" sz="1200" dirty="0">
                <a:latin typeface="PT Sans"/>
              </a:rPr>
              <a:t>klinische Bewertung auf der Grundlage </a:t>
            </a:r>
            <a:r>
              <a:rPr lang="de-DE" sz="1200" b="1" dirty="0">
                <a:latin typeface="PT Sans"/>
              </a:rPr>
              <a:t>klinischer Daten</a:t>
            </a:r>
          </a:p>
          <a:p>
            <a:pPr algn="just"/>
            <a:r>
              <a:rPr lang="de-DE" sz="1200" dirty="0">
                <a:latin typeface="PT Sans"/>
              </a:rPr>
              <a:t>Quellen:</a:t>
            </a:r>
          </a:p>
          <a:p>
            <a:pPr marL="171450" indent="-171450" algn="just">
              <a:buFont typeface="Arial" panose="020B0604020202020204" pitchFamily="34" charset="0"/>
              <a:buChar char="•"/>
            </a:pPr>
            <a:r>
              <a:rPr lang="de-DE" sz="1200" b="1" dirty="0">
                <a:latin typeface="PT Sans"/>
              </a:rPr>
              <a:t>Klinische Prüfung(en)</a:t>
            </a:r>
            <a:endParaRPr lang="de-DE" sz="1200" dirty="0">
              <a:latin typeface="PT Sans"/>
            </a:endParaRPr>
          </a:p>
          <a:p>
            <a:pPr marL="171450" indent="-171450" algn="just">
              <a:buFont typeface="Arial" panose="020B0604020202020204" pitchFamily="34" charset="0"/>
              <a:buChar char="•"/>
            </a:pPr>
            <a:r>
              <a:rPr lang="de-DE" sz="1200" dirty="0">
                <a:latin typeface="PT Sans"/>
              </a:rPr>
              <a:t>Klinisch relevante Angaben </a:t>
            </a:r>
            <a:r>
              <a:rPr lang="de-DE" sz="1200" dirty="0">
                <a:solidFill>
                  <a:srgbClr val="FF0000"/>
                </a:solidFill>
                <a:latin typeface="PT Sans"/>
              </a:rPr>
              <a:t>(</a:t>
            </a:r>
            <a:r>
              <a:rPr lang="de-DE" sz="1200" b="1" dirty="0">
                <a:solidFill>
                  <a:srgbClr val="FF0000"/>
                </a:solidFill>
                <a:latin typeface="PT Sans"/>
              </a:rPr>
              <a:t>Post Market Surveillance, PMS</a:t>
            </a:r>
            <a:r>
              <a:rPr lang="de-DE" sz="1200" dirty="0">
                <a:solidFill>
                  <a:srgbClr val="FF0000"/>
                </a:solidFill>
                <a:latin typeface="PT Sans"/>
              </a:rPr>
              <a:t>)</a:t>
            </a:r>
          </a:p>
          <a:p>
            <a:pPr marL="171450" indent="-171450" algn="just">
              <a:buFont typeface="Arial" panose="020B0604020202020204" pitchFamily="34" charset="0"/>
              <a:buChar char="•"/>
            </a:pPr>
            <a:r>
              <a:rPr lang="de-DE" sz="1200" b="1" dirty="0">
                <a:latin typeface="PT Sans"/>
              </a:rPr>
              <a:t>Fachliteratur</a:t>
            </a:r>
            <a:r>
              <a:rPr lang="de-DE" sz="1200" dirty="0">
                <a:latin typeface="PT Sans"/>
              </a:rPr>
              <a:t> über</a:t>
            </a:r>
          </a:p>
          <a:p>
            <a:pPr marL="628650" lvl="1" indent="-171450" algn="just">
              <a:buFont typeface="Arial" panose="020B0604020202020204" pitchFamily="34" charset="0"/>
              <a:buChar char="•"/>
            </a:pPr>
            <a:r>
              <a:rPr lang="de-DE" sz="1200" dirty="0">
                <a:latin typeface="PT Sans"/>
              </a:rPr>
              <a:t>klinische Prüfungen gleichartiges Produkt</a:t>
            </a:r>
          </a:p>
          <a:p>
            <a:pPr marL="628650" lvl="1" indent="-171450" algn="just">
              <a:buFont typeface="Arial" panose="020B0604020202020204" pitchFamily="34" charset="0"/>
              <a:buChar char="•"/>
            </a:pPr>
            <a:r>
              <a:rPr lang="de-DE" sz="1200" dirty="0">
                <a:latin typeface="PT Sans"/>
              </a:rPr>
              <a:t>sonstige klinische Erfahrungen mit dem eigenen Produkt oder einem nachgewiesenermaßen gleichartigen Produkt</a:t>
            </a:r>
            <a:endParaRPr lang="de-DE" sz="1200" b="0" i="0" dirty="0">
              <a:effectLst/>
              <a:latin typeface="PT Sans"/>
            </a:endParaRPr>
          </a:p>
        </p:txBody>
      </p:sp>
      <p:sp>
        <p:nvSpPr>
          <p:cNvPr id="11" name="Rechteck 10">
            <a:extLst>
              <a:ext uri="{FF2B5EF4-FFF2-40B4-BE49-F238E27FC236}">
                <a16:creationId xmlns:a16="http://schemas.microsoft.com/office/drawing/2014/main" id="{32C846DD-E2C8-4DC2-ADDA-D25E287FFE13}"/>
              </a:ext>
            </a:extLst>
          </p:cNvPr>
          <p:cNvSpPr/>
          <p:nvPr/>
        </p:nvSpPr>
        <p:spPr>
          <a:xfrm>
            <a:off x="267017" y="582928"/>
            <a:ext cx="3974784" cy="1123384"/>
          </a:xfrm>
          <a:prstGeom prst="rect">
            <a:avLst/>
          </a:prstGeom>
        </p:spPr>
        <p:txBody>
          <a:bodyPr wrap="square">
            <a:spAutoFit/>
          </a:bodyPr>
          <a:lstStyle/>
          <a:p>
            <a:pPr algn="just"/>
            <a:r>
              <a:rPr lang="de-DE" sz="1200" b="1" u="sng" dirty="0">
                <a:latin typeface="Open Sans" panose="020B0606030504020204" pitchFamily="34" charset="0"/>
              </a:rPr>
              <a:t>Ziele des MP in klinischer Bewertung prüfen:</a:t>
            </a:r>
          </a:p>
          <a:p>
            <a:pPr marL="171450" indent="-171450" algn="just">
              <a:buFont typeface="Arial" panose="020B0604020202020204" pitchFamily="34" charset="0"/>
              <a:buChar char="•"/>
            </a:pPr>
            <a:r>
              <a:rPr lang="de-DE" sz="1100" b="1" dirty="0">
                <a:latin typeface="Open Sans" panose="020B0606030504020204" pitchFamily="34" charset="0"/>
              </a:rPr>
              <a:t>Nutzen stiftet</a:t>
            </a:r>
            <a:r>
              <a:rPr lang="de-DE" sz="1100" dirty="0">
                <a:latin typeface="Open Sans" panose="020B0606030504020204" pitchFamily="34" charset="0"/>
              </a:rPr>
              <a:t>, den der Hersteller verspricht</a:t>
            </a:r>
          </a:p>
          <a:p>
            <a:pPr marL="171450" indent="-171450" algn="just">
              <a:buFont typeface="Arial" panose="020B0604020202020204" pitchFamily="34" charset="0"/>
              <a:buChar char="•"/>
            </a:pPr>
            <a:r>
              <a:rPr lang="de-DE" sz="1100" b="1" dirty="0">
                <a:latin typeface="Open Sans" panose="020B0606030504020204" pitchFamily="34" charset="0"/>
              </a:rPr>
              <a:t>sicher ist und keine Risiken birgt</a:t>
            </a:r>
            <a:r>
              <a:rPr lang="de-DE" sz="1100" dirty="0">
                <a:latin typeface="Open Sans" panose="020B0606030504020204" pitchFamily="34" charset="0"/>
              </a:rPr>
              <a:t>, die in der Risikoanalyse nicht bereits identifiziert und als akzeptabel bewertet wurden, und</a:t>
            </a:r>
          </a:p>
          <a:p>
            <a:pPr marL="171450" indent="-171450" algn="just">
              <a:buFont typeface="Arial" panose="020B0604020202020204" pitchFamily="34" charset="0"/>
              <a:buChar char="•"/>
            </a:pPr>
            <a:r>
              <a:rPr lang="de-DE" sz="1100" dirty="0">
                <a:latin typeface="Open Sans" panose="020B0606030504020204" pitchFamily="34" charset="0"/>
              </a:rPr>
              <a:t>die </a:t>
            </a:r>
            <a:r>
              <a:rPr lang="de-DE" sz="1100" b="1" dirty="0">
                <a:latin typeface="Open Sans" panose="020B0606030504020204" pitchFamily="34" charset="0"/>
              </a:rPr>
              <a:t>Leistung</a:t>
            </a:r>
            <a:r>
              <a:rPr lang="de-DE" sz="1100" dirty="0">
                <a:latin typeface="Open Sans" panose="020B0606030504020204" pitchFamily="34" charset="0"/>
              </a:rPr>
              <a:t> erbringt, die der Hersteller verspricht.</a:t>
            </a:r>
            <a:endParaRPr lang="de-DE" sz="1100" b="0" i="0" dirty="0">
              <a:effectLst/>
              <a:latin typeface="Open Sans" panose="020B0606030504020204" pitchFamily="34" charset="0"/>
            </a:endParaRPr>
          </a:p>
        </p:txBody>
      </p:sp>
      <p:sp>
        <p:nvSpPr>
          <p:cNvPr id="12" name="Rechteck 11">
            <a:extLst>
              <a:ext uri="{FF2B5EF4-FFF2-40B4-BE49-F238E27FC236}">
                <a16:creationId xmlns:a16="http://schemas.microsoft.com/office/drawing/2014/main" id="{75673731-FBF4-4CDA-BD81-D622622B3CAB}"/>
              </a:ext>
            </a:extLst>
          </p:cNvPr>
          <p:cNvSpPr/>
          <p:nvPr/>
        </p:nvSpPr>
        <p:spPr>
          <a:xfrm>
            <a:off x="163195" y="2984556"/>
            <a:ext cx="3230245" cy="338554"/>
          </a:xfrm>
          <a:prstGeom prst="rect">
            <a:avLst/>
          </a:prstGeom>
        </p:spPr>
        <p:txBody>
          <a:bodyPr wrap="square">
            <a:spAutoFit/>
          </a:bodyPr>
          <a:lstStyle/>
          <a:p>
            <a:r>
              <a:rPr lang="de-DE" sz="1600" b="1" u="sng" dirty="0">
                <a:latin typeface="Open Sans" panose="020B0606030504020204" pitchFamily="34" charset="0"/>
              </a:rPr>
              <a:t>MDCG verlangt drei Beweise:</a:t>
            </a:r>
          </a:p>
        </p:txBody>
      </p:sp>
      <p:sp>
        <p:nvSpPr>
          <p:cNvPr id="13" name="Rechteck 12">
            <a:extLst>
              <a:ext uri="{FF2B5EF4-FFF2-40B4-BE49-F238E27FC236}">
                <a16:creationId xmlns:a16="http://schemas.microsoft.com/office/drawing/2014/main" id="{5FCB9C84-48D7-4C2A-AD72-6F30B1B4EEE5}"/>
              </a:ext>
            </a:extLst>
          </p:cNvPr>
          <p:cNvSpPr/>
          <p:nvPr/>
        </p:nvSpPr>
        <p:spPr>
          <a:xfrm>
            <a:off x="163195" y="3381089"/>
            <a:ext cx="3005455" cy="3231654"/>
          </a:xfrm>
          <a:prstGeom prst="rect">
            <a:avLst/>
          </a:prstGeom>
        </p:spPr>
        <p:txBody>
          <a:bodyPr wrap="square">
            <a:spAutoFit/>
          </a:bodyPr>
          <a:lstStyle/>
          <a:p>
            <a:pPr algn="ctr"/>
            <a:r>
              <a:rPr lang="de-DE" sz="1200" b="1" u="sng" dirty="0"/>
              <a:t>Wissenschaftliche Validität („</a:t>
            </a:r>
            <a:r>
              <a:rPr lang="de-DE" sz="1200" b="1" u="sng" dirty="0" err="1"/>
              <a:t>scientific</a:t>
            </a:r>
            <a:r>
              <a:rPr lang="de-DE" sz="1200" b="1" u="sng" dirty="0"/>
              <a:t> </a:t>
            </a:r>
            <a:r>
              <a:rPr lang="de-DE" sz="1200" b="1" u="sng" dirty="0" err="1"/>
              <a:t>validity</a:t>
            </a:r>
            <a:r>
              <a:rPr lang="de-DE" sz="1200" b="1" u="sng" dirty="0"/>
              <a:t>“)</a:t>
            </a:r>
            <a:endParaRPr lang="de-DE" sz="1200" u="sng" dirty="0"/>
          </a:p>
          <a:p>
            <a:pPr algn="just"/>
            <a:r>
              <a:rPr lang="de-DE" sz="1200" i="1" dirty="0"/>
              <a:t>Evidenzbeweis, dass die „Outputs“ des Produkts mit einem klinischen oder physiologischen Zustand verknüpft sind (Bsp.: Berechnung eines Scores der tatsächlich ein Maß für ein bestimmtes Risiko darstellen muss)</a:t>
            </a:r>
          </a:p>
          <a:p>
            <a:pPr algn="just"/>
            <a:endParaRPr lang="de-DE" sz="1200" dirty="0"/>
          </a:p>
          <a:p>
            <a:pPr algn="just"/>
            <a:r>
              <a:rPr lang="de-DE" sz="1200" dirty="0"/>
              <a:t>Nachweis aus folgende Quellen:</a:t>
            </a:r>
          </a:p>
          <a:p>
            <a:pPr marL="171450" indent="-171450">
              <a:buFont typeface="Arial" panose="020B0604020202020204" pitchFamily="34" charset="0"/>
              <a:buChar char="•"/>
            </a:pPr>
            <a:r>
              <a:rPr lang="de-DE" sz="1200" dirty="0"/>
              <a:t>Wissenschaftlicher Fachliteratur („</a:t>
            </a:r>
            <a:r>
              <a:rPr lang="de-DE" sz="1200" dirty="0" err="1"/>
              <a:t>peer</a:t>
            </a:r>
            <a:r>
              <a:rPr lang="de-DE" sz="1200" dirty="0"/>
              <a:t> </a:t>
            </a:r>
            <a:r>
              <a:rPr lang="de-DE" sz="1200" dirty="0" err="1"/>
              <a:t>reviewed</a:t>
            </a:r>
            <a:r>
              <a:rPr lang="de-DE" sz="1200" dirty="0"/>
              <a:t> </a:t>
            </a:r>
            <a:r>
              <a:rPr lang="de-DE" sz="1200" dirty="0" err="1"/>
              <a:t>articles</a:t>
            </a:r>
            <a:r>
              <a:rPr lang="de-DE" sz="1200" dirty="0"/>
              <a:t>“, Konferenzartikel)</a:t>
            </a:r>
          </a:p>
          <a:p>
            <a:pPr marL="171450" indent="-171450">
              <a:buFont typeface="Arial" panose="020B0604020202020204" pitchFamily="34" charset="0"/>
              <a:buChar char="•"/>
            </a:pPr>
            <a:r>
              <a:rPr lang="de-DE" sz="1200" dirty="0"/>
              <a:t>Empfehlungen der Behörden</a:t>
            </a:r>
          </a:p>
          <a:p>
            <a:pPr marL="171450" indent="-171450">
              <a:buFont typeface="Arial" panose="020B0604020202020204" pitchFamily="34" charset="0"/>
              <a:buChar char="•"/>
            </a:pPr>
            <a:r>
              <a:rPr lang="de-DE" sz="1200" dirty="0"/>
              <a:t>Wissenschaftliche Datenbanken, auch mit Ergebnissen klinischer Studien</a:t>
            </a:r>
          </a:p>
          <a:p>
            <a:pPr marL="171450" indent="-171450">
              <a:buFont typeface="Arial" panose="020B0604020202020204" pitchFamily="34" charset="0"/>
              <a:buChar char="•"/>
            </a:pPr>
            <a:r>
              <a:rPr lang="de-DE" sz="1200" dirty="0"/>
              <a:t>Expertenmeinungen, z.B. in Büchern und Leitfäden</a:t>
            </a:r>
          </a:p>
        </p:txBody>
      </p:sp>
      <p:sp>
        <p:nvSpPr>
          <p:cNvPr id="14" name="Rechteck 13">
            <a:extLst>
              <a:ext uri="{FF2B5EF4-FFF2-40B4-BE49-F238E27FC236}">
                <a16:creationId xmlns:a16="http://schemas.microsoft.com/office/drawing/2014/main" id="{88B0DEED-A375-4B00-90AC-A03B741BF56E}"/>
              </a:ext>
            </a:extLst>
          </p:cNvPr>
          <p:cNvSpPr/>
          <p:nvPr/>
        </p:nvSpPr>
        <p:spPr>
          <a:xfrm>
            <a:off x="3393440" y="3392488"/>
            <a:ext cx="3515360" cy="3231654"/>
          </a:xfrm>
          <a:prstGeom prst="rect">
            <a:avLst/>
          </a:prstGeom>
        </p:spPr>
        <p:txBody>
          <a:bodyPr wrap="square">
            <a:spAutoFit/>
          </a:bodyPr>
          <a:lstStyle/>
          <a:p>
            <a:pPr algn="ctr"/>
            <a:r>
              <a:rPr lang="de-DE" sz="1200" b="1" u="sng" dirty="0"/>
              <a:t>Verifizierung der technischen Leistung („</a:t>
            </a:r>
            <a:r>
              <a:rPr lang="de-DE" sz="1200" b="1" u="sng" dirty="0" err="1"/>
              <a:t>technical</a:t>
            </a:r>
            <a:r>
              <a:rPr lang="de-DE" sz="1200" b="1" u="sng" dirty="0"/>
              <a:t> </a:t>
            </a:r>
            <a:r>
              <a:rPr lang="de-DE" sz="1200" b="1" u="sng" dirty="0" err="1"/>
              <a:t>performance</a:t>
            </a:r>
            <a:r>
              <a:rPr lang="de-DE" sz="1200" b="1" u="sng" dirty="0"/>
              <a:t>/</a:t>
            </a:r>
            <a:r>
              <a:rPr lang="de-DE" sz="1200" b="1" u="sng" dirty="0" err="1"/>
              <a:t>analytical</a:t>
            </a:r>
            <a:r>
              <a:rPr lang="de-DE" sz="1200" b="1" u="sng" dirty="0"/>
              <a:t> </a:t>
            </a:r>
            <a:r>
              <a:rPr lang="de-DE" sz="1200" b="1" u="sng" dirty="0" err="1"/>
              <a:t>performance</a:t>
            </a:r>
            <a:r>
              <a:rPr lang="de-DE" sz="1200" b="1" u="sng" dirty="0"/>
              <a:t>“)</a:t>
            </a:r>
            <a:endParaRPr lang="de-DE" sz="1200" u="sng" dirty="0"/>
          </a:p>
          <a:p>
            <a:pPr algn="just"/>
            <a:r>
              <a:rPr lang="de-DE" sz="1200" i="1" dirty="0"/>
              <a:t>Demonstration der Fähigkeit des Software-Produkts, aus den Eingabedaten genau, zuverlässig und präzise die beabsichtigte Ausgabe zu erzeugen</a:t>
            </a:r>
          </a:p>
          <a:p>
            <a:pPr algn="just"/>
            <a:endParaRPr lang="de-DE" sz="1200" dirty="0"/>
          </a:p>
          <a:p>
            <a:pPr algn="just"/>
            <a:r>
              <a:rPr lang="de-DE" sz="1200" dirty="0"/>
              <a:t>= Verifizierung und Validierung (V&amp;V) Nachweise:</a:t>
            </a:r>
          </a:p>
          <a:p>
            <a:pPr lvl="1"/>
            <a:r>
              <a:rPr lang="de-DE" sz="1200" dirty="0"/>
              <a:t>1. Verifizierungsaktivitäten, z.B.:</a:t>
            </a:r>
          </a:p>
          <a:p>
            <a:pPr marL="1085850" lvl="2" indent="-171450">
              <a:buFont typeface="Arial" panose="020B0604020202020204" pitchFamily="34" charset="0"/>
              <a:buChar char="•"/>
            </a:pPr>
            <a:r>
              <a:rPr lang="de-DE" sz="1200" dirty="0"/>
              <a:t>Unit-Tests</a:t>
            </a:r>
          </a:p>
          <a:p>
            <a:pPr marL="1085850" lvl="2" indent="-171450">
              <a:buFont typeface="Arial" panose="020B0604020202020204" pitchFamily="34" charset="0"/>
              <a:buChar char="•"/>
            </a:pPr>
            <a:r>
              <a:rPr lang="de-DE" sz="1200" dirty="0"/>
              <a:t>Integrationstests</a:t>
            </a:r>
          </a:p>
          <a:p>
            <a:pPr marL="1085850" lvl="2" indent="-171450">
              <a:buFont typeface="Arial" panose="020B0604020202020204" pitchFamily="34" charset="0"/>
              <a:buChar char="•"/>
            </a:pPr>
            <a:r>
              <a:rPr lang="de-DE" sz="1200" dirty="0"/>
              <a:t>Systemtests</a:t>
            </a:r>
          </a:p>
          <a:p>
            <a:pPr lvl="1"/>
            <a:r>
              <a:rPr lang="de-DE" sz="1200" dirty="0"/>
              <a:t>2. Validierungsaktivitäten, z.B.:</a:t>
            </a:r>
          </a:p>
          <a:p>
            <a:pPr marL="1085850" lvl="2" indent="-171450">
              <a:buFont typeface="Arial" panose="020B0604020202020204" pitchFamily="34" charset="0"/>
              <a:buChar char="•"/>
            </a:pPr>
            <a:r>
              <a:rPr lang="de-DE" sz="1200" dirty="0"/>
              <a:t>Kuratierten Datenbanken oder Registern</a:t>
            </a:r>
          </a:p>
          <a:p>
            <a:pPr marL="1085850" lvl="2" indent="-171450">
              <a:buFont typeface="Arial" panose="020B0604020202020204" pitchFamily="34" charset="0"/>
              <a:buChar char="•"/>
            </a:pPr>
            <a:r>
              <a:rPr lang="de-DE" sz="1200" dirty="0"/>
              <a:t>Referenzdatenbanken</a:t>
            </a:r>
          </a:p>
          <a:p>
            <a:pPr marL="1085850" lvl="2" indent="-171450">
              <a:buFont typeface="Arial" panose="020B0604020202020204" pitchFamily="34" charset="0"/>
              <a:buChar char="•"/>
            </a:pPr>
            <a:r>
              <a:rPr lang="de-DE" sz="1200" dirty="0"/>
              <a:t>Bereits gesammelten Patientendaten</a:t>
            </a:r>
          </a:p>
        </p:txBody>
      </p:sp>
      <p:sp>
        <p:nvSpPr>
          <p:cNvPr id="15" name="Rechteck 14">
            <a:extLst>
              <a:ext uri="{FF2B5EF4-FFF2-40B4-BE49-F238E27FC236}">
                <a16:creationId xmlns:a16="http://schemas.microsoft.com/office/drawing/2014/main" id="{F3CFEAEB-7E2A-45DA-A4DB-CC72297315EC}"/>
              </a:ext>
            </a:extLst>
          </p:cNvPr>
          <p:cNvSpPr/>
          <p:nvPr/>
        </p:nvSpPr>
        <p:spPr>
          <a:xfrm>
            <a:off x="6908800" y="3392488"/>
            <a:ext cx="5127625" cy="3462486"/>
          </a:xfrm>
          <a:prstGeom prst="rect">
            <a:avLst/>
          </a:prstGeom>
        </p:spPr>
        <p:txBody>
          <a:bodyPr wrap="square">
            <a:spAutoFit/>
          </a:bodyPr>
          <a:lstStyle/>
          <a:p>
            <a:pPr algn="ctr"/>
            <a:r>
              <a:rPr lang="de-DE" sz="1200" b="1" u="sng" dirty="0"/>
              <a:t>Klinischen Leistungsfähigkeit („</a:t>
            </a:r>
            <a:r>
              <a:rPr lang="de-DE" sz="1200" b="1" u="sng" dirty="0" err="1"/>
              <a:t>clinical</a:t>
            </a:r>
            <a:r>
              <a:rPr lang="de-DE" sz="1200" b="1" u="sng" dirty="0"/>
              <a:t> </a:t>
            </a:r>
            <a:r>
              <a:rPr lang="de-DE" sz="1200" b="1" u="sng" dirty="0" err="1"/>
              <a:t>performance</a:t>
            </a:r>
            <a:r>
              <a:rPr lang="de-DE" sz="1200" b="1" u="sng" dirty="0"/>
              <a:t>“)</a:t>
            </a:r>
            <a:endParaRPr lang="de-DE" sz="1200" u="sng" dirty="0"/>
          </a:p>
          <a:p>
            <a:pPr algn="just"/>
            <a:r>
              <a:rPr lang="de-DE" sz="1200" dirty="0"/>
              <a:t>Nachweis der klinischen Relevanz in Bezug auf die Zweckbestimmung des Produkts; also: </a:t>
            </a:r>
            <a:r>
              <a:rPr lang="de-DE" sz="1050" i="1" dirty="0"/>
              <a:t>positive Auswirkung auf die Gesundheit eines Individuums, ausgedrückt in Form von messbaren, patientenrelevanten klinischen Endpunkten einschließlich Endpunkt(en) im Zusammenhang mit der Diagnose, Risikovorhersage, Vorhersage der Behandlungsreaktion(en), oder Aspekte, die mit seiner Funktion zusammenhängen, z.B. die der Früherkennung, Überwachung, Diagnose oder Hilfe zur Diagnose von Patienten, oder das Patientenmanagement oder zur öffentlichen Gesundheit</a:t>
            </a:r>
          </a:p>
          <a:p>
            <a:pPr algn="just"/>
            <a:endParaRPr lang="de-DE" sz="1200" dirty="0"/>
          </a:p>
          <a:p>
            <a:pPr algn="just"/>
            <a:r>
              <a:rPr lang="de-DE" sz="1200" dirty="0"/>
              <a:t>Daten aus eigenen klinischen Studien oder anderen Quellen z.B. bestehende Daten von alternativen Verfahren und Produkten insb. Daten zu:</a:t>
            </a:r>
          </a:p>
          <a:p>
            <a:pPr marL="628650" lvl="1" indent="-171450" algn="just">
              <a:buFont typeface="Arial" panose="020B0604020202020204" pitchFamily="34" charset="0"/>
              <a:buChar char="•"/>
            </a:pPr>
            <a:r>
              <a:rPr lang="de-DE" sz="1050" i="1" dirty="0"/>
              <a:t>Klinische/diagnostische Sensitivität und/oder klinische/diagnostische Spezifität</a:t>
            </a:r>
          </a:p>
          <a:p>
            <a:pPr marL="628650" lvl="1" indent="-171450" algn="just">
              <a:buFont typeface="Arial" panose="020B0604020202020204" pitchFamily="34" charset="0"/>
              <a:buChar char="•"/>
            </a:pPr>
            <a:r>
              <a:rPr lang="de-DE" sz="1050" i="1" dirty="0"/>
              <a:t>Positiver/negativer prädiktiver Wert</a:t>
            </a:r>
          </a:p>
          <a:p>
            <a:pPr marL="628650" lvl="1" indent="-171450" algn="just">
              <a:buFont typeface="Arial" panose="020B0604020202020204" pitchFamily="34" charset="0"/>
              <a:buChar char="•"/>
            </a:pPr>
            <a:r>
              <a:rPr lang="de-DE" sz="1050" i="1" dirty="0" err="1"/>
              <a:t>Number</a:t>
            </a:r>
            <a:r>
              <a:rPr lang="de-DE" sz="1050" i="1" dirty="0"/>
              <a:t> </a:t>
            </a:r>
            <a:r>
              <a:rPr lang="de-DE" sz="1050" i="1" dirty="0" err="1"/>
              <a:t>needed</a:t>
            </a:r>
            <a:r>
              <a:rPr lang="de-DE" sz="1050" i="1" dirty="0"/>
              <a:t> </a:t>
            </a:r>
            <a:r>
              <a:rPr lang="de-DE" sz="1050" i="1" dirty="0" err="1"/>
              <a:t>to</a:t>
            </a:r>
            <a:r>
              <a:rPr lang="de-DE" sz="1050" i="1" dirty="0"/>
              <a:t> </a:t>
            </a:r>
            <a:r>
              <a:rPr lang="de-DE" sz="1050" i="1" dirty="0" err="1"/>
              <a:t>treat</a:t>
            </a:r>
            <a:r>
              <a:rPr lang="de-DE" sz="1050" i="1" dirty="0"/>
              <a:t> (Anzahl der Patienten, die aufgrund einer Erkrankung oder präventiv behandelt werden müssen, um ein zusätzliches Ereignis wie (Folge-) Krankheit oder Tod zu vermeiden)</a:t>
            </a:r>
          </a:p>
          <a:p>
            <a:pPr marL="628650" lvl="1" indent="-171450" algn="just">
              <a:buFont typeface="Arial" panose="020B0604020202020204" pitchFamily="34" charset="0"/>
              <a:buChar char="•"/>
            </a:pPr>
            <a:r>
              <a:rPr lang="de-DE" sz="1050" i="1" dirty="0" err="1"/>
              <a:t>Number</a:t>
            </a:r>
            <a:r>
              <a:rPr lang="de-DE" sz="1050" i="1" dirty="0"/>
              <a:t> </a:t>
            </a:r>
            <a:r>
              <a:rPr lang="de-DE" sz="1050" i="1" dirty="0" err="1"/>
              <a:t>needed</a:t>
            </a:r>
            <a:r>
              <a:rPr lang="de-DE" sz="1050" i="1" dirty="0"/>
              <a:t> </a:t>
            </a:r>
            <a:r>
              <a:rPr lang="de-DE" sz="1050" i="1" dirty="0" err="1"/>
              <a:t>to</a:t>
            </a:r>
            <a:r>
              <a:rPr lang="de-DE" sz="1050" i="1" dirty="0"/>
              <a:t> </a:t>
            </a:r>
            <a:r>
              <a:rPr lang="de-DE" sz="1050" i="1" dirty="0" err="1"/>
              <a:t>harm</a:t>
            </a:r>
            <a:r>
              <a:rPr lang="de-DE" sz="1050" i="1" dirty="0"/>
              <a:t> (Anzahl der Patienten, die diagnostiziert/behandelt werden müssen, um eine unerwünschte Wirkung auf einen Patienten zu haben)</a:t>
            </a:r>
          </a:p>
          <a:p>
            <a:pPr marL="628650" lvl="1" indent="-171450" algn="just">
              <a:buFont typeface="Arial" panose="020B0604020202020204" pitchFamily="34" charset="0"/>
              <a:buChar char="•"/>
            </a:pPr>
            <a:r>
              <a:rPr lang="de-DE" sz="1050" i="1" dirty="0"/>
              <a:t>Benutzerfreundlichkeit/Benutzeroberfläche</a:t>
            </a:r>
          </a:p>
          <a:p>
            <a:pPr marL="628650" lvl="1" indent="-171450" algn="just">
              <a:buFont typeface="Arial" panose="020B0604020202020204" pitchFamily="34" charset="0"/>
              <a:buChar char="•"/>
            </a:pPr>
            <a:r>
              <a:rPr lang="de-DE" sz="1050" i="1" dirty="0"/>
              <a:t>Konfidenzintervall(e)</a:t>
            </a:r>
          </a:p>
        </p:txBody>
      </p:sp>
      <p:cxnSp>
        <p:nvCxnSpPr>
          <p:cNvPr id="18" name="Gerade Verbindung mit Pfeil 17">
            <a:extLst>
              <a:ext uri="{FF2B5EF4-FFF2-40B4-BE49-F238E27FC236}">
                <a16:creationId xmlns:a16="http://schemas.microsoft.com/office/drawing/2014/main" id="{4C081A19-37D9-44BC-B3CC-2DD8AB01AF2F}"/>
              </a:ext>
            </a:extLst>
          </p:cNvPr>
          <p:cNvCxnSpPr>
            <a:cxnSpLocks/>
            <a:stCxn id="5" idx="3"/>
            <a:endCxn id="6" idx="1"/>
          </p:cNvCxnSpPr>
          <p:nvPr/>
        </p:nvCxnSpPr>
        <p:spPr>
          <a:xfrm flipV="1">
            <a:off x="1526857" y="2374089"/>
            <a:ext cx="653415" cy="467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EE045B98-72F7-4592-B326-4C4D127AD773}"/>
              </a:ext>
            </a:extLst>
          </p:cNvPr>
          <p:cNvCxnSpPr>
            <a:cxnSpLocks/>
            <a:stCxn id="6" idx="3"/>
            <a:endCxn id="7" idx="1"/>
          </p:cNvCxnSpPr>
          <p:nvPr/>
        </p:nvCxnSpPr>
        <p:spPr>
          <a:xfrm>
            <a:off x="3440112" y="2374089"/>
            <a:ext cx="653415" cy="4038"/>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Rechteck 34">
            <a:extLst>
              <a:ext uri="{FF2B5EF4-FFF2-40B4-BE49-F238E27FC236}">
                <a16:creationId xmlns:a16="http://schemas.microsoft.com/office/drawing/2014/main" id="{6E115956-6AF7-4293-9A38-3933CDBA0E38}"/>
              </a:ext>
            </a:extLst>
          </p:cNvPr>
          <p:cNvSpPr/>
          <p:nvPr/>
        </p:nvSpPr>
        <p:spPr>
          <a:xfrm>
            <a:off x="10496595" y="679222"/>
            <a:ext cx="1758905" cy="738664"/>
          </a:xfrm>
          <a:prstGeom prst="rect">
            <a:avLst/>
          </a:prstGeom>
        </p:spPr>
        <p:txBody>
          <a:bodyPr wrap="square">
            <a:spAutoFit/>
          </a:bodyPr>
          <a:lstStyle/>
          <a:p>
            <a:pPr algn="ctr"/>
            <a:r>
              <a:rPr lang="de-DE" sz="1400" b="1" dirty="0">
                <a:solidFill>
                  <a:srgbClr val="FF0000"/>
                </a:solidFill>
              </a:rPr>
              <a:t>Daten MÜSSEN analysierbar abgelegt werden!</a:t>
            </a:r>
            <a:endParaRPr lang="en-US" sz="1400" b="1" dirty="0">
              <a:solidFill>
                <a:srgbClr val="FF0000"/>
              </a:solidFill>
            </a:endParaRPr>
          </a:p>
        </p:txBody>
      </p:sp>
      <p:cxnSp>
        <p:nvCxnSpPr>
          <p:cNvPr id="37" name="Gerader Verbinder 36">
            <a:extLst>
              <a:ext uri="{FF2B5EF4-FFF2-40B4-BE49-F238E27FC236}">
                <a16:creationId xmlns:a16="http://schemas.microsoft.com/office/drawing/2014/main" id="{EB064511-09BD-4ABA-A8D4-8FADF2E266A9}"/>
              </a:ext>
            </a:extLst>
          </p:cNvPr>
          <p:cNvCxnSpPr/>
          <p:nvPr/>
        </p:nvCxnSpPr>
        <p:spPr>
          <a:xfrm flipV="1">
            <a:off x="10348321" y="1048554"/>
            <a:ext cx="373971" cy="5325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AC906BCD-D9F9-45C5-9D39-94011CE46441}"/>
              </a:ext>
            </a:extLst>
          </p:cNvPr>
          <p:cNvCxnSpPr/>
          <p:nvPr/>
        </p:nvCxnSpPr>
        <p:spPr>
          <a:xfrm>
            <a:off x="3308350" y="3429000"/>
            <a:ext cx="0" cy="3276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400AC2BB-8284-4987-854A-382C7CE46708}"/>
              </a:ext>
            </a:extLst>
          </p:cNvPr>
          <p:cNvCxnSpPr/>
          <p:nvPr/>
        </p:nvCxnSpPr>
        <p:spPr>
          <a:xfrm>
            <a:off x="6902450" y="3429000"/>
            <a:ext cx="0" cy="3276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117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4652084-D201-41C2-8E34-266243AE3590}"/>
              </a:ext>
            </a:extLst>
          </p:cNvPr>
          <p:cNvSpPr txBox="1"/>
          <p:nvPr/>
        </p:nvSpPr>
        <p:spPr>
          <a:xfrm>
            <a:off x="2238526" y="864454"/>
            <a:ext cx="6765774" cy="612934"/>
          </a:xfrm>
          <a:prstGeom prst="roundRect">
            <a:avLst/>
          </a:prstGeom>
          <a:solidFill>
            <a:schemeClr val="bg1">
              <a:lumMod val="85000"/>
            </a:schemeClr>
          </a:solidFill>
        </p:spPr>
        <p:txBody>
          <a:bodyPr wrap="square" rtlCol="0">
            <a:spAutoFit/>
          </a:bodyPr>
          <a:lstStyle/>
          <a:p>
            <a:r>
              <a:rPr lang="de-DE" sz="1600" b="1" dirty="0"/>
              <a:t>Ist die Software ein Medizinprodukt? </a:t>
            </a:r>
          </a:p>
          <a:p>
            <a:r>
              <a:rPr lang="de-DE" sz="1400" dirty="0"/>
              <a:t>– Richtlinie MDCG 2019-11 – nur MP kein In vitro </a:t>
            </a:r>
            <a:r>
              <a:rPr lang="de-DE" sz="1400" dirty="0" err="1"/>
              <a:t>diagnostikum</a:t>
            </a:r>
            <a:r>
              <a:rPr lang="de-DE" sz="1400" dirty="0"/>
              <a:t> (out </a:t>
            </a:r>
            <a:r>
              <a:rPr lang="de-DE" sz="1400" dirty="0" err="1"/>
              <a:t>of</a:t>
            </a:r>
            <a:r>
              <a:rPr lang="de-DE" sz="1400" dirty="0"/>
              <a:t> </a:t>
            </a:r>
            <a:r>
              <a:rPr lang="de-DE" sz="1400" dirty="0" err="1"/>
              <a:t>scope</a:t>
            </a:r>
            <a:r>
              <a:rPr lang="de-DE" sz="1400" dirty="0"/>
              <a:t> </a:t>
            </a:r>
            <a:r>
              <a:rPr lang="de-DE" sz="1400" dirty="0" err="1"/>
              <a:t>of</a:t>
            </a:r>
            <a:r>
              <a:rPr lang="de-DE" sz="1400" dirty="0"/>
              <a:t> IVDR)</a:t>
            </a:r>
            <a:endParaRPr lang="en-US" sz="1600" dirty="0"/>
          </a:p>
        </p:txBody>
      </p:sp>
      <p:sp>
        <p:nvSpPr>
          <p:cNvPr id="3" name="Textfeld 2">
            <a:extLst>
              <a:ext uri="{FF2B5EF4-FFF2-40B4-BE49-F238E27FC236}">
                <a16:creationId xmlns:a16="http://schemas.microsoft.com/office/drawing/2014/main" id="{8CC5F62E-2723-4251-8A73-FA97BB3B123E}"/>
              </a:ext>
            </a:extLst>
          </p:cNvPr>
          <p:cNvSpPr txBox="1"/>
          <p:nvPr/>
        </p:nvSpPr>
        <p:spPr>
          <a:xfrm>
            <a:off x="2238526" y="1738778"/>
            <a:ext cx="6765774" cy="612934"/>
          </a:xfrm>
          <a:prstGeom prst="roundRect">
            <a:avLst/>
          </a:prstGeom>
          <a:solidFill>
            <a:schemeClr val="bg1">
              <a:lumMod val="85000"/>
            </a:schemeClr>
          </a:solidFill>
        </p:spPr>
        <p:txBody>
          <a:bodyPr wrap="square" rtlCol="0">
            <a:spAutoFit/>
          </a:bodyPr>
          <a:lstStyle/>
          <a:p>
            <a:r>
              <a:rPr lang="de-DE" sz="1600" b="1" dirty="0"/>
              <a:t>Risikoklassifizierung</a:t>
            </a:r>
            <a:r>
              <a:rPr lang="de-DE" sz="1600" dirty="0"/>
              <a:t> </a:t>
            </a:r>
          </a:p>
          <a:p>
            <a:r>
              <a:rPr lang="de-DE" sz="1400" dirty="0"/>
              <a:t>MDR </a:t>
            </a:r>
            <a:r>
              <a:rPr lang="en-US" sz="1400" dirty="0"/>
              <a:t>2017/745</a:t>
            </a:r>
            <a:r>
              <a:rPr lang="de-DE" sz="1400" dirty="0"/>
              <a:t> – Regel 11 &amp; MDCG</a:t>
            </a:r>
          </a:p>
        </p:txBody>
      </p:sp>
      <p:sp>
        <p:nvSpPr>
          <p:cNvPr id="4" name="Rechteck: abgerundete Ecken 3">
            <a:extLst>
              <a:ext uri="{FF2B5EF4-FFF2-40B4-BE49-F238E27FC236}">
                <a16:creationId xmlns:a16="http://schemas.microsoft.com/office/drawing/2014/main" id="{A413B6C0-5CE7-4E20-8A47-CDA6C212F7C9}"/>
              </a:ext>
            </a:extLst>
          </p:cNvPr>
          <p:cNvSpPr/>
          <p:nvPr/>
        </p:nvSpPr>
        <p:spPr>
          <a:xfrm>
            <a:off x="2238526" y="2613102"/>
            <a:ext cx="6765774" cy="1089660"/>
          </a:xfrm>
          <a:prstGeom prst="roundRect">
            <a:avLst/>
          </a:prstGeom>
          <a:solidFill>
            <a:schemeClr val="bg1">
              <a:lumMod val="85000"/>
            </a:schemeClr>
          </a:solidFill>
        </p:spPr>
        <p:txBody>
          <a:bodyPr wrap="square">
            <a:spAutoFit/>
          </a:bodyPr>
          <a:lstStyle/>
          <a:p>
            <a:r>
              <a:rPr lang="de-DE" sz="1600" b="1" dirty="0"/>
              <a:t>Konformitätsbewertungsverfahren auswählen</a:t>
            </a:r>
          </a:p>
          <a:p>
            <a:r>
              <a:rPr lang="de-DE" sz="1400" dirty="0"/>
              <a:t>- MDR 2017/745 Annex IX, Konformitätsbewertung auf der Grundlage eines Qualitätsmanagementsystems und einer Bewertung der technischen Dokumentation</a:t>
            </a:r>
          </a:p>
        </p:txBody>
      </p:sp>
      <p:sp>
        <p:nvSpPr>
          <p:cNvPr id="5" name="Rechteck: abgerundete Ecken 4">
            <a:extLst>
              <a:ext uri="{FF2B5EF4-FFF2-40B4-BE49-F238E27FC236}">
                <a16:creationId xmlns:a16="http://schemas.microsoft.com/office/drawing/2014/main" id="{F67E0C97-F8C0-4C1A-B14C-4B689115E060}"/>
              </a:ext>
            </a:extLst>
          </p:cNvPr>
          <p:cNvSpPr/>
          <p:nvPr/>
        </p:nvSpPr>
        <p:spPr>
          <a:xfrm>
            <a:off x="2238526" y="3964152"/>
            <a:ext cx="6765774" cy="374571"/>
          </a:xfrm>
          <a:prstGeom prst="roundRect">
            <a:avLst/>
          </a:prstGeom>
          <a:solidFill>
            <a:schemeClr val="bg1">
              <a:lumMod val="85000"/>
            </a:schemeClr>
          </a:solidFill>
        </p:spPr>
        <p:txBody>
          <a:bodyPr wrap="square">
            <a:spAutoFit/>
          </a:bodyPr>
          <a:lstStyle/>
          <a:p>
            <a:r>
              <a:rPr lang="de-DE" sz="1600" b="1" dirty="0"/>
              <a:t>QM-System etablieren </a:t>
            </a:r>
            <a:r>
              <a:rPr lang="de-DE" sz="1400" dirty="0"/>
              <a:t>- ISO-13485 </a:t>
            </a:r>
            <a:endParaRPr lang="de-DE" sz="1600" dirty="0"/>
          </a:p>
        </p:txBody>
      </p:sp>
      <p:sp>
        <p:nvSpPr>
          <p:cNvPr id="6" name="Rechteck: abgerundete Ecken 5">
            <a:extLst>
              <a:ext uri="{FF2B5EF4-FFF2-40B4-BE49-F238E27FC236}">
                <a16:creationId xmlns:a16="http://schemas.microsoft.com/office/drawing/2014/main" id="{36240A02-26EB-47D0-8E13-4D6753A766F7}"/>
              </a:ext>
            </a:extLst>
          </p:cNvPr>
          <p:cNvSpPr/>
          <p:nvPr/>
        </p:nvSpPr>
        <p:spPr>
          <a:xfrm>
            <a:off x="2238526" y="4600113"/>
            <a:ext cx="6765774" cy="612934"/>
          </a:xfrm>
          <a:prstGeom prst="roundRect">
            <a:avLst/>
          </a:prstGeom>
          <a:solidFill>
            <a:schemeClr val="bg1">
              <a:lumMod val="85000"/>
            </a:schemeClr>
          </a:solidFill>
        </p:spPr>
        <p:txBody>
          <a:bodyPr wrap="square">
            <a:spAutoFit/>
          </a:bodyPr>
          <a:lstStyle/>
          <a:p>
            <a:r>
              <a:rPr lang="de-DE" sz="1600" b="1" dirty="0"/>
              <a:t>Technische Dokumentation</a:t>
            </a:r>
          </a:p>
          <a:p>
            <a:r>
              <a:rPr lang="de-DE" sz="1400" dirty="0"/>
              <a:t>Nach MDR 2017/745 Annex II</a:t>
            </a:r>
          </a:p>
        </p:txBody>
      </p:sp>
      <p:sp>
        <p:nvSpPr>
          <p:cNvPr id="7" name="Rechteck: abgerundete Ecken 6">
            <a:extLst>
              <a:ext uri="{FF2B5EF4-FFF2-40B4-BE49-F238E27FC236}">
                <a16:creationId xmlns:a16="http://schemas.microsoft.com/office/drawing/2014/main" id="{0BB29AF1-352B-4267-B1C7-CE8ABA7D8982}"/>
              </a:ext>
            </a:extLst>
          </p:cNvPr>
          <p:cNvSpPr/>
          <p:nvPr/>
        </p:nvSpPr>
        <p:spPr>
          <a:xfrm>
            <a:off x="2238526" y="5474435"/>
            <a:ext cx="6765774" cy="1089660"/>
          </a:xfrm>
          <a:prstGeom prst="roundRect">
            <a:avLst/>
          </a:prstGeom>
          <a:solidFill>
            <a:schemeClr val="bg1">
              <a:lumMod val="85000"/>
            </a:schemeClr>
          </a:solidFill>
        </p:spPr>
        <p:txBody>
          <a:bodyPr wrap="square">
            <a:spAutoFit/>
          </a:bodyPr>
          <a:lstStyle/>
          <a:p>
            <a:r>
              <a:rPr lang="de-DE" sz="1600" b="1" dirty="0"/>
              <a:t>Klinische Beurteilung</a:t>
            </a:r>
          </a:p>
          <a:p>
            <a:r>
              <a:rPr lang="de-DE" sz="1400" dirty="0"/>
              <a:t>Klinische Bewertung und ggf. Klinische Prüfung nach MDR 2017/745 Artikel 61 und </a:t>
            </a:r>
            <a:r>
              <a:rPr lang="de-DE" sz="1400" dirty="0" err="1"/>
              <a:t>ggf</a:t>
            </a:r>
            <a:r>
              <a:rPr lang="de-DE" sz="1400" dirty="0"/>
              <a:t> MDCG 2020-1 </a:t>
            </a:r>
            <a:r>
              <a:rPr lang="en-US" sz="1400" dirty="0"/>
              <a:t>Guidance on Clinical Evaluation (MDR) / Performance Evaluation (IVDR) of Medical Device Software </a:t>
            </a:r>
            <a:endParaRPr lang="de-DE" sz="1400" dirty="0"/>
          </a:p>
        </p:txBody>
      </p:sp>
      <p:sp>
        <p:nvSpPr>
          <p:cNvPr id="8" name="Rechteck: abgerundete Ecken 7">
            <a:extLst>
              <a:ext uri="{FF2B5EF4-FFF2-40B4-BE49-F238E27FC236}">
                <a16:creationId xmlns:a16="http://schemas.microsoft.com/office/drawing/2014/main" id="{77BB0AD1-4ADD-4A2D-BE8D-A876FA929C11}"/>
              </a:ext>
            </a:extLst>
          </p:cNvPr>
          <p:cNvSpPr/>
          <p:nvPr/>
        </p:nvSpPr>
        <p:spPr>
          <a:xfrm rot="16200000">
            <a:off x="6770272" y="3509963"/>
            <a:ext cx="5699641" cy="408623"/>
          </a:xfrm>
          <a:prstGeom prst="roundRect">
            <a:avLst/>
          </a:prstGeom>
          <a:solidFill>
            <a:schemeClr val="bg1">
              <a:lumMod val="85000"/>
            </a:schemeClr>
          </a:solidFill>
        </p:spPr>
        <p:txBody>
          <a:bodyPr wrap="square">
            <a:spAutoFit/>
          </a:bodyPr>
          <a:lstStyle/>
          <a:p>
            <a:pPr algn="ctr"/>
            <a:r>
              <a:rPr lang="de-DE" b="1" dirty="0">
                <a:solidFill>
                  <a:srgbClr val="FF0000"/>
                </a:solidFill>
              </a:rPr>
              <a:t>Risikomanagement - </a:t>
            </a:r>
            <a:r>
              <a:rPr lang="de-DE" dirty="0"/>
              <a:t>ISO-14971 </a:t>
            </a:r>
            <a:endParaRPr lang="de-DE" b="1" dirty="0">
              <a:solidFill>
                <a:srgbClr val="FF0000"/>
              </a:solidFill>
            </a:endParaRPr>
          </a:p>
        </p:txBody>
      </p:sp>
      <p:sp>
        <p:nvSpPr>
          <p:cNvPr id="9" name="Textfeld 8">
            <a:extLst>
              <a:ext uri="{FF2B5EF4-FFF2-40B4-BE49-F238E27FC236}">
                <a16:creationId xmlns:a16="http://schemas.microsoft.com/office/drawing/2014/main" id="{8064DDDC-2789-4E0E-ABC9-A6AE1BCDE1A6}"/>
              </a:ext>
            </a:extLst>
          </p:cNvPr>
          <p:cNvSpPr txBox="1"/>
          <p:nvPr/>
        </p:nvSpPr>
        <p:spPr>
          <a:xfrm>
            <a:off x="9779717" y="314819"/>
            <a:ext cx="2256708" cy="369332"/>
          </a:xfrm>
          <a:prstGeom prst="rect">
            <a:avLst/>
          </a:prstGeom>
          <a:noFill/>
        </p:spPr>
        <p:txBody>
          <a:bodyPr wrap="none" rtlCol="0">
            <a:spAutoFit/>
          </a:bodyPr>
          <a:lstStyle/>
          <a:p>
            <a:r>
              <a:rPr lang="de-DE" b="1" i="1" dirty="0">
                <a:solidFill>
                  <a:srgbClr val="FF0000"/>
                </a:solidFill>
              </a:rPr>
              <a:t>FDA OUT OF SCOPE!!!</a:t>
            </a:r>
            <a:endParaRPr lang="en-US" b="1" i="1" dirty="0">
              <a:solidFill>
                <a:srgbClr val="FF0000"/>
              </a:solidFill>
            </a:endParaRPr>
          </a:p>
        </p:txBody>
      </p:sp>
      <p:sp>
        <p:nvSpPr>
          <p:cNvPr id="10" name="Textfeld 9">
            <a:extLst>
              <a:ext uri="{FF2B5EF4-FFF2-40B4-BE49-F238E27FC236}">
                <a16:creationId xmlns:a16="http://schemas.microsoft.com/office/drawing/2014/main" id="{9D1751BE-76A8-4413-A37E-067616B3439F}"/>
              </a:ext>
            </a:extLst>
          </p:cNvPr>
          <p:cNvSpPr txBox="1"/>
          <p:nvPr/>
        </p:nvSpPr>
        <p:spPr>
          <a:xfrm>
            <a:off x="3212839" y="169907"/>
            <a:ext cx="5766322" cy="461665"/>
          </a:xfrm>
          <a:prstGeom prst="rect">
            <a:avLst/>
          </a:prstGeom>
          <a:noFill/>
        </p:spPr>
        <p:txBody>
          <a:bodyPr wrap="none" rtlCol="0">
            <a:spAutoFit/>
          </a:bodyPr>
          <a:lstStyle/>
          <a:p>
            <a:r>
              <a:rPr lang="de-DE" sz="2400" b="1" u="sng" dirty="0"/>
              <a:t>Regulatorische Anforderungen - ÜBERSICHT</a:t>
            </a:r>
            <a:endParaRPr lang="en-US" sz="2400" b="1" u="sng" dirty="0"/>
          </a:p>
        </p:txBody>
      </p:sp>
      <p:sp>
        <p:nvSpPr>
          <p:cNvPr id="12" name="Pfeil: nach rechts 11">
            <a:extLst>
              <a:ext uri="{FF2B5EF4-FFF2-40B4-BE49-F238E27FC236}">
                <a16:creationId xmlns:a16="http://schemas.microsoft.com/office/drawing/2014/main" id="{FE54336E-A8EE-4C4B-879B-C76D117D0666}"/>
              </a:ext>
            </a:extLst>
          </p:cNvPr>
          <p:cNvSpPr/>
          <p:nvPr/>
        </p:nvSpPr>
        <p:spPr>
          <a:xfrm rot="10800000">
            <a:off x="10069831" y="2801957"/>
            <a:ext cx="1563972" cy="1824634"/>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685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isikominimierung durch Software-Testing?">
            <a:extLst>
              <a:ext uri="{FF2B5EF4-FFF2-40B4-BE49-F238E27FC236}">
                <a16:creationId xmlns:a16="http://schemas.microsoft.com/office/drawing/2014/main" id="{1B3188A6-3796-46FF-90CB-F5A82AE1F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900" y="131557"/>
            <a:ext cx="3956750" cy="2198195"/>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069A7917-C5AE-42C0-AB36-9C9CAD166747}"/>
              </a:ext>
            </a:extLst>
          </p:cNvPr>
          <p:cNvSpPr txBox="1"/>
          <p:nvPr/>
        </p:nvSpPr>
        <p:spPr>
          <a:xfrm>
            <a:off x="6010910" y="4390834"/>
            <a:ext cx="5657573" cy="2031325"/>
          </a:xfrm>
          <a:prstGeom prst="rect">
            <a:avLst/>
          </a:prstGeom>
          <a:noFill/>
        </p:spPr>
        <p:txBody>
          <a:bodyPr wrap="square" rtlCol="0">
            <a:spAutoFit/>
          </a:bodyPr>
          <a:lstStyle/>
          <a:p>
            <a:r>
              <a:rPr lang="de-DE" b="1" dirty="0" err="1"/>
              <a:t>To-Do´s</a:t>
            </a:r>
            <a:r>
              <a:rPr lang="de-DE" b="1" dirty="0"/>
              <a:t>:</a:t>
            </a:r>
          </a:p>
          <a:p>
            <a:pPr marL="285750" indent="-285750">
              <a:buFont typeface="Arial" panose="020B0604020202020204" pitchFamily="34" charset="0"/>
              <a:buChar char="•"/>
            </a:pPr>
            <a:r>
              <a:rPr lang="de-DE" b="1" dirty="0"/>
              <a:t>Kompetente Personen benennen</a:t>
            </a:r>
          </a:p>
          <a:p>
            <a:pPr marL="285750" indent="-285750">
              <a:buFont typeface="Arial" panose="020B0604020202020204" pitchFamily="34" charset="0"/>
              <a:buChar char="•"/>
            </a:pPr>
            <a:r>
              <a:rPr lang="de-DE" b="1" dirty="0"/>
              <a:t>Risikoakzeptanz festlegen (Risikoakzeptanzmatrix)</a:t>
            </a:r>
          </a:p>
          <a:p>
            <a:pPr marL="285750" indent="-285750">
              <a:buFont typeface="Arial" panose="020B0604020202020204" pitchFamily="34" charset="0"/>
              <a:buChar char="•"/>
            </a:pPr>
            <a:r>
              <a:rPr lang="de-DE" b="1" dirty="0"/>
              <a:t>Risikoanalyse erstellen (&amp; Norm festlegen)</a:t>
            </a:r>
          </a:p>
          <a:p>
            <a:pPr marL="285750" indent="-285750">
              <a:buFont typeface="Arial" panose="020B0604020202020204" pitchFamily="34" charset="0"/>
              <a:buChar char="•"/>
            </a:pPr>
            <a:r>
              <a:rPr lang="de-DE" b="1" dirty="0"/>
              <a:t>Risikobeherrschung (Maßnahmen) ableiten</a:t>
            </a:r>
          </a:p>
          <a:p>
            <a:pPr marL="285750" indent="-285750">
              <a:buFont typeface="Arial" panose="020B0604020202020204" pitchFamily="34" charset="0"/>
              <a:buChar char="•"/>
            </a:pPr>
            <a:r>
              <a:rPr lang="de-DE" b="1" dirty="0"/>
              <a:t>Iteratives Risikoüberwachungssystem etablieren</a:t>
            </a:r>
          </a:p>
          <a:p>
            <a:pPr marL="285750" indent="-285750">
              <a:buFont typeface="Arial" panose="020B0604020202020204" pitchFamily="34" charset="0"/>
              <a:buChar char="•"/>
            </a:pPr>
            <a:r>
              <a:rPr lang="de-DE" b="1" dirty="0"/>
              <a:t>Risikomanagement-Bericht verfassen</a:t>
            </a:r>
            <a:endParaRPr lang="en-US" b="1" dirty="0"/>
          </a:p>
        </p:txBody>
      </p:sp>
      <p:pic>
        <p:nvPicPr>
          <p:cNvPr id="6" name="Picture 2" descr="Risikoakzeptanzmatrix, Risikobewertungsmatrix">
            <a:extLst>
              <a:ext uri="{FF2B5EF4-FFF2-40B4-BE49-F238E27FC236}">
                <a16:creationId xmlns:a16="http://schemas.microsoft.com/office/drawing/2014/main" id="{3F2CB5C5-3144-418C-BF1E-9487D8111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8510" y="1239250"/>
            <a:ext cx="3441700" cy="2036787"/>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22BF49E6-A161-4C78-9373-22733A1F851E}"/>
              </a:ext>
            </a:extLst>
          </p:cNvPr>
          <p:cNvSpPr/>
          <p:nvPr/>
        </p:nvSpPr>
        <p:spPr>
          <a:xfrm>
            <a:off x="236644" y="681128"/>
            <a:ext cx="4187749" cy="1077218"/>
          </a:xfrm>
          <a:prstGeom prst="rect">
            <a:avLst/>
          </a:prstGeom>
        </p:spPr>
        <p:txBody>
          <a:bodyPr wrap="none">
            <a:spAutoFit/>
          </a:bodyPr>
          <a:lstStyle/>
          <a:p>
            <a:pPr lvl="0">
              <a:defRPr/>
            </a:pPr>
            <a:r>
              <a:rPr lang="en-US" sz="1600" dirty="0" err="1"/>
              <a:t>Risikoanalyse</a:t>
            </a:r>
            <a:r>
              <a:rPr lang="en-US" sz="1600" dirty="0"/>
              <a:t>:</a:t>
            </a:r>
          </a:p>
          <a:p>
            <a:pPr marL="285750" lvl="0" indent="-285750">
              <a:buFont typeface="Arial" panose="020B0604020202020204" pitchFamily="34" charset="0"/>
              <a:buChar char="•"/>
              <a:defRPr/>
            </a:pPr>
            <a:r>
              <a:rPr lang="en-US" sz="1600" dirty="0"/>
              <a:t>FMEA, die Failure Mode and Effect Analysis</a:t>
            </a:r>
          </a:p>
          <a:p>
            <a:pPr marL="285750" lvl="0" indent="-285750">
              <a:buFont typeface="Arial" panose="020B0604020202020204" pitchFamily="34" charset="0"/>
              <a:buChar char="•"/>
              <a:defRPr/>
            </a:pPr>
            <a:r>
              <a:rPr lang="en-US" sz="1600" dirty="0"/>
              <a:t>FTA: Fault Tree Analysis</a:t>
            </a:r>
          </a:p>
          <a:p>
            <a:pPr marL="285750" indent="-285750">
              <a:buFont typeface="Arial" panose="020B0604020202020204" pitchFamily="34" charset="0"/>
              <a:buChar char="•"/>
            </a:pPr>
            <a:r>
              <a:rPr lang="en-US" sz="1600" b="1" u="sng" dirty="0"/>
              <a:t>HAZOP (Hazard and Operability) - IEC 61882</a:t>
            </a:r>
          </a:p>
        </p:txBody>
      </p:sp>
      <p:sp>
        <p:nvSpPr>
          <p:cNvPr id="8" name="Rechteck 7">
            <a:extLst>
              <a:ext uri="{FF2B5EF4-FFF2-40B4-BE49-F238E27FC236}">
                <a16:creationId xmlns:a16="http://schemas.microsoft.com/office/drawing/2014/main" id="{2F5A59B2-7260-447A-A46C-29C28F92018B}"/>
              </a:ext>
            </a:extLst>
          </p:cNvPr>
          <p:cNvSpPr/>
          <p:nvPr/>
        </p:nvSpPr>
        <p:spPr>
          <a:xfrm>
            <a:off x="236644" y="2358969"/>
            <a:ext cx="4678256" cy="4278094"/>
          </a:xfrm>
          <a:prstGeom prst="rect">
            <a:avLst/>
          </a:prstGeom>
        </p:spPr>
        <p:txBody>
          <a:bodyPr wrap="square">
            <a:spAutoFit/>
          </a:bodyPr>
          <a:lstStyle/>
          <a:p>
            <a:r>
              <a:rPr lang="de-DE" sz="1600" dirty="0"/>
              <a:t> ISO 14971 Kap. 8 fordert VOR Inverkehrbringen:</a:t>
            </a:r>
          </a:p>
          <a:p>
            <a:pPr marL="800100" lvl="1" indent="-342900">
              <a:buFont typeface="+mj-lt"/>
              <a:buAutoNum type="arabicPeriod"/>
            </a:pPr>
            <a:r>
              <a:rPr lang="de-DE" sz="1600" dirty="0"/>
              <a:t>Der Risikomanagementplan wurde umgesetzt.</a:t>
            </a:r>
          </a:p>
          <a:p>
            <a:pPr marL="800100" lvl="1" indent="-342900">
              <a:buFont typeface="+mj-lt"/>
              <a:buAutoNum type="arabicPeriod"/>
            </a:pPr>
            <a:r>
              <a:rPr lang="de-DE" sz="1600" dirty="0"/>
              <a:t>Das Gesamt-Restrisiko ist akzeptabel</a:t>
            </a:r>
          </a:p>
          <a:p>
            <a:pPr marL="800100" lvl="1" indent="-342900">
              <a:buFont typeface="+mj-lt"/>
              <a:buAutoNum type="arabicPeriod"/>
            </a:pPr>
            <a:r>
              <a:rPr lang="de-DE" sz="1600" dirty="0"/>
              <a:t>Die Methoden sind geeignet, um Informationen aus der Herstellung und späteren Phasen (insbesondere aus dem Markt) zu sammeln</a:t>
            </a:r>
          </a:p>
          <a:p>
            <a:pPr marL="800100" lvl="1" indent="-342900">
              <a:buFont typeface="+mj-lt"/>
              <a:buAutoNum type="arabicPeriod"/>
            </a:pPr>
            <a:r>
              <a:rPr lang="de-DE" sz="1600" dirty="0"/>
              <a:t>Marktüberwachungssystem muss etabliert sein</a:t>
            </a:r>
          </a:p>
          <a:p>
            <a:pPr marL="800100" lvl="1" indent="-342900">
              <a:buFont typeface="+mj-lt"/>
              <a:buAutoNum type="arabicPeriod"/>
            </a:pPr>
            <a:r>
              <a:rPr lang="de-DE" sz="1600" dirty="0"/>
              <a:t>Bezug des Risikomanagementberichtes zur Produktversion muss eindeutig hergestellt sein</a:t>
            </a:r>
          </a:p>
          <a:p>
            <a:pPr marL="800100" lvl="1" indent="-342900">
              <a:buFont typeface="+mj-lt"/>
              <a:buAutoNum type="arabicPeriod"/>
            </a:pPr>
            <a:endParaRPr lang="de-DE" sz="1600" dirty="0"/>
          </a:p>
          <a:p>
            <a:r>
              <a:rPr lang="de-DE" sz="1600" b="1" dirty="0"/>
              <a:t>Dieser Risikomanagementbericht muss von einer kompetenten Person erstellt und in der Risikomanagementakte abgelegt werden.</a:t>
            </a:r>
            <a:endParaRPr lang="en-US" sz="1600" b="1" dirty="0"/>
          </a:p>
        </p:txBody>
      </p:sp>
      <p:sp>
        <p:nvSpPr>
          <p:cNvPr id="9" name="Rechteck 8">
            <a:extLst>
              <a:ext uri="{FF2B5EF4-FFF2-40B4-BE49-F238E27FC236}">
                <a16:creationId xmlns:a16="http://schemas.microsoft.com/office/drawing/2014/main" id="{D89624D1-A56E-4756-989A-1DBAD5454417}"/>
              </a:ext>
            </a:extLst>
          </p:cNvPr>
          <p:cNvSpPr/>
          <p:nvPr/>
        </p:nvSpPr>
        <p:spPr>
          <a:xfrm>
            <a:off x="5581650" y="3464672"/>
            <a:ext cx="5216034" cy="461665"/>
          </a:xfrm>
          <a:prstGeom prst="rect">
            <a:avLst/>
          </a:prstGeom>
        </p:spPr>
        <p:txBody>
          <a:bodyPr wrap="square">
            <a:spAutoFit/>
          </a:bodyPr>
          <a:lstStyle/>
          <a:p>
            <a:r>
              <a:rPr lang="de-DE" sz="1200" i="1" dirty="0">
                <a:solidFill>
                  <a:srgbClr val="FF0000"/>
                </a:solidFill>
                <a:latin typeface="Open Sans" panose="020B0606030504020204" pitchFamily="34" charset="0"/>
              </a:rPr>
              <a:t>Die ISO 24971 (</a:t>
            </a:r>
            <a:r>
              <a:rPr lang="de-DE" sz="1200" b="1" i="1" dirty="0">
                <a:solidFill>
                  <a:srgbClr val="FF0000"/>
                </a:solidFill>
                <a:latin typeface="Open Sans" panose="020B0606030504020204" pitchFamily="34" charset="0"/>
              </a:rPr>
              <a:t>„</a:t>
            </a:r>
            <a:r>
              <a:rPr lang="en-US" sz="1200" b="1" i="1" dirty="0">
                <a:solidFill>
                  <a:srgbClr val="FF0000"/>
                </a:solidFill>
                <a:latin typeface="Open Sans" panose="020B0606030504020204" pitchFamily="34" charset="0"/>
              </a:rPr>
              <a:t>Guidance on the application of ISO 14971</a:t>
            </a:r>
            <a:r>
              <a:rPr lang="de-DE" sz="1200" i="1" dirty="0">
                <a:solidFill>
                  <a:srgbClr val="FF0000"/>
                </a:solidFill>
                <a:latin typeface="Open Sans" panose="020B0606030504020204" pitchFamily="34" charset="0"/>
              </a:rPr>
              <a:t>“) gibt genaue Hinweise, wann Risiken als akzeptabel eingeschätzt werden können.</a:t>
            </a:r>
          </a:p>
        </p:txBody>
      </p:sp>
      <p:sp>
        <p:nvSpPr>
          <p:cNvPr id="10" name="Rechteck 9">
            <a:extLst>
              <a:ext uri="{FF2B5EF4-FFF2-40B4-BE49-F238E27FC236}">
                <a16:creationId xmlns:a16="http://schemas.microsoft.com/office/drawing/2014/main" id="{FF9BEBE6-41C6-40EB-9ECC-8C24188C4B96}"/>
              </a:ext>
            </a:extLst>
          </p:cNvPr>
          <p:cNvSpPr/>
          <p:nvPr/>
        </p:nvSpPr>
        <p:spPr>
          <a:xfrm>
            <a:off x="96520" y="97083"/>
            <a:ext cx="11828780" cy="369332"/>
          </a:xfrm>
          <a:prstGeom prst="rect">
            <a:avLst/>
          </a:prstGeom>
        </p:spPr>
        <p:txBody>
          <a:bodyPr wrap="square">
            <a:spAutoFit/>
          </a:bodyPr>
          <a:lstStyle/>
          <a:p>
            <a:r>
              <a:rPr lang="en-US" b="1" i="1" u="sng" dirty="0"/>
              <a:t>ISO-14971 – </a:t>
            </a:r>
            <a:r>
              <a:rPr lang="en-US" b="1" i="1" u="sng" dirty="0" err="1"/>
              <a:t>Risikomanagement-Akte</a:t>
            </a:r>
            <a:endParaRPr lang="en-US" b="1" i="1" u="sng" dirty="0"/>
          </a:p>
        </p:txBody>
      </p:sp>
      <p:cxnSp>
        <p:nvCxnSpPr>
          <p:cNvPr id="12" name="Gerader Verbinder 11">
            <a:extLst>
              <a:ext uri="{FF2B5EF4-FFF2-40B4-BE49-F238E27FC236}">
                <a16:creationId xmlns:a16="http://schemas.microsoft.com/office/drawing/2014/main" id="{4AA9AEE4-7EF4-484E-AFDD-C3BC6FC70C97}"/>
              </a:ext>
            </a:extLst>
          </p:cNvPr>
          <p:cNvCxnSpPr/>
          <p:nvPr/>
        </p:nvCxnSpPr>
        <p:spPr>
          <a:xfrm>
            <a:off x="236644" y="1849135"/>
            <a:ext cx="45322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E6BD7A41-0B82-4814-B42F-1470C634A576}"/>
              </a:ext>
            </a:extLst>
          </p:cNvPr>
          <p:cNvCxnSpPr>
            <a:endCxn id="9" idx="1"/>
          </p:cNvCxnSpPr>
          <p:nvPr/>
        </p:nvCxnSpPr>
        <p:spPr>
          <a:xfrm>
            <a:off x="4159250" y="3276037"/>
            <a:ext cx="1422400" cy="4194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782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4652084-D201-41C2-8E34-266243AE3590}"/>
              </a:ext>
            </a:extLst>
          </p:cNvPr>
          <p:cNvSpPr txBox="1"/>
          <p:nvPr/>
        </p:nvSpPr>
        <p:spPr>
          <a:xfrm>
            <a:off x="2238526" y="864454"/>
            <a:ext cx="6765774" cy="612934"/>
          </a:xfrm>
          <a:prstGeom prst="roundRect">
            <a:avLst/>
          </a:prstGeom>
          <a:solidFill>
            <a:schemeClr val="bg1">
              <a:lumMod val="85000"/>
            </a:schemeClr>
          </a:solidFill>
        </p:spPr>
        <p:txBody>
          <a:bodyPr wrap="square" rtlCol="0">
            <a:spAutoFit/>
          </a:bodyPr>
          <a:lstStyle/>
          <a:p>
            <a:r>
              <a:rPr lang="de-DE" sz="1600" b="1" dirty="0"/>
              <a:t>Ist die Software ein Medizinprodukt? </a:t>
            </a:r>
          </a:p>
          <a:p>
            <a:r>
              <a:rPr lang="de-DE" sz="1400" dirty="0"/>
              <a:t>– Richtlinie MDCG 2019-11 – nur MP kein In vitro </a:t>
            </a:r>
            <a:r>
              <a:rPr lang="de-DE" sz="1400" dirty="0" err="1"/>
              <a:t>diagnostikum</a:t>
            </a:r>
            <a:r>
              <a:rPr lang="de-DE" sz="1400" dirty="0"/>
              <a:t> (out </a:t>
            </a:r>
            <a:r>
              <a:rPr lang="de-DE" sz="1400" dirty="0" err="1"/>
              <a:t>of</a:t>
            </a:r>
            <a:r>
              <a:rPr lang="de-DE" sz="1400" dirty="0"/>
              <a:t> </a:t>
            </a:r>
            <a:r>
              <a:rPr lang="de-DE" sz="1400" dirty="0" err="1"/>
              <a:t>scope</a:t>
            </a:r>
            <a:r>
              <a:rPr lang="de-DE" sz="1400" dirty="0"/>
              <a:t> </a:t>
            </a:r>
            <a:r>
              <a:rPr lang="de-DE" sz="1400" dirty="0" err="1"/>
              <a:t>of</a:t>
            </a:r>
            <a:r>
              <a:rPr lang="de-DE" sz="1400" dirty="0"/>
              <a:t> IVDR)</a:t>
            </a:r>
            <a:endParaRPr lang="en-US" sz="1600" dirty="0"/>
          </a:p>
        </p:txBody>
      </p:sp>
      <p:sp>
        <p:nvSpPr>
          <p:cNvPr id="3" name="Textfeld 2">
            <a:extLst>
              <a:ext uri="{FF2B5EF4-FFF2-40B4-BE49-F238E27FC236}">
                <a16:creationId xmlns:a16="http://schemas.microsoft.com/office/drawing/2014/main" id="{8CC5F62E-2723-4251-8A73-FA97BB3B123E}"/>
              </a:ext>
            </a:extLst>
          </p:cNvPr>
          <p:cNvSpPr txBox="1"/>
          <p:nvPr/>
        </p:nvSpPr>
        <p:spPr>
          <a:xfrm>
            <a:off x="2238526" y="1738778"/>
            <a:ext cx="6765774" cy="612934"/>
          </a:xfrm>
          <a:prstGeom prst="roundRect">
            <a:avLst/>
          </a:prstGeom>
          <a:solidFill>
            <a:schemeClr val="bg1">
              <a:lumMod val="85000"/>
            </a:schemeClr>
          </a:solidFill>
        </p:spPr>
        <p:txBody>
          <a:bodyPr wrap="square" rtlCol="0">
            <a:spAutoFit/>
          </a:bodyPr>
          <a:lstStyle/>
          <a:p>
            <a:r>
              <a:rPr lang="de-DE" sz="1600" b="1" dirty="0"/>
              <a:t>Risikoklassifizierung</a:t>
            </a:r>
            <a:r>
              <a:rPr lang="de-DE" sz="1600" dirty="0"/>
              <a:t> </a:t>
            </a:r>
          </a:p>
          <a:p>
            <a:r>
              <a:rPr lang="de-DE" sz="1400" dirty="0"/>
              <a:t>MDR </a:t>
            </a:r>
            <a:r>
              <a:rPr lang="en-US" sz="1400" dirty="0"/>
              <a:t>2017/745</a:t>
            </a:r>
            <a:r>
              <a:rPr lang="de-DE" sz="1400" dirty="0"/>
              <a:t> – Regel 11 &amp; MDCG</a:t>
            </a:r>
          </a:p>
        </p:txBody>
      </p:sp>
      <p:sp>
        <p:nvSpPr>
          <p:cNvPr id="4" name="Rechteck: abgerundete Ecken 3">
            <a:extLst>
              <a:ext uri="{FF2B5EF4-FFF2-40B4-BE49-F238E27FC236}">
                <a16:creationId xmlns:a16="http://schemas.microsoft.com/office/drawing/2014/main" id="{A413B6C0-5CE7-4E20-8A47-CDA6C212F7C9}"/>
              </a:ext>
            </a:extLst>
          </p:cNvPr>
          <p:cNvSpPr/>
          <p:nvPr/>
        </p:nvSpPr>
        <p:spPr>
          <a:xfrm>
            <a:off x="2238526" y="2613102"/>
            <a:ext cx="6765774" cy="1089660"/>
          </a:xfrm>
          <a:prstGeom prst="roundRect">
            <a:avLst/>
          </a:prstGeom>
          <a:solidFill>
            <a:schemeClr val="bg1">
              <a:lumMod val="85000"/>
            </a:schemeClr>
          </a:solidFill>
        </p:spPr>
        <p:txBody>
          <a:bodyPr wrap="square">
            <a:spAutoFit/>
          </a:bodyPr>
          <a:lstStyle/>
          <a:p>
            <a:r>
              <a:rPr lang="de-DE" sz="1600" b="1" dirty="0"/>
              <a:t>Konformitätsbewertungsverfahren auswählen</a:t>
            </a:r>
          </a:p>
          <a:p>
            <a:r>
              <a:rPr lang="de-DE" sz="1400" dirty="0"/>
              <a:t>- MDR 2017/745 Annex IX, Konformitätsbewertung auf der Grundlage eines Qualitätsmanagementsystems und einer Bewertung der technischen Dokumentation</a:t>
            </a:r>
          </a:p>
        </p:txBody>
      </p:sp>
      <p:sp>
        <p:nvSpPr>
          <p:cNvPr id="5" name="Rechteck: abgerundete Ecken 4">
            <a:extLst>
              <a:ext uri="{FF2B5EF4-FFF2-40B4-BE49-F238E27FC236}">
                <a16:creationId xmlns:a16="http://schemas.microsoft.com/office/drawing/2014/main" id="{F67E0C97-F8C0-4C1A-B14C-4B689115E060}"/>
              </a:ext>
            </a:extLst>
          </p:cNvPr>
          <p:cNvSpPr/>
          <p:nvPr/>
        </p:nvSpPr>
        <p:spPr>
          <a:xfrm>
            <a:off x="2238526" y="3964152"/>
            <a:ext cx="6765774" cy="374571"/>
          </a:xfrm>
          <a:prstGeom prst="roundRect">
            <a:avLst/>
          </a:prstGeom>
          <a:solidFill>
            <a:schemeClr val="bg1">
              <a:lumMod val="85000"/>
            </a:schemeClr>
          </a:solidFill>
        </p:spPr>
        <p:txBody>
          <a:bodyPr wrap="square">
            <a:spAutoFit/>
          </a:bodyPr>
          <a:lstStyle/>
          <a:p>
            <a:r>
              <a:rPr lang="de-DE" sz="1600" b="1" dirty="0"/>
              <a:t>QM-System etablieren </a:t>
            </a:r>
            <a:r>
              <a:rPr lang="de-DE" sz="1400" dirty="0"/>
              <a:t>- ISO-13485 </a:t>
            </a:r>
            <a:endParaRPr lang="de-DE" sz="1600" dirty="0"/>
          </a:p>
        </p:txBody>
      </p:sp>
      <p:sp>
        <p:nvSpPr>
          <p:cNvPr id="6" name="Rechteck: abgerundete Ecken 5">
            <a:extLst>
              <a:ext uri="{FF2B5EF4-FFF2-40B4-BE49-F238E27FC236}">
                <a16:creationId xmlns:a16="http://schemas.microsoft.com/office/drawing/2014/main" id="{36240A02-26EB-47D0-8E13-4D6753A766F7}"/>
              </a:ext>
            </a:extLst>
          </p:cNvPr>
          <p:cNvSpPr/>
          <p:nvPr/>
        </p:nvSpPr>
        <p:spPr>
          <a:xfrm>
            <a:off x="2238526" y="4600113"/>
            <a:ext cx="6765774" cy="612934"/>
          </a:xfrm>
          <a:prstGeom prst="roundRect">
            <a:avLst/>
          </a:prstGeom>
          <a:solidFill>
            <a:schemeClr val="bg1">
              <a:lumMod val="85000"/>
            </a:schemeClr>
          </a:solidFill>
        </p:spPr>
        <p:txBody>
          <a:bodyPr wrap="square">
            <a:spAutoFit/>
          </a:bodyPr>
          <a:lstStyle/>
          <a:p>
            <a:r>
              <a:rPr lang="de-DE" sz="1600" b="1" dirty="0"/>
              <a:t>Technische Dokumentation</a:t>
            </a:r>
          </a:p>
          <a:p>
            <a:r>
              <a:rPr lang="de-DE" sz="1400" dirty="0"/>
              <a:t>Nach MDR 2017/745 Annex II</a:t>
            </a:r>
          </a:p>
        </p:txBody>
      </p:sp>
      <p:sp>
        <p:nvSpPr>
          <p:cNvPr id="7" name="Rechteck: abgerundete Ecken 6">
            <a:extLst>
              <a:ext uri="{FF2B5EF4-FFF2-40B4-BE49-F238E27FC236}">
                <a16:creationId xmlns:a16="http://schemas.microsoft.com/office/drawing/2014/main" id="{0BB29AF1-352B-4267-B1C7-CE8ABA7D8982}"/>
              </a:ext>
            </a:extLst>
          </p:cNvPr>
          <p:cNvSpPr/>
          <p:nvPr/>
        </p:nvSpPr>
        <p:spPr>
          <a:xfrm>
            <a:off x="2238526" y="5474435"/>
            <a:ext cx="6765774" cy="1089660"/>
          </a:xfrm>
          <a:prstGeom prst="roundRect">
            <a:avLst/>
          </a:prstGeom>
          <a:solidFill>
            <a:schemeClr val="bg1">
              <a:lumMod val="85000"/>
            </a:schemeClr>
          </a:solidFill>
        </p:spPr>
        <p:txBody>
          <a:bodyPr wrap="square">
            <a:spAutoFit/>
          </a:bodyPr>
          <a:lstStyle/>
          <a:p>
            <a:r>
              <a:rPr lang="de-DE" sz="1600" b="1" dirty="0"/>
              <a:t>Klinische Beurteilung</a:t>
            </a:r>
          </a:p>
          <a:p>
            <a:r>
              <a:rPr lang="de-DE" sz="1400" dirty="0"/>
              <a:t>Klinische Bewertung und ggf. Klinische Prüfung nach MDR 2017/745 Artikel 61 und </a:t>
            </a:r>
            <a:r>
              <a:rPr lang="de-DE" sz="1400" dirty="0" err="1"/>
              <a:t>ggf</a:t>
            </a:r>
            <a:r>
              <a:rPr lang="de-DE" sz="1400" dirty="0"/>
              <a:t> MDCG 2020-1 </a:t>
            </a:r>
            <a:r>
              <a:rPr lang="en-US" sz="1400" dirty="0"/>
              <a:t>Guidance on Clinical Evaluation (MDR) / Performance Evaluation (IVDR) of Medical Device Software </a:t>
            </a:r>
            <a:endParaRPr lang="de-DE" sz="1400" dirty="0"/>
          </a:p>
        </p:txBody>
      </p:sp>
      <p:sp>
        <p:nvSpPr>
          <p:cNvPr id="8" name="Rechteck: abgerundete Ecken 7">
            <a:extLst>
              <a:ext uri="{FF2B5EF4-FFF2-40B4-BE49-F238E27FC236}">
                <a16:creationId xmlns:a16="http://schemas.microsoft.com/office/drawing/2014/main" id="{77BB0AD1-4ADD-4A2D-BE8D-A876FA929C11}"/>
              </a:ext>
            </a:extLst>
          </p:cNvPr>
          <p:cNvSpPr/>
          <p:nvPr/>
        </p:nvSpPr>
        <p:spPr>
          <a:xfrm rot="16200000">
            <a:off x="6770272" y="3509963"/>
            <a:ext cx="5699641" cy="408623"/>
          </a:xfrm>
          <a:prstGeom prst="roundRect">
            <a:avLst/>
          </a:prstGeom>
          <a:solidFill>
            <a:schemeClr val="bg1">
              <a:lumMod val="85000"/>
            </a:schemeClr>
          </a:solidFill>
        </p:spPr>
        <p:txBody>
          <a:bodyPr wrap="square">
            <a:spAutoFit/>
          </a:bodyPr>
          <a:lstStyle/>
          <a:p>
            <a:pPr algn="ctr"/>
            <a:r>
              <a:rPr lang="de-DE" b="1" dirty="0">
                <a:solidFill>
                  <a:srgbClr val="FF0000"/>
                </a:solidFill>
              </a:rPr>
              <a:t>Risikomanagement - </a:t>
            </a:r>
            <a:r>
              <a:rPr lang="de-DE" dirty="0"/>
              <a:t>ISO-14971 </a:t>
            </a:r>
            <a:endParaRPr lang="de-DE" b="1" dirty="0">
              <a:solidFill>
                <a:srgbClr val="FF0000"/>
              </a:solidFill>
            </a:endParaRPr>
          </a:p>
        </p:txBody>
      </p:sp>
      <p:sp>
        <p:nvSpPr>
          <p:cNvPr id="10" name="Textfeld 9">
            <a:extLst>
              <a:ext uri="{FF2B5EF4-FFF2-40B4-BE49-F238E27FC236}">
                <a16:creationId xmlns:a16="http://schemas.microsoft.com/office/drawing/2014/main" id="{9D1751BE-76A8-4413-A37E-067616B3439F}"/>
              </a:ext>
            </a:extLst>
          </p:cNvPr>
          <p:cNvSpPr txBox="1"/>
          <p:nvPr/>
        </p:nvSpPr>
        <p:spPr>
          <a:xfrm>
            <a:off x="3212839" y="169907"/>
            <a:ext cx="5766322" cy="461665"/>
          </a:xfrm>
          <a:prstGeom prst="rect">
            <a:avLst/>
          </a:prstGeom>
          <a:noFill/>
        </p:spPr>
        <p:txBody>
          <a:bodyPr wrap="none" rtlCol="0">
            <a:spAutoFit/>
          </a:bodyPr>
          <a:lstStyle/>
          <a:p>
            <a:r>
              <a:rPr lang="de-DE" sz="2400" b="1" u="sng" dirty="0"/>
              <a:t>Regulatorische Anforderungen - ÜBERSICHT</a:t>
            </a:r>
            <a:endParaRPr lang="en-US" sz="2400" b="1" u="sng" dirty="0"/>
          </a:p>
        </p:txBody>
      </p:sp>
      <p:sp>
        <p:nvSpPr>
          <p:cNvPr id="12" name="Pfeil: nach rechts 11">
            <a:extLst>
              <a:ext uri="{FF2B5EF4-FFF2-40B4-BE49-F238E27FC236}">
                <a16:creationId xmlns:a16="http://schemas.microsoft.com/office/drawing/2014/main" id="{FE54336E-A8EE-4C4B-879B-C76D117D0666}"/>
              </a:ext>
            </a:extLst>
          </p:cNvPr>
          <p:cNvSpPr/>
          <p:nvPr/>
        </p:nvSpPr>
        <p:spPr>
          <a:xfrm rot="5400000">
            <a:off x="603255" y="4535437"/>
            <a:ext cx="776112" cy="905464"/>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abgerundete Ecken 12">
            <a:extLst>
              <a:ext uri="{FF2B5EF4-FFF2-40B4-BE49-F238E27FC236}">
                <a16:creationId xmlns:a16="http://schemas.microsoft.com/office/drawing/2014/main" id="{306A76C0-D1F1-4733-8B58-8BB696F4F677}"/>
              </a:ext>
            </a:extLst>
          </p:cNvPr>
          <p:cNvSpPr/>
          <p:nvPr/>
        </p:nvSpPr>
        <p:spPr>
          <a:xfrm>
            <a:off x="155576" y="5576590"/>
            <a:ext cx="1671470" cy="885349"/>
          </a:xfrm>
          <a:prstGeom prst="roundRect">
            <a:avLst/>
          </a:prstGeom>
          <a:solidFill>
            <a:schemeClr val="bg1">
              <a:lumMod val="85000"/>
            </a:schemeClr>
          </a:solidFill>
        </p:spPr>
        <p:txBody>
          <a:bodyPr wrap="square">
            <a:spAutoFit/>
          </a:bodyPr>
          <a:lstStyle/>
          <a:p>
            <a:r>
              <a:rPr lang="de-DE" sz="1600" b="1" dirty="0"/>
              <a:t>Validierung und Verifizierung</a:t>
            </a:r>
          </a:p>
          <a:p>
            <a:r>
              <a:rPr lang="de-DE" sz="1400" dirty="0"/>
              <a:t>IEC-62304</a:t>
            </a:r>
          </a:p>
        </p:txBody>
      </p:sp>
      <p:cxnSp>
        <p:nvCxnSpPr>
          <p:cNvPr id="14" name="Gerade Verbindung mit Pfeil 13">
            <a:extLst>
              <a:ext uri="{FF2B5EF4-FFF2-40B4-BE49-F238E27FC236}">
                <a16:creationId xmlns:a16="http://schemas.microsoft.com/office/drawing/2014/main" id="{34A2AEF3-E99E-4D9C-B5E9-1520E5F17E0A}"/>
              </a:ext>
            </a:extLst>
          </p:cNvPr>
          <p:cNvCxnSpPr>
            <a:cxnSpLocks/>
          </p:cNvCxnSpPr>
          <p:nvPr/>
        </p:nvCxnSpPr>
        <p:spPr>
          <a:xfrm>
            <a:off x="1827046" y="5892265"/>
            <a:ext cx="411480" cy="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B3A1349D-F815-4729-8B19-31B0BA8A42E5}"/>
              </a:ext>
            </a:extLst>
          </p:cNvPr>
          <p:cNvCxnSpPr>
            <a:cxnSpLocks/>
          </p:cNvCxnSpPr>
          <p:nvPr/>
        </p:nvCxnSpPr>
        <p:spPr>
          <a:xfrm flipH="1">
            <a:off x="1827046" y="6165315"/>
            <a:ext cx="411480" cy="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110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9FEAB178-ADF3-4ACB-BBEF-BEDE39596D40}"/>
              </a:ext>
            </a:extLst>
          </p:cNvPr>
          <p:cNvSpPr/>
          <p:nvPr/>
        </p:nvSpPr>
        <p:spPr>
          <a:xfrm>
            <a:off x="96520" y="97083"/>
            <a:ext cx="11828780" cy="369332"/>
          </a:xfrm>
          <a:prstGeom prst="rect">
            <a:avLst/>
          </a:prstGeom>
        </p:spPr>
        <p:txBody>
          <a:bodyPr wrap="square">
            <a:spAutoFit/>
          </a:bodyPr>
          <a:lstStyle/>
          <a:p>
            <a:r>
              <a:rPr lang="en-US" b="1" i="1" u="sng" dirty="0"/>
              <a:t>IEC-62304 – </a:t>
            </a:r>
            <a:r>
              <a:rPr lang="en-US" b="1" i="1" u="sng" dirty="0" err="1"/>
              <a:t>Verifizierung</a:t>
            </a:r>
            <a:r>
              <a:rPr lang="en-US" b="1" i="1" u="sng" dirty="0"/>
              <a:t> &amp; </a:t>
            </a:r>
            <a:r>
              <a:rPr lang="en-US" b="1" i="1" u="sng" dirty="0" err="1"/>
              <a:t>Validierung</a:t>
            </a:r>
            <a:endParaRPr lang="en-US" b="1" i="1" u="sng" dirty="0"/>
          </a:p>
        </p:txBody>
      </p:sp>
      <p:sp>
        <p:nvSpPr>
          <p:cNvPr id="7" name="Rechteck 6">
            <a:extLst>
              <a:ext uri="{FF2B5EF4-FFF2-40B4-BE49-F238E27FC236}">
                <a16:creationId xmlns:a16="http://schemas.microsoft.com/office/drawing/2014/main" id="{AA45106F-5E4D-4FBB-B85D-D1F5DFFF7454}"/>
              </a:ext>
            </a:extLst>
          </p:cNvPr>
          <p:cNvSpPr/>
          <p:nvPr/>
        </p:nvSpPr>
        <p:spPr>
          <a:xfrm>
            <a:off x="313266" y="2501584"/>
            <a:ext cx="5803901" cy="3754874"/>
          </a:xfrm>
          <a:prstGeom prst="rect">
            <a:avLst/>
          </a:prstGeom>
        </p:spPr>
        <p:txBody>
          <a:bodyPr wrap="square">
            <a:spAutoFit/>
          </a:bodyPr>
          <a:lstStyle/>
          <a:p>
            <a:r>
              <a:rPr lang="de-DE" sz="1400" b="1" dirty="0"/>
              <a:t>IEC 62304 Kapitel 5.1: Software-Entwicklungsplan</a:t>
            </a:r>
          </a:p>
          <a:p>
            <a:pPr marL="285750" indent="-285750">
              <a:buFont typeface="Arial" panose="020B0604020202020204" pitchFamily="34" charset="0"/>
              <a:buChar char="•"/>
            </a:pPr>
            <a:r>
              <a:rPr lang="de-DE" sz="1400" dirty="0"/>
              <a:t>Was sind Software-Lebenszyklus-Prozesse?</a:t>
            </a:r>
          </a:p>
          <a:p>
            <a:pPr marL="285750" indent="-285750">
              <a:buFont typeface="Arial" panose="020B0604020202020204" pitchFamily="34" charset="0"/>
              <a:buChar char="•"/>
            </a:pPr>
            <a:r>
              <a:rPr lang="de-DE" sz="1400" dirty="0"/>
              <a:t>Agile Software-Entwicklung (z.B. gemäß </a:t>
            </a:r>
            <a:r>
              <a:rPr lang="de-DE" sz="1400" dirty="0" err="1"/>
              <a:t>Scrum</a:t>
            </a:r>
            <a:r>
              <a:rPr lang="de-DE" sz="1400" dirty="0"/>
              <a:t>) und andere Entwicklungsprozesse wie das V-Modell</a:t>
            </a:r>
          </a:p>
          <a:p>
            <a:pPr marL="285750" indent="-285750">
              <a:buFont typeface="Arial" panose="020B0604020202020204" pitchFamily="34" charset="0"/>
              <a:buChar char="•"/>
            </a:pPr>
            <a:r>
              <a:rPr lang="de-DE" sz="1400" dirty="0"/>
              <a:t>Abgrenzung Entwicklungsplan und Entwicklungsprozess</a:t>
            </a:r>
          </a:p>
          <a:p>
            <a:pPr marL="285750" indent="-285750">
              <a:buFont typeface="Arial" panose="020B0604020202020204" pitchFamily="34" charset="0"/>
              <a:buChar char="•"/>
            </a:pPr>
            <a:r>
              <a:rPr lang="de-DE" sz="1400" dirty="0"/>
              <a:t>Unterschied von Software-Qualitätssicherung und Software-Tests</a:t>
            </a:r>
          </a:p>
          <a:p>
            <a:endParaRPr lang="de-DE" sz="1400" b="1" dirty="0"/>
          </a:p>
          <a:p>
            <a:r>
              <a:rPr lang="de-DE" sz="1400" b="1" dirty="0"/>
              <a:t>IEC 62304 Kapitel 5.2: Software-Anforderungen</a:t>
            </a:r>
            <a:endParaRPr lang="de-DE" sz="1400" dirty="0"/>
          </a:p>
          <a:p>
            <a:pPr marL="285750" indent="-285750">
              <a:buFont typeface="Arial" panose="020B0604020202020204" pitchFamily="34" charset="0"/>
              <a:buChar char="•"/>
            </a:pPr>
            <a:r>
              <a:rPr lang="de-DE" sz="1400" dirty="0"/>
              <a:t>Ableiten der </a:t>
            </a:r>
            <a:r>
              <a:rPr lang="de-DE" sz="1400" b="1" dirty="0"/>
              <a:t>Software-Anforderungen</a:t>
            </a:r>
          </a:p>
          <a:p>
            <a:pPr marL="742950" lvl="1" indent="-285750">
              <a:buFont typeface="Arial" panose="020B0604020202020204" pitchFamily="34" charset="0"/>
              <a:buChar char="•"/>
            </a:pPr>
            <a:r>
              <a:rPr lang="en-US" sz="1400" dirty="0" err="1"/>
              <a:t>Kompatibilität</a:t>
            </a:r>
            <a:r>
              <a:rPr lang="en-US" sz="1400" dirty="0"/>
              <a:t> und </a:t>
            </a:r>
            <a:r>
              <a:rPr lang="en-US" sz="1400" dirty="0" err="1"/>
              <a:t>Interoperabilität</a:t>
            </a:r>
            <a:endParaRPr lang="en-US" sz="1400" dirty="0"/>
          </a:p>
          <a:p>
            <a:pPr marL="742950" lvl="1" indent="-285750">
              <a:buFont typeface="Arial" panose="020B0604020202020204" pitchFamily="34" charset="0"/>
              <a:buChar char="•"/>
            </a:pPr>
            <a:r>
              <a:rPr lang="en-US" sz="1400" dirty="0"/>
              <a:t>IT-</a:t>
            </a:r>
            <a:r>
              <a:rPr lang="en-US" sz="1400" dirty="0" err="1"/>
              <a:t>Sicherheit</a:t>
            </a:r>
            <a:r>
              <a:rPr lang="en-US" sz="1400" dirty="0"/>
              <a:t>, Mobile </a:t>
            </a:r>
            <a:r>
              <a:rPr lang="en-US" sz="1400" dirty="0" err="1"/>
              <a:t>Plattformen</a:t>
            </a:r>
            <a:endParaRPr lang="en-US" sz="1400" dirty="0"/>
          </a:p>
          <a:p>
            <a:pPr marL="742950" lvl="1" indent="-285750">
              <a:buFont typeface="Arial" panose="020B0604020202020204" pitchFamily="34" charset="0"/>
              <a:buChar char="•"/>
            </a:pPr>
            <a:r>
              <a:rPr lang="en-US" sz="1400" dirty="0" err="1"/>
              <a:t>Technische</a:t>
            </a:r>
            <a:r>
              <a:rPr lang="en-US" sz="1400" dirty="0"/>
              <a:t> </a:t>
            </a:r>
            <a:r>
              <a:rPr lang="en-US" sz="1400" dirty="0" err="1"/>
              <a:t>Dokumentation</a:t>
            </a:r>
            <a:endParaRPr lang="en-US" sz="1400" dirty="0"/>
          </a:p>
          <a:p>
            <a:pPr marL="742950" lvl="1" indent="-285750">
              <a:buFont typeface="Arial" panose="020B0604020202020204" pitchFamily="34" charset="0"/>
              <a:buChar char="•"/>
            </a:pPr>
            <a:r>
              <a:rPr lang="en-US" sz="1400" dirty="0"/>
              <a:t>Unique Device Identification</a:t>
            </a:r>
          </a:p>
          <a:p>
            <a:pPr>
              <a:buFont typeface="Arial" panose="020B0604020202020204" pitchFamily="34" charset="0"/>
              <a:buChar char="•"/>
            </a:pPr>
            <a:endParaRPr lang="de-DE" sz="1400" b="1" dirty="0"/>
          </a:p>
          <a:p>
            <a:r>
              <a:rPr lang="de-DE" sz="1400" b="1" dirty="0"/>
              <a:t>IEC 62304 Kapitel 5.3 und 5.4: Software-Architektur</a:t>
            </a:r>
            <a:endParaRPr lang="de-DE" sz="1400" dirty="0"/>
          </a:p>
          <a:p>
            <a:pPr marL="285750" indent="-285750">
              <a:buFont typeface="Arial" panose="020B0604020202020204" pitchFamily="34" charset="0"/>
              <a:buChar char="•"/>
            </a:pPr>
            <a:r>
              <a:rPr lang="de-DE" sz="1400" u="sng" dirty="0"/>
              <a:t>Normenkonforme</a:t>
            </a:r>
            <a:r>
              <a:rPr lang="de-DE" sz="1400" dirty="0"/>
              <a:t> Dokumentation der </a:t>
            </a:r>
            <a:r>
              <a:rPr lang="de-DE" sz="1400" b="1" dirty="0"/>
              <a:t>Software-Architektur</a:t>
            </a:r>
          </a:p>
          <a:p>
            <a:endParaRPr lang="de-DE" sz="1400" dirty="0"/>
          </a:p>
        </p:txBody>
      </p:sp>
      <p:sp>
        <p:nvSpPr>
          <p:cNvPr id="8" name="Rechteck 7">
            <a:extLst>
              <a:ext uri="{FF2B5EF4-FFF2-40B4-BE49-F238E27FC236}">
                <a16:creationId xmlns:a16="http://schemas.microsoft.com/office/drawing/2014/main" id="{8DECCCF8-3A51-4AB7-817C-F9D665CA6FD0}"/>
              </a:ext>
            </a:extLst>
          </p:cNvPr>
          <p:cNvSpPr/>
          <p:nvPr/>
        </p:nvSpPr>
        <p:spPr>
          <a:xfrm>
            <a:off x="155575" y="552646"/>
            <a:ext cx="5961592" cy="1384995"/>
          </a:xfrm>
          <a:prstGeom prst="rect">
            <a:avLst/>
          </a:prstGeom>
        </p:spPr>
        <p:txBody>
          <a:bodyPr wrap="square">
            <a:spAutoFit/>
          </a:bodyPr>
          <a:lstStyle/>
          <a:p>
            <a:r>
              <a:rPr lang="en-US" sz="1400" b="1" u="sng" dirty="0" err="1"/>
              <a:t>Sicherheitsklassen</a:t>
            </a:r>
            <a:r>
              <a:rPr lang="en-US" sz="1400" b="1" u="sng" dirty="0"/>
              <a:t> </a:t>
            </a:r>
            <a:r>
              <a:rPr lang="en-US" sz="1400" b="1" u="sng" dirty="0" err="1"/>
              <a:t>gemäß</a:t>
            </a:r>
            <a:r>
              <a:rPr lang="en-US" sz="1400" b="1" u="sng" dirty="0"/>
              <a:t> IEC 62304</a:t>
            </a:r>
          </a:p>
          <a:p>
            <a:r>
              <a:rPr lang="de-DE" sz="1400" i="1" dirty="0"/>
              <a:t>Zuerst </a:t>
            </a:r>
            <a:r>
              <a:rPr lang="de-DE" sz="1400" b="1" i="1" dirty="0"/>
              <a:t>Klasse A</a:t>
            </a:r>
            <a:r>
              <a:rPr lang="de-DE" sz="1400" i="1" dirty="0"/>
              <a:t>: Keine Verletzung oder Schädigung der Gesundheit ist möglich</a:t>
            </a:r>
            <a:endParaRPr lang="de-DE" sz="1400" dirty="0"/>
          </a:p>
          <a:p>
            <a:r>
              <a:rPr lang="de-DE" sz="1400" i="1" dirty="0"/>
              <a:t>Dann </a:t>
            </a:r>
            <a:r>
              <a:rPr lang="de-DE" sz="1400" b="1" i="1" dirty="0"/>
              <a:t>Klasse B</a:t>
            </a:r>
            <a:r>
              <a:rPr lang="de-DE" sz="1400" i="1" dirty="0"/>
              <a:t>: Keine SCHWERE VERLETZUNG ist möglich</a:t>
            </a:r>
            <a:endParaRPr lang="de-DE" sz="1400" dirty="0"/>
          </a:p>
          <a:p>
            <a:r>
              <a:rPr lang="de-DE" sz="1400" i="1" dirty="0"/>
              <a:t>Schließlich </a:t>
            </a:r>
            <a:r>
              <a:rPr lang="de-DE" sz="1400" b="1" i="1" dirty="0"/>
              <a:t>Klasse C</a:t>
            </a:r>
            <a:r>
              <a:rPr lang="de-DE" sz="1400" i="1" dirty="0"/>
              <a:t>: Tod oder SCHWERE VERLETZUNG ist möglich</a:t>
            </a:r>
          </a:p>
          <a:p>
            <a:r>
              <a:rPr lang="de-DE" sz="1400" i="1" dirty="0">
                <a:sym typeface="Wingdings" panose="05000000000000000000" pitchFamily="2" charset="2"/>
              </a:rPr>
              <a:t> </a:t>
            </a:r>
            <a:r>
              <a:rPr lang="de-DE" sz="1400" dirty="0"/>
              <a:t>Aufwand für die Software-Dokumentation an den Grad möglicher Schäden anpassen können</a:t>
            </a:r>
            <a:endParaRPr lang="de-DE" sz="1400" b="1" dirty="0">
              <a:solidFill>
                <a:srgbClr val="DC1A22"/>
              </a:solidFill>
              <a:latin typeface="Open Sans" panose="020B0606030504020204" pitchFamily="34" charset="0"/>
            </a:endParaRPr>
          </a:p>
        </p:txBody>
      </p:sp>
      <p:cxnSp>
        <p:nvCxnSpPr>
          <p:cNvPr id="10" name="Gerader Verbinder 9">
            <a:extLst>
              <a:ext uri="{FF2B5EF4-FFF2-40B4-BE49-F238E27FC236}">
                <a16:creationId xmlns:a16="http://schemas.microsoft.com/office/drawing/2014/main" id="{BAFE7FBA-763C-4685-B475-C17F21EF7A71}"/>
              </a:ext>
            </a:extLst>
          </p:cNvPr>
          <p:cNvCxnSpPr/>
          <p:nvPr/>
        </p:nvCxnSpPr>
        <p:spPr>
          <a:xfrm>
            <a:off x="155575" y="2023872"/>
            <a:ext cx="58553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fik 10">
            <a:extLst>
              <a:ext uri="{FF2B5EF4-FFF2-40B4-BE49-F238E27FC236}">
                <a16:creationId xmlns:a16="http://schemas.microsoft.com/office/drawing/2014/main" id="{0B6F7390-6BFB-4FC7-8A0B-CB0648DFB857}"/>
              </a:ext>
            </a:extLst>
          </p:cNvPr>
          <p:cNvPicPr>
            <a:picLocks noChangeAspect="1"/>
          </p:cNvPicPr>
          <p:nvPr/>
        </p:nvPicPr>
        <p:blipFill>
          <a:blip r:embed="rId2"/>
          <a:stretch>
            <a:fillRect/>
          </a:stretch>
        </p:blipFill>
        <p:spPr>
          <a:xfrm>
            <a:off x="6038321" y="269049"/>
            <a:ext cx="6114541" cy="1577249"/>
          </a:xfrm>
          <a:prstGeom prst="rect">
            <a:avLst/>
          </a:prstGeom>
        </p:spPr>
      </p:pic>
      <p:sp>
        <p:nvSpPr>
          <p:cNvPr id="12" name="Rechteck 11">
            <a:extLst>
              <a:ext uri="{FF2B5EF4-FFF2-40B4-BE49-F238E27FC236}">
                <a16:creationId xmlns:a16="http://schemas.microsoft.com/office/drawing/2014/main" id="{68D363C4-31C5-4DBC-B951-C3A4D9EA2F24}"/>
              </a:ext>
            </a:extLst>
          </p:cNvPr>
          <p:cNvSpPr/>
          <p:nvPr/>
        </p:nvSpPr>
        <p:spPr>
          <a:xfrm>
            <a:off x="6212946" y="2501584"/>
            <a:ext cx="5518679" cy="3323987"/>
          </a:xfrm>
          <a:prstGeom prst="rect">
            <a:avLst/>
          </a:prstGeom>
        </p:spPr>
        <p:txBody>
          <a:bodyPr wrap="square">
            <a:spAutoFit/>
          </a:bodyPr>
          <a:lstStyle/>
          <a:p>
            <a:r>
              <a:rPr lang="de-DE" sz="1400" b="1" dirty="0"/>
              <a:t>IEC 62304 Kapitel 5.5 – 5.7: Implementierung und Verifizierung</a:t>
            </a:r>
            <a:endParaRPr lang="de-DE" sz="1400" dirty="0"/>
          </a:p>
          <a:p>
            <a:pPr marL="285750" indent="-285750">
              <a:buFont typeface="Arial" panose="020B0604020202020204" pitchFamily="34" charset="0"/>
              <a:buChar char="•"/>
            </a:pPr>
            <a:r>
              <a:rPr lang="de-DE" sz="1400" dirty="0"/>
              <a:t>Tipps zur </a:t>
            </a:r>
            <a:r>
              <a:rPr lang="de-DE" sz="1400" b="1" dirty="0"/>
              <a:t>Code Reviews</a:t>
            </a:r>
            <a:r>
              <a:rPr lang="de-DE" sz="1400" dirty="0"/>
              <a:t> (Kapitel 5.5)</a:t>
            </a:r>
          </a:p>
          <a:p>
            <a:pPr marL="285750" indent="-285750">
              <a:buFont typeface="Arial" panose="020B0604020202020204" pitchFamily="34" charset="0"/>
              <a:buChar char="•"/>
            </a:pPr>
            <a:r>
              <a:rPr lang="de-DE" sz="1400" dirty="0"/>
              <a:t>Anforderungen der IEC 62304 an das </a:t>
            </a:r>
            <a:r>
              <a:rPr lang="de-DE" sz="1400" b="1" dirty="0"/>
              <a:t>Software-</a:t>
            </a:r>
            <a:r>
              <a:rPr lang="de-DE" sz="1400" b="1" dirty="0" err="1"/>
              <a:t>Testing</a:t>
            </a:r>
            <a:r>
              <a:rPr lang="de-DE" sz="1400" dirty="0"/>
              <a:t> wie z.B. an</a:t>
            </a:r>
          </a:p>
          <a:p>
            <a:pPr marL="742950" lvl="1" indent="-285750">
              <a:buFont typeface="Arial" panose="020B0604020202020204" pitchFamily="34" charset="0"/>
              <a:buChar char="•"/>
            </a:pPr>
            <a:r>
              <a:rPr lang="de-DE" sz="1400" dirty="0"/>
              <a:t>das </a:t>
            </a:r>
            <a:r>
              <a:rPr lang="de-DE" sz="1400" b="1" dirty="0"/>
              <a:t>Unit-</a:t>
            </a:r>
            <a:r>
              <a:rPr lang="de-DE" sz="1400" b="1" dirty="0" err="1"/>
              <a:t>Testing</a:t>
            </a:r>
            <a:r>
              <a:rPr lang="de-DE" sz="1400" dirty="0"/>
              <a:t> (Kapitel 5.5),</a:t>
            </a:r>
          </a:p>
          <a:p>
            <a:pPr marL="742950" lvl="1" indent="-285750">
              <a:buFont typeface="Arial" panose="020B0604020202020204" pitchFamily="34" charset="0"/>
              <a:buChar char="•"/>
            </a:pPr>
            <a:r>
              <a:rPr lang="de-DE" sz="1400" dirty="0"/>
              <a:t>die </a:t>
            </a:r>
            <a:r>
              <a:rPr lang="de-DE" sz="1400" b="1" dirty="0"/>
              <a:t>Integrationstests</a:t>
            </a:r>
            <a:r>
              <a:rPr lang="de-DE" sz="1400" dirty="0"/>
              <a:t> (Kapitel 5.6),</a:t>
            </a:r>
          </a:p>
          <a:p>
            <a:pPr marL="742950" lvl="1" indent="-285750">
              <a:buFont typeface="Arial" panose="020B0604020202020204" pitchFamily="34" charset="0"/>
              <a:buChar char="•"/>
            </a:pPr>
            <a:r>
              <a:rPr lang="de-DE" sz="1400" dirty="0"/>
              <a:t>die </a:t>
            </a:r>
            <a:r>
              <a:rPr lang="de-DE" sz="1400" b="1" dirty="0"/>
              <a:t>Regressionstests</a:t>
            </a:r>
            <a:r>
              <a:rPr lang="de-DE" sz="1400" dirty="0"/>
              <a:t> und</a:t>
            </a:r>
          </a:p>
          <a:p>
            <a:pPr marL="742950" lvl="1" indent="-285750">
              <a:buFont typeface="Arial" panose="020B0604020202020204" pitchFamily="34" charset="0"/>
              <a:buChar char="•"/>
            </a:pPr>
            <a:r>
              <a:rPr lang="de-DE" sz="1400" dirty="0"/>
              <a:t>die </a:t>
            </a:r>
            <a:r>
              <a:rPr lang="de-DE" sz="1400" b="1" dirty="0"/>
              <a:t>Software-Systemtests</a:t>
            </a:r>
            <a:r>
              <a:rPr lang="de-DE" sz="1400" dirty="0"/>
              <a:t> (Kapitel 5.7)</a:t>
            </a:r>
          </a:p>
          <a:p>
            <a:pPr marL="285750" indent="-285750">
              <a:buFont typeface="Arial" panose="020B0604020202020204" pitchFamily="34" charset="0"/>
              <a:buChar char="•"/>
            </a:pPr>
            <a:r>
              <a:rPr lang="de-DE" sz="1400" dirty="0"/>
              <a:t>Hinweise zu </a:t>
            </a:r>
            <a:r>
              <a:rPr lang="de-DE" sz="1400" b="1" dirty="0"/>
              <a:t>Kodierrichtlinien</a:t>
            </a:r>
            <a:r>
              <a:rPr lang="de-DE" sz="1400" dirty="0"/>
              <a:t> und der statischen Code-Analyse</a:t>
            </a:r>
          </a:p>
          <a:p>
            <a:endParaRPr lang="de-DE" sz="1400" dirty="0"/>
          </a:p>
          <a:p>
            <a:r>
              <a:rPr lang="de-DE" sz="1400" b="1" dirty="0"/>
              <a:t>IEC 62304 Kapitel 5.8: Software-Freigabe</a:t>
            </a:r>
          </a:p>
          <a:p>
            <a:pPr marL="285750" indent="-285750">
              <a:buFont typeface="Arial" panose="020B0604020202020204" pitchFamily="34" charset="0"/>
              <a:buChar char="•"/>
            </a:pPr>
            <a:r>
              <a:rPr lang="en-US" sz="1400" dirty="0" err="1"/>
              <a:t>Umgang</a:t>
            </a:r>
            <a:r>
              <a:rPr lang="en-US" sz="1400" dirty="0"/>
              <a:t> </a:t>
            </a:r>
            <a:r>
              <a:rPr lang="en-US" sz="1400" dirty="0" err="1"/>
              <a:t>mit</a:t>
            </a:r>
            <a:r>
              <a:rPr lang="en-US" sz="1400" dirty="0"/>
              <a:t> </a:t>
            </a:r>
            <a:r>
              <a:rPr lang="en-US" sz="1400" dirty="0" err="1"/>
              <a:t>Änderungen</a:t>
            </a:r>
            <a:r>
              <a:rPr lang="en-US" sz="1400" dirty="0"/>
              <a:t> (</a:t>
            </a:r>
            <a:r>
              <a:rPr lang="en-US" sz="1400" b="1" dirty="0"/>
              <a:t>Software-</a:t>
            </a:r>
            <a:r>
              <a:rPr lang="en-US" sz="1400" b="1" dirty="0" err="1"/>
              <a:t>Wartung</a:t>
            </a:r>
            <a:r>
              <a:rPr lang="en-US" sz="1400" dirty="0"/>
              <a:t>)</a:t>
            </a:r>
          </a:p>
          <a:p>
            <a:pPr marL="285750" indent="-285750">
              <a:buFont typeface="Arial" panose="020B0604020202020204" pitchFamily="34" charset="0"/>
              <a:buChar char="•"/>
            </a:pPr>
            <a:endParaRPr lang="en-US" sz="1400" dirty="0"/>
          </a:p>
          <a:p>
            <a:r>
              <a:rPr lang="de-DE" sz="1400" dirty="0"/>
              <a:t>Kapitel 7 – Software </a:t>
            </a:r>
            <a:r>
              <a:rPr lang="de-DE" sz="1400" dirty="0" err="1"/>
              <a:t>risk</a:t>
            </a:r>
            <a:r>
              <a:rPr lang="de-DE" sz="1400" dirty="0"/>
              <a:t> </a:t>
            </a:r>
            <a:r>
              <a:rPr lang="de-DE" sz="1400" dirty="0" err="1"/>
              <a:t>management</a:t>
            </a:r>
            <a:r>
              <a:rPr lang="de-DE" sz="1400" dirty="0"/>
              <a:t> </a:t>
            </a:r>
            <a:r>
              <a:rPr lang="de-DE" sz="1400" dirty="0" err="1"/>
              <a:t>process</a:t>
            </a:r>
            <a:endParaRPr lang="de-DE" sz="1400" dirty="0"/>
          </a:p>
          <a:p>
            <a:r>
              <a:rPr lang="de-DE" sz="1400" dirty="0"/>
              <a:t>Kapitel 8 – Software </a:t>
            </a:r>
            <a:r>
              <a:rPr lang="de-DE" sz="1400" dirty="0" err="1"/>
              <a:t>configuration</a:t>
            </a:r>
            <a:r>
              <a:rPr lang="de-DE" sz="1400" dirty="0"/>
              <a:t> </a:t>
            </a:r>
            <a:r>
              <a:rPr lang="de-DE" sz="1400" dirty="0" err="1"/>
              <a:t>management</a:t>
            </a:r>
            <a:endParaRPr lang="de-DE" sz="1400" dirty="0"/>
          </a:p>
          <a:p>
            <a:r>
              <a:rPr lang="de-DE" sz="1400" dirty="0"/>
              <a:t>Kapitel 9 – Software </a:t>
            </a:r>
            <a:r>
              <a:rPr lang="de-DE" sz="1400" dirty="0" err="1"/>
              <a:t>problem</a:t>
            </a:r>
            <a:r>
              <a:rPr lang="de-DE" sz="1400" dirty="0"/>
              <a:t> </a:t>
            </a:r>
            <a:r>
              <a:rPr lang="de-DE" sz="1400" dirty="0" err="1"/>
              <a:t>resolution</a:t>
            </a:r>
            <a:r>
              <a:rPr lang="de-DE" sz="1400" dirty="0"/>
              <a:t> </a:t>
            </a:r>
            <a:r>
              <a:rPr lang="de-DE" sz="1400" dirty="0" err="1"/>
              <a:t>process</a:t>
            </a:r>
            <a:endParaRPr lang="en-US" sz="1400" dirty="0"/>
          </a:p>
        </p:txBody>
      </p:sp>
    </p:spTree>
    <p:extLst>
      <p:ext uri="{BB962C8B-B14F-4D97-AF65-F5344CB8AC3E}">
        <p14:creationId xmlns:p14="http://schemas.microsoft.com/office/powerpoint/2010/main" val="880308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0181F4D-CBA0-4EDA-8977-D0F45780BBE7}"/>
              </a:ext>
            </a:extLst>
          </p:cNvPr>
          <p:cNvPicPr>
            <a:picLocks noChangeAspect="1"/>
          </p:cNvPicPr>
          <p:nvPr/>
        </p:nvPicPr>
        <p:blipFill>
          <a:blip r:embed="rId2"/>
          <a:stretch>
            <a:fillRect/>
          </a:stretch>
        </p:blipFill>
        <p:spPr>
          <a:xfrm>
            <a:off x="0" y="86088"/>
            <a:ext cx="12192000" cy="6862582"/>
          </a:xfrm>
          <a:prstGeom prst="rect">
            <a:avLst/>
          </a:prstGeom>
        </p:spPr>
      </p:pic>
      <p:sp>
        <p:nvSpPr>
          <p:cNvPr id="5" name="Rechteck 4">
            <a:extLst>
              <a:ext uri="{FF2B5EF4-FFF2-40B4-BE49-F238E27FC236}">
                <a16:creationId xmlns:a16="http://schemas.microsoft.com/office/drawing/2014/main" id="{4E6398BE-E392-44D5-9B58-79960F88E9A9}"/>
              </a:ext>
            </a:extLst>
          </p:cNvPr>
          <p:cNvSpPr/>
          <p:nvPr/>
        </p:nvSpPr>
        <p:spPr>
          <a:xfrm>
            <a:off x="8063947" y="86088"/>
            <a:ext cx="4128053" cy="369332"/>
          </a:xfrm>
          <a:prstGeom prst="rect">
            <a:avLst/>
          </a:prstGeom>
        </p:spPr>
        <p:txBody>
          <a:bodyPr wrap="none">
            <a:spAutoFit/>
          </a:bodyPr>
          <a:lstStyle/>
          <a:p>
            <a:r>
              <a:rPr lang="en-US" dirty="0">
                <a:hlinkClick r:id="rId3"/>
              </a:rPr>
              <a:t>HTML-Version of MDR (johner-institut.de)</a:t>
            </a:r>
            <a:endParaRPr lang="en-US" dirty="0"/>
          </a:p>
        </p:txBody>
      </p:sp>
    </p:spTree>
    <p:extLst>
      <p:ext uri="{BB962C8B-B14F-4D97-AF65-F5344CB8AC3E}">
        <p14:creationId xmlns:p14="http://schemas.microsoft.com/office/powerpoint/2010/main" val="2853262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4652084-D201-41C2-8E34-266243AE3590}"/>
              </a:ext>
            </a:extLst>
          </p:cNvPr>
          <p:cNvSpPr txBox="1"/>
          <p:nvPr/>
        </p:nvSpPr>
        <p:spPr>
          <a:xfrm>
            <a:off x="2238526" y="864454"/>
            <a:ext cx="6765774" cy="612934"/>
          </a:xfrm>
          <a:prstGeom prst="roundRect">
            <a:avLst/>
          </a:prstGeom>
          <a:solidFill>
            <a:schemeClr val="bg1">
              <a:lumMod val="85000"/>
            </a:schemeClr>
          </a:solidFill>
        </p:spPr>
        <p:txBody>
          <a:bodyPr wrap="square" rtlCol="0">
            <a:spAutoFit/>
          </a:bodyPr>
          <a:lstStyle/>
          <a:p>
            <a:r>
              <a:rPr lang="de-DE" sz="1600" b="1" dirty="0"/>
              <a:t>Ist die Software ein Medizinprodukt? </a:t>
            </a:r>
          </a:p>
          <a:p>
            <a:r>
              <a:rPr lang="de-DE" sz="1400" dirty="0"/>
              <a:t>– Richtlinie MDCG 2019-11 – nur MP kein In vitro </a:t>
            </a:r>
            <a:r>
              <a:rPr lang="de-DE" sz="1400" dirty="0" err="1"/>
              <a:t>diagnostikum</a:t>
            </a:r>
            <a:r>
              <a:rPr lang="de-DE" sz="1400" dirty="0"/>
              <a:t> (out </a:t>
            </a:r>
            <a:r>
              <a:rPr lang="de-DE" sz="1400" dirty="0" err="1"/>
              <a:t>of</a:t>
            </a:r>
            <a:r>
              <a:rPr lang="de-DE" sz="1400" dirty="0"/>
              <a:t> </a:t>
            </a:r>
            <a:r>
              <a:rPr lang="de-DE" sz="1400" dirty="0" err="1"/>
              <a:t>scope</a:t>
            </a:r>
            <a:r>
              <a:rPr lang="de-DE" sz="1400" dirty="0"/>
              <a:t> </a:t>
            </a:r>
            <a:r>
              <a:rPr lang="de-DE" sz="1400" dirty="0" err="1"/>
              <a:t>of</a:t>
            </a:r>
            <a:r>
              <a:rPr lang="de-DE" sz="1400" dirty="0"/>
              <a:t> IVDR)</a:t>
            </a:r>
            <a:endParaRPr lang="en-US" sz="1600" dirty="0"/>
          </a:p>
        </p:txBody>
      </p:sp>
      <p:sp>
        <p:nvSpPr>
          <p:cNvPr id="3" name="Textfeld 2">
            <a:extLst>
              <a:ext uri="{FF2B5EF4-FFF2-40B4-BE49-F238E27FC236}">
                <a16:creationId xmlns:a16="http://schemas.microsoft.com/office/drawing/2014/main" id="{8CC5F62E-2723-4251-8A73-FA97BB3B123E}"/>
              </a:ext>
            </a:extLst>
          </p:cNvPr>
          <p:cNvSpPr txBox="1"/>
          <p:nvPr/>
        </p:nvSpPr>
        <p:spPr>
          <a:xfrm>
            <a:off x="2238526" y="1738778"/>
            <a:ext cx="6765774" cy="612934"/>
          </a:xfrm>
          <a:prstGeom prst="roundRect">
            <a:avLst/>
          </a:prstGeom>
          <a:solidFill>
            <a:schemeClr val="bg1">
              <a:lumMod val="85000"/>
            </a:schemeClr>
          </a:solidFill>
        </p:spPr>
        <p:txBody>
          <a:bodyPr wrap="square" rtlCol="0">
            <a:spAutoFit/>
          </a:bodyPr>
          <a:lstStyle/>
          <a:p>
            <a:r>
              <a:rPr lang="de-DE" sz="1600" b="1" dirty="0"/>
              <a:t>Risikoklassifizierung</a:t>
            </a:r>
            <a:r>
              <a:rPr lang="de-DE" sz="1600" dirty="0"/>
              <a:t> </a:t>
            </a:r>
          </a:p>
          <a:p>
            <a:r>
              <a:rPr lang="de-DE" sz="1400" dirty="0"/>
              <a:t>MDR </a:t>
            </a:r>
            <a:r>
              <a:rPr lang="en-US" sz="1400" dirty="0"/>
              <a:t>2017/745</a:t>
            </a:r>
            <a:r>
              <a:rPr lang="de-DE" sz="1400" dirty="0"/>
              <a:t> – Regel 11 &amp; MDCG</a:t>
            </a:r>
          </a:p>
        </p:txBody>
      </p:sp>
      <p:sp>
        <p:nvSpPr>
          <p:cNvPr id="4" name="Rechteck: abgerundete Ecken 3">
            <a:extLst>
              <a:ext uri="{FF2B5EF4-FFF2-40B4-BE49-F238E27FC236}">
                <a16:creationId xmlns:a16="http://schemas.microsoft.com/office/drawing/2014/main" id="{A413B6C0-5CE7-4E20-8A47-CDA6C212F7C9}"/>
              </a:ext>
            </a:extLst>
          </p:cNvPr>
          <p:cNvSpPr/>
          <p:nvPr/>
        </p:nvSpPr>
        <p:spPr>
          <a:xfrm>
            <a:off x="2238526" y="2613102"/>
            <a:ext cx="6765774" cy="1089660"/>
          </a:xfrm>
          <a:prstGeom prst="roundRect">
            <a:avLst/>
          </a:prstGeom>
          <a:solidFill>
            <a:schemeClr val="bg1">
              <a:lumMod val="85000"/>
            </a:schemeClr>
          </a:solidFill>
        </p:spPr>
        <p:txBody>
          <a:bodyPr wrap="square">
            <a:spAutoFit/>
          </a:bodyPr>
          <a:lstStyle/>
          <a:p>
            <a:r>
              <a:rPr lang="de-DE" sz="1600" b="1" dirty="0"/>
              <a:t>Konformitätsbewertungsverfahren auswählen</a:t>
            </a:r>
          </a:p>
          <a:p>
            <a:r>
              <a:rPr lang="de-DE" sz="1400" dirty="0"/>
              <a:t>- MDR 2017/745 Annex IX, Konformitätsbewertung auf der Grundlage eines Qualitätsmanagementsystems und einer Bewertung der technischen Dokumentation</a:t>
            </a:r>
          </a:p>
        </p:txBody>
      </p:sp>
      <p:sp>
        <p:nvSpPr>
          <p:cNvPr id="5" name="Rechteck: abgerundete Ecken 4">
            <a:extLst>
              <a:ext uri="{FF2B5EF4-FFF2-40B4-BE49-F238E27FC236}">
                <a16:creationId xmlns:a16="http://schemas.microsoft.com/office/drawing/2014/main" id="{F67E0C97-F8C0-4C1A-B14C-4B689115E060}"/>
              </a:ext>
            </a:extLst>
          </p:cNvPr>
          <p:cNvSpPr/>
          <p:nvPr/>
        </p:nvSpPr>
        <p:spPr>
          <a:xfrm>
            <a:off x="2238526" y="3964152"/>
            <a:ext cx="6765774" cy="374571"/>
          </a:xfrm>
          <a:prstGeom prst="roundRect">
            <a:avLst/>
          </a:prstGeom>
          <a:solidFill>
            <a:schemeClr val="bg1">
              <a:lumMod val="85000"/>
            </a:schemeClr>
          </a:solidFill>
        </p:spPr>
        <p:txBody>
          <a:bodyPr wrap="square">
            <a:spAutoFit/>
          </a:bodyPr>
          <a:lstStyle/>
          <a:p>
            <a:r>
              <a:rPr lang="de-DE" sz="1600" b="1" dirty="0"/>
              <a:t>QM-System etablieren </a:t>
            </a:r>
            <a:r>
              <a:rPr lang="de-DE" sz="1400" dirty="0"/>
              <a:t>- ISO-13485 </a:t>
            </a:r>
            <a:endParaRPr lang="de-DE" sz="1600" dirty="0"/>
          </a:p>
        </p:txBody>
      </p:sp>
      <p:sp>
        <p:nvSpPr>
          <p:cNvPr id="6" name="Rechteck: abgerundete Ecken 5">
            <a:extLst>
              <a:ext uri="{FF2B5EF4-FFF2-40B4-BE49-F238E27FC236}">
                <a16:creationId xmlns:a16="http://schemas.microsoft.com/office/drawing/2014/main" id="{36240A02-26EB-47D0-8E13-4D6753A766F7}"/>
              </a:ext>
            </a:extLst>
          </p:cNvPr>
          <p:cNvSpPr/>
          <p:nvPr/>
        </p:nvSpPr>
        <p:spPr>
          <a:xfrm>
            <a:off x="2238526" y="4600113"/>
            <a:ext cx="6765774" cy="612934"/>
          </a:xfrm>
          <a:prstGeom prst="roundRect">
            <a:avLst/>
          </a:prstGeom>
          <a:solidFill>
            <a:schemeClr val="bg1">
              <a:lumMod val="85000"/>
            </a:schemeClr>
          </a:solidFill>
        </p:spPr>
        <p:txBody>
          <a:bodyPr wrap="square">
            <a:spAutoFit/>
          </a:bodyPr>
          <a:lstStyle/>
          <a:p>
            <a:r>
              <a:rPr lang="de-DE" sz="1600" b="1" dirty="0"/>
              <a:t>Technische Dokumentation</a:t>
            </a:r>
          </a:p>
          <a:p>
            <a:r>
              <a:rPr lang="de-DE" sz="1400" dirty="0"/>
              <a:t>Nach MDR 2017/745 Annex II</a:t>
            </a:r>
          </a:p>
        </p:txBody>
      </p:sp>
      <p:sp>
        <p:nvSpPr>
          <p:cNvPr id="7" name="Rechteck: abgerundete Ecken 6">
            <a:extLst>
              <a:ext uri="{FF2B5EF4-FFF2-40B4-BE49-F238E27FC236}">
                <a16:creationId xmlns:a16="http://schemas.microsoft.com/office/drawing/2014/main" id="{0BB29AF1-352B-4267-B1C7-CE8ABA7D8982}"/>
              </a:ext>
            </a:extLst>
          </p:cNvPr>
          <p:cNvSpPr/>
          <p:nvPr/>
        </p:nvSpPr>
        <p:spPr>
          <a:xfrm>
            <a:off x="2238526" y="5474435"/>
            <a:ext cx="6765774" cy="1089660"/>
          </a:xfrm>
          <a:prstGeom prst="roundRect">
            <a:avLst/>
          </a:prstGeom>
          <a:solidFill>
            <a:schemeClr val="bg1">
              <a:lumMod val="85000"/>
            </a:schemeClr>
          </a:solidFill>
        </p:spPr>
        <p:txBody>
          <a:bodyPr wrap="square">
            <a:spAutoFit/>
          </a:bodyPr>
          <a:lstStyle/>
          <a:p>
            <a:r>
              <a:rPr lang="de-DE" sz="1600" b="1" dirty="0"/>
              <a:t>Klinische Beurteilung</a:t>
            </a:r>
          </a:p>
          <a:p>
            <a:r>
              <a:rPr lang="de-DE" sz="1400" dirty="0"/>
              <a:t>Klinische Bewertung und ggf. Klinische Prüfung nach MDR 2017/745 Artikel 61 und </a:t>
            </a:r>
            <a:r>
              <a:rPr lang="de-DE" sz="1400" dirty="0" err="1"/>
              <a:t>ggf</a:t>
            </a:r>
            <a:r>
              <a:rPr lang="de-DE" sz="1400" dirty="0"/>
              <a:t> MDCG 2020-1 </a:t>
            </a:r>
            <a:r>
              <a:rPr lang="en-US" sz="1400" dirty="0"/>
              <a:t>Guidance on Clinical Evaluation (MDR) / Performance Evaluation (IVDR) of Medical Device Software </a:t>
            </a:r>
            <a:endParaRPr lang="de-DE" sz="1400" dirty="0"/>
          </a:p>
        </p:txBody>
      </p:sp>
      <p:sp>
        <p:nvSpPr>
          <p:cNvPr id="8" name="Rechteck: abgerundete Ecken 7">
            <a:extLst>
              <a:ext uri="{FF2B5EF4-FFF2-40B4-BE49-F238E27FC236}">
                <a16:creationId xmlns:a16="http://schemas.microsoft.com/office/drawing/2014/main" id="{77BB0AD1-4ADD-4A2D-BE8D-A876FA929C11}"/>
              </a:ext>
            </a:extLst>
          </p:cNvPr>
          <p:cNvSpPr/>
          <p:nvPr/>
        </p:nvSpPr>
        <p:spPr>
          <a:xfrm rot="16200000">
            <a:off x="6770272" y="3509963"/>
            <a:ext cx="5699641" cy="408623"/>
          </a:xfrm>
          <a:prstGeom prst="roundRect">
            <a:avLst/>
          </a:prstGeom>
          <a:solidFill>
            <a:schemeClr val="bg1">
              <a:lumMod val="85000"/>
            </a:schemeClr>
          </a:solidFill>
        </p:spPr>
        <p:txBody>
          <a:bodyPr wrap="square">
            <a:spAutoFit/>
          </a:bodyPr>
          <a:lstStyle/>
          <a:p>
            <a:pPr algn="ctr"/>
            <a:r>
              <a:rPr lang="de-DE" b="1" dirty="0">
                <a:solidFill>
                  <a:srgbClr val="FF0000"/>
                </a:solidFill>
              </a:rPr>
              <a:t>Risikomanagement - </a:t>
            </a:r>
            <a:r>
              <a:rPr lang="de-DE" dirty="0"/>
              <a:t>ISO-14971 </a:t>
            </a:r>
            <a:endParaRPr lang="de-DE" b="1" dirty="0">
              <a:solidFill>
                <a:srgbClr val="FF0000"/>
              </a:solidFill>
            </a:endParaRPr>
          </a:p>
        </p:txBody>
      </p:sp>
      <p:sp>
        <p:nvSpPr>
          <p:cNvPr id="10" name="Textfeld 9">
            <a:extLst>
              <a:ext uri="{FF2B5EF4-FFF2-40B4-BE49-F238E27FC236}">
                <a16:creationId xmlns:a16="http://schemas.microsoft.com/office/drawing/2014/main" id="{9D1751BE-76A8-4413-A37E-067616B3439F}"/>
              </a:ext>
            </a:extLst>
          </p:cNvPr>
          <p:cNvSpPr txBox="1"/>
          <p:nvPr/>
        </p:nvSpPr>
        <p:spPr>
          <a:xfrm>
            <a:off x="3212839" y="169907"/>
            <a:ext cx="5766322" cy="461665"/>
          </a:xfrm>
          <a:prstGeom prst="rect">
            <a:avLst/>
          </a:prstGeom>
          <a:noFill/>
        </p:spPr>
        <p:txBody>
          <a:bodyPr wrap="none" rtlCol="0">
            <a:spAutoFit/>
          </a:bodyPr>
          <a:lstStyle/>
          <a:p>
            <a:r>
              <a:rPr lang="de-DE" sz="2400" b="1" u="sng" dirty="0"/>
              <a:t>Regulatorische Anforderungen - ÜBERSICHT</a:t>
            </a:r>
            <a:endParaRPr lang="en-US" sz="2400" b="1" u="sng" dirty="0"/>
          </a:p>
        </p:txBody>
      </p:sp>
      <p:sp>
        <p:nvSpPr>
          <p:cNvPr id="12" name="Pfeil: nach rechts 11">
            <a:extLst>
              <a:ext uri="{FF2B5EF4-FFF2-40B4-BE49-F238E27FC236}">
                <a16:creationId xmlns:a16="http://schemas.microsoft.com/office/drawing/2014/main" id="{FE54336E-A8EE-4C4B-879B-C76D117D0666}"/>
              </a:ext>
            </a:extLst>
          </p:cNvPr>
          <p:cNvSpPr/>
          <p:nvPr/>
        </p:nvSpPr>
        <p:spPr>
          <a:xfrm rot="5400000">
            <a:off x="617494" y="3511420"/>
            <a:ext cx="776112" cy="905464"/>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abgerundete Ecken 12">
            <a:extLst>
              <a:ext uri="{FF2B5EF4-FFF2-40B4-BE49-F238E27FC236}">
                <a16:creationId xmlns:a16="http://schemas.microsoft.com/office/drawing/2014/main" id="{306A76C0-D1F1-4733-8B58-8BB696F4F677}"/>
              </a:ext>
            </a:extLst>
          </p:cNvPr>
          <p:cNvSpPr/>
          <p:nvPr/>
        </p:nvSpPr>
        <p:spPr>
          <a:xfrm>
            <a:off x="169815" y="4600113"/>
            <a:ext cx="1671470" cy="544830"/>
          </a:xfrm>
          <a:prstGeom prst="roundRect">
            <a:avLst/>
          </a:prstGeom>
          <a:solidFill>
            <a:schemeClr val="bg1">
              <a:lumMod val="85000"/>
            </a:schemeClr>
          </a:solidFill>
        </p:spPr>
        <p:txBody>
          <a:bodyPr wrap="square">
            <a:spAutoFit/>
          </a:bodyPr>
          <a:lstStyle/>
          <a:p>
            <a:r>
              <a:rPr lang="de-DE" sz="1200" b="1" dirty="0"/>
              <a:t>Gebrauchstauglichkeit</a:t>
            </a:r>
          </a:p>
          <a:p>
            <a:r>
              <a:rPr lang="de-DE" sz="1400" dirty="0"/>
              <a:t>IEC-62366</a:t>
            </a:r>
          </a:p>
        </p:txBody>
      </p:sp>
      <p:cxnSp>
        <p:nvCxnSpPr>
          <p:cNvPr id="14" name="Gerade Verbindung mit Pfeil 13">
            <a:extLst>
              <a:ext uri="{FF2B5EF4-FFF2-40B4-BE49-F238E27FC236}">
                <a16:creationId xmlns:a16="http://schemas.microsoft.com/office/drawing/2014/main" id="{34A2AEF3-E99E-4D9C-B5E9-1520E5F17E0A}"/>
              </a:ext>
            </a:extLst>
          </p:cNvPr>
          <p:cNvCxnSpPr>
            <a:cxnSpLocks/>
          </p:cNvCxnSpPr>
          <p:nvPr/>
        </p:nvCxnSpPr>
        <p:spPr>
          <a:xfrm>
            <a:off x="1841285" y="4745528"/>
            <a:ext cx="411480" cy="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B3A1349D-F815-4729-8B19-31B0BA8A42E5}"/>
              </a:ext>
            </a:extLst>
          </p:cNvPr>
          <p:cNvCxnSpPr>
            <a:cxnSpLocks/>
          </p:cNvCxnSpPr>
          <p:nvPr/>
        </p:nvCxnSpPr>
        <p:spPr>
          <a:xfrm flipH="1">
            <a:off x="1841285" y="5018578"/>
            <a:ext cx="411480" cy="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965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DE463636-D2C5-4627-9944-0C6AEF5DEFAA}"/>
              </a:ext>
            </a:extLst>
          </p:cNvPr>
          <p:cNvSpPr/>
          <p:nvPr/>
        </p:nvSpPr>
        <p:spPr>
          <a:xfrm>
            <a:off x="96520" y="97083"/>
            <a:ext cx="11828780" cy="369332"/>
          </a:xfrm>
          <a:prstGeom prst="rect">
            <a:avLst/>
          </a:prstGeom>
        </p:spPr>
        <p:txBody>
          <a:bodyPr wrap="square">
            <a:spAutoFit/>
          </a:bodyPr>
          <a:lstStyle/>
          <a:p>
            <a:r>
              <a:rPr lang="en-US" b="1" i="1" u="sng" dirty="0"/>
              <a:t>IEC-62366 – </a:t>
            </a:r>
            <a:r>
              <a:rPr lang="en-US" b="1" i="1" u="sng" dirty="0" err="1"/>
              <a:t>Gebrauchstauglichkeit</a:t>
            </a:r>
            <a:r>
              <a:rPr lang="en-US" b="1" i="1" u="sng" dirty="0"/>
              <a:t> (Usability)</a:t>
            </a:r>
          </a:p>
        </p:txBody>
      </p:sp>
      <p:sp>
        <p:nvSpPr>
          <p:cNvPr id="10" name="Textfeld 9">
            <a:extLst>
              <a:ext uri="{FF2B5EF4-FFF2-40B4-BE49-F238E27FC236}">
                <a16:creationId xmlns:a16="http://schemas.microsoft.com/office/drawing/2014/main" id="{8375FCFE-F30B-4FCC-A97F-47717586588B}"/>
              </a:ext>
            </a:extLst>
          </p:cNvPr>
          <p:cNvSpPr txBox="1"/>
          <p:nvPr/>
        </p:nvSpPr>
        <p:spPr>
          <a:xfrm>
            <a:off x="279400" y="587832"/>
            <a:ext cx="4902200" cy="3539430"/>
          </a:xfrm>
          <a:prstGeom prst="rect">
            <a:avLst/>
          </a:prstGeom>
          <a:noFill/>
        </p:spPr>
        <p:txBody>
          <a:bodyPr wrap="square">
            <a:spAutoFit/>
          </a:bodyPr>
          <a:lstStyle/>
          <a:p>
            <a:pPr algn="just"/>
            <a:r>
              <a:rPr lang="de-DE" sz="1600" b="1" u="sng" dirty="0"/>
              <a:t>Forderungen der IEC 62366</a:t>
            </a:r>
          </a:p>
          <a:p>
            <a:pPr algn="just"/>
            <a:r>
              <a:rPr lang="de-DE" sz="1600" dirty="0"/>
              <a:t>beschreibt v.a. einen „gebrauchstauglichkeitsorientierten Entwicklungsprozess“ („Usability Engineering </a:t>
            </a:r>
            <a:r>
              <a:rPr lang="de-DE" sz="1600" dirty="0" err="1"/>
              <a:t>Process</a:t>
            </a:r>
            <a:r>
              <a:rPr lang="de-DE" sz="1600" dirty="0"/>
              <a:t>“):</a:t>
            </a:r>
          </a:p>
          <a:p>
            <a:pPr marL="285750" indent="-285750" algn="just">
              <a:buFont typeface="Arial" panose="020B0604020202020204" pitchFamily="34" charset="0"/>
              <a:buChar char="•"/>
            </a:pPr>
            <a:r>
              <a:rPr lang="de-DE" sz="1600" dirty="0"/>
              <a:t>den Nutzungskontext, die Nutzer, die Patienten und das physikalische Prinzip des Produkts beschreiben</a:t>
            </a:r>
          </a:p>
          <a:p>
            <a:pPr marL="285750" indent="-285750" algn="just">
              <a:buFont typeface="Arial" panose="020B0604020202020204" pitchFamily="34" charset="0"/>
              <a:buChar char="•"/>
            </a:pPr>
            <a:r>
              <a:rPr lang="de-DE" sz="1600" dirty="0"/>
              <a:t>die Gebrauchstauglichkeit ihrer „Medical Devices“ spezifizieren,</a:t>
            </a:r>
          </a:p>
          <a:p>
            <a:pPr marL="285750" indent="-285750" algn="just">
              <a:buFont typeface="Arial" panose="020B0604020202020204" pitchFamily="34" charset="0"/>
              <a:buChar char="•"/>
            </a:pPr>
            <a:r>
              <a:rPr lang="de-DE" sz="1600" dirty="0"/>
              <a:t>die Gebrauchstauglichkeit verifizieren und validieren</a:t>
            </a:r>
          </a:p>
          <a:p>
            <a:pPr marL="285750" indent="-285750" algn="just">
              <a:buFont typeface="Arial" panose="020B0604020202020204" pitchFamily="34" charset="0"/>
              <a:buChar char="•"/>
            </a:pPr>
            <a:r>
              <a:rPr lang="de-DE" sz="1600" dirty="0"/>
              <a:t>An all diese Aktivitäten stellt IEC 62366 Anforderungen. </a:t>
            </a:r>
            <a:r>
              <a:rPr lang="de-DE" sz="1600" b="1" i="1" dirty="0"/>
              <a:t>Beispielsweise müssen bei der Validierung repräsentative Benutzer in einer repräsentativen Gebrauchsumgebung dabei beobachtet werden, wie diese typische und sicherheitskritische Aufgaben am System erfüllen.</a:t>
            </a:r>
          </a:p>
        </p:txBody>
      </p:sp>
      <p:pic>
        <p:nvPicPr>
          <p:cNvPr id="12" name="Grafik 11">
            <a:extLst>
              <a:ext uri="{FF2B5EF4-FFF2-40B4-BE49-F238E27FC236}">
                <a16:creationId xmlns:a16="http://schemas.microsoft.com/office/drawing/2014/main" id="{5237CF8B-1A2A-4C16-B692-6ADFB4F6B528}"/>
              </a:ext>
            </a:extLst>
          </p:cNvPr>
          <p:cNvPicPr>
            <a:picLocks noChangeAspect="1"/>
          </p:cNvPicPr>
          <p:nvPr/>
        </p:nvPicPr>
        <p:blipFill>
          <a:blip r:embed="rId2"/>
          <a:stretch>
            <a:fillRect/>
          </a:stretch>
        </p:blipFill>
        <p:spPr>
          <a:xfrm>
            <a:off x="5775327" y="957164"/>
            <a:ext cx="6235700" cy="4564022"/>
          </a:xfrm>
          <a:prstGeom prst="rect">
            <a:avLst/>
          </a:prstGeom>
        </p:spPr>
      </p:pic>
      <p:sp>
        <p:nvSpPr>
          <p:cNvPr id="16" name="Textfeld 15">
            <a:extLst>
              <a:ext uri="{FF2B5EF4-FFF2-40B4-BE49-F238E27FC236}">
                <a16:creationId xmlns:a16="http://schemas.microsoft.com/office/drawing/2014/main" id="{909267EA-69E2-48B7-B249-1ECDED96CA03}"/>
              </a:ext>
            </a:extLst>
          </p:cNvPr>
          <p:cNvSpPr txBox="1"/>
          <p:nvPr/>
        </p:nvSpPr>
        <p:spPr>
          <a:xfrm>
            <a:off x="5826127" y="203958"/>
            <a:ext cx="6134100" cy="646331"/>
          </a:xfrm>
          <a:prstGeom prst="rect">
            <a:avLst/>
          </a:prstGeom>
          <a:noFill/>
        </p:spPr>
        <p:txBody>
          <a:bodyPr wrap="square">
            <a:spAutoFit/>
          </a:bodyPr>
          <a:lstStyle/>
          <a:p>
            <a:pPr algn="ctr"/>
            <a:r>
              <a:rPr lang="de-DE" sz="1200" dirty="0"/>
              <a:t>Das Qualitätsmanagement und Usability Engineering spielen eng zusammen: Während die ISO 13485 allgemeine Konzepte und Anforderungen formuliert, stellt die IEC 62366-1 konkrete Anforderungen im Kontext Usability (Gebrauchstauglichkeit)</a:t>
            </a:r>
          </a:p>
        </p:txBody>
      </p:sp>
    </p:spTree>
    <p:extLst>
      <p:ext uri="{BB962C8B-B14F-4D97-AF65-F5344CB8AC3E}">
        <p14:creationId xmlns:p14="http://schemas.microsoft.com/office/powerpoint/2010/main" val="110456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832BD3-97D9-453C-85AA-27DA64FB6E88}"/>
              </a:ext>
            </a:extLst>
          </p:cNvPr>
          <p:cNvSpPr>
            <a:spLocks noGrp="1"/>
          </p:cNvSpPr>
          <p:nvPr>
            <p:ph type="title"/>
          </p:nvPr>
        </p:nvSpPr>
        <p:spPr/>
        <p:txBody>
          <a:bodyPr/>
          <a:lstStyle/>
          <a:p>
            <a:r>
              <a:rPr lang="de-DE" dirty="0"/>
              <a:t>Back-Up I</a:t>
            </a:r>
            <a:endParaRPr lang="en-US" dirty="0"/>
          </a:p>
        </p:txBody>
      </p:sp>
      <p:sp>
        <p:nvSpPr>
          <p:cNvPr id="3" name="Inhaltsplatzhalter 2">
            <a:extLst>
              <a:ext uri="{FF2B5EF4-FFF2-40B4-BE49-F238E27FC236}">
                <a16:creationId xmlns:a16="http://schemas.microsoft.com/office/drawing/2014/main" id="{CE45BA9C-FDAB-480F-AE38-DADEE12F79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43226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9522BC-4DA7-4037-9DAA-F9EC988B9A3F}"/>
              </a:ext>
            </a:extLst>
          </p:cNvPr>
          <p:cNvSpPr>
            <a:spLocks noGrp="1"/>
          </p:cNvSpPr>
          <p:nvPr>
            <p:ph type="title"/>
          </p:nvPr>
        </p:nvSpPr>
        <p:spPr/>
        <p:txBody>
          <a:bodyPr/>
          <a:lstStyle/>
          <a:p>
            <a:r>
              <a:rPr lang="de-DE" dirty="0" err="1"/>
              <a:t>Klin</a:t>
            </a:r>
            <a:r>
              <a:rPr lang="de-DE" dirty="0"/>
              <a:t> Bewertung</a:t>
            </a:r>
            <a:endParaRPr lang="en-US" dirty="0"/>
          </a:p>
        </p:txBody>
      </p:sp>
      <p:sp>
        <p:nvSpPr>
          <p:cNvPr id="3" name="Inhaltsplatzhalter 2">
            <a:extLst>
              <a:ext uri="{FF2B5EF4-FFF2-40B4-BE49-F238E27FC236}">
                <a16:creationId xmlns:a16="http://schemas.microsoft.com/office/drawing/2014/main" id="{2D27A6CD-3073-4C3E-B4E8-1AC19E934C5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04384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CF4BE2F2-7347-4580-98D0-5FE7AF1E915D}"/>
              </a:ext>
            </a:extLst>
          </p:cNvPr>
          <p:cNvSpPr txBox="1"/>
          <p:nvPr/>
        </p:nvSpPr>
        <p:spPr>
          <a:xfrm>
            <a:off x="4161253" y="577001"/>
            <a:ext cx="1359668" cy="369332"/>
          </a:xfrm>
          <a:prstGeom prst="rect">
            <a:avLst/>
          </a:prstGeom>
          <a:noFill/>
        </p:spPr>
        <p:txBody>
          <a:bodyPr wrap="none" rtlCol="0">
            <a:spAutoFit/>
          </a:bodyPr>
          <a:lstStyle/>
          <a:p>
            <a:r>
              <a:rPr lang="de-DE" dirty="0" err="1"/>
              <a:t>Klin</a:t>
            </a:r>
            <a:r>
              <a:rPr lang="de-DE" dirty="0"/>
              <a:t>. Studien</a:t>
            </a:r>
            <a:endParaRPr lang="en-US" dirty="0"/>
          </a:p>
        </p:txBody>
      </p:sp>
      <p:sp>
        <p:nvSpPr>
          <p:cNvPr id="3" name="Rechteck 2">
            <a:extLst>
              <a:ext uri="{FF2B5EF4-FFF2-40B4-BE49-F238E27FC236}">
                <a16:creationId xmlns:a16="http://schemas.microsoft.com/office/drawing/2014/main" id="{EA8D5B2A-C3E1-45B0-B67F-4E81103ECE93}"/>
              </a:ext>
            </a:extLst>
          </p:cNvPr>
          <p:cNvSpPr/>
          <p:nvPr/>
        </p:nvSpPr>
        <p:spPr>
          <a:xfrm>
            <a:off x="431936" y="1071799"/>
            <a:ext cx="6096000" cy="769441"/>
          </a:xfrm>
          <a:prstGeom prst="rect">
            <a:avLst/>
          </a:prstGeom>
        </p:spPr>
        <p:txBody>
          <a:bodyPr>
            <a:spAutoFit/>
          </a:bodyPr>
          <a:lstStyle/>
          <a:p>
            <a:r>
              <a:rPr lang="de-DE" sz="1100">
                <a:solidFill>
                  <a:srgbClr val="4D4D4D"/>
                </a:solidFill>
                <a:latin typeface="Open Sans" panose="020B0606030504020204" pitchFamily="34" charset="0"/>
              </a:rPr>
              <a:t>„systematische Untersuchung, bei der ein oder mehrere menschliche Prüfungsteilnehmer einbezogen sind und die zwecks Bewertung der Sicherheit oder Leistung eines Produkts durchgeführt wird“</a:t>
            </a:r>
          </a:p>
          <a:p>
            <a:pPr algn="r"/>
            <a:r>
              <a:rPr lang="de-DE" sz="1100">
                <a:solidFill>
                  <a:srgbClr val="4D4D4D"/>
                </a:solidFill>
                <a:latin typeface="-apple-system"/>
              </a:rPr>
              <a:t>Quelle: MDR, Artikel 2, Absatz 45</a:t>
            </a:r>
            <a:endParaRPr lang="de-DE" sz="1100" b="0" i="0" dirty="0">
              <a:solidFill>
                <a:srgbClr val="4D4D4D"/>
              </a:solidFill>
              <a:effectLst/>
              <a:latin typeface="-apple-system"/>
            </a:endParaRPr>
          </a:p>
        </p:txBody>
      </p:sp>
      <p:sp>
        <p:nvSpPr>
          <p:cNvPr id="4" name="Rechteck 3">
            <a:extLst>
              <a:ext uri="{FF2B5EF4-FFF2-40B4-BE49-F238E27FC236}">
                <a16:creationId xmlns:a16="http://schemas.microsoft.com/office/drawing/2014/main" id="{555CB485-C806-41FE-A6C1-D0166F96E91E}"/>
              </a:ext>
            </a:extLst>
          </p:cNvPr>
          <p:cNvSpPr/>
          <p:nvPr/>
        </p:nvSpPr>
        <p:spPr>
          <a:xfrm>
            <a:off x="368368" y="2085995"/>
            <a:ext cx="6096000" cy="1615827"/>
          </a:xfrm>
          <a:prstGeom prst="rect">
            <a:avLst/>
          </a:prstGeom>
        </p:spPr>
        <p:txBody>
          <a:bodyPr>
            <a:spAutoFit/>
          </a:bodyPr>
          <a:lstStyle/>
          <a:p>
            <a:r>
              <a:rPr lang="de-DE" sz="1100" dirty="0">
                <a:solidFill>
                  <a:srgbClr val="4D4D4D"/>
                </a:solidFill>
                <a:latin typeface="-apple-system"/>
              </a:rPr>
              <a:t>eine klinische Prüfung, </a:t>
            </a:r>
            <a:r>
              <a:rPr lang="de-DE" sz="1100" dirty="0" err="1">
                <a:solidFill>
                  <a:srgbClr val="4D4D4D"/>
                </a:solidFill>
                <a:latin typeface="-apple-system"/>
              </a:rPr>
              <a:t>die</a:t>
            </a:r>
            <a:r>
              <a:rPr lang="de-DE" sz="1100" dirty="0" err="1">
                <a:solidFill>
                  <a:srgbClr val="4D4D4D"/>
                </a:solidFill>
                <a:latin typeface="Open Sans" panose="020B0606030504020204" pitchFamily="34" charset="0"/>
              </a:rPr>
              <a:t>nicht</a:t>
            </a:r>
            <a:r>
              <a:rPr lang="de-DE" sz="1100" dirty="0">
                <a:solidFill>
                  <a:srgbClr val="4D4D4D"/>
                </a:solidFill>
                <a:latin typeface="Open Sans" panose="020B0606030504020204" pitchFamily="34" charset="0"/>
              </a:rPr>
              <a:t> Teil eines systematischen und geplanten Prozesses zur Produktentwicklung oder der Produktbeobachtung eines gegenwärtigen oder künftigen Herstellers ist,</a:t>
            </a:r>
          </a:p>
          <a:p>
            <a:pPr marL="342900" indent="-342900">
              <a:buFont typeface="+mj-lt"/>
              <a:buAutoNum type="arabicPeriod"/>
            </a:pPr>
            <a:r>
              <a:rPr lang="de-DE" sz="1100" dirty="0">
                <a:solidFill>
                  <a:srgbClr val="4D4D4D"/>
                </a:solidFill>
                <a:latin typeface="Open Sans" panose="020B0606030504020204" pitchFamily="34" charset="0"/>
              </a:rPr>
              <a:t>nicht mit dem Ziel durchgeführt wird, die Konformität eines Produktes mit den Anforderungen der Verordnung (EU) 2017/745 nachzuweisen,</a:t>
            </a:r>
          </a:p>
          <a:p>
            <a:pPr marL="342900" indent="-342900">
              <a:buFont typeface="+mj-lt"/>
              <a:buAutoNum type="arabicPeriod"/>
            </a:pPr>
            <a:r>
              <a:rPr lang="de-DE" sz="1100" dirty="0">
                <a:solidFill>
                  <a:srgbClr val="4D4D4D"/>
                </a:solidFill>
                <a:latin typeface="Open Sans" panose="020B0606030504020204" pitchFamily="34" charset="0"/>
              </a:rPr>
              <a:t>der Beantwortung wissenschaftlicher oder anderer Fragestellungen dient und</a:t>
            </a:r>
          </a:p>
          <a:p>
            <a:pPr marL="342900" indent="-342900">
              <a:buFont typeface="+mj-lt"/>
              <a:buAutoNum type="arabicPeriod"/>
            </a:pPr>
            <a:r>
              <a:rPr lang="de-DE" sz="1100" dirty="0">
                <a:solidFill>
                  <a:srgbClr val="4D4D4D"/>
                </a:solidFill>
                <a:latin typeface="Open Sans" panose="020B0606030504020204" pitchFamily="34" charset="0"/>
              </a:rPr>
              <a:t>außerhalb eines klinischen Entwicklungsplans nach Anhang XIV Teil A Ziffer 1 Buchstabe a der Verordnung (EU) 2017/745 erfolgt“</a:t>
            </a:r>
          </a:p>
          <a:p>
            <a:pPr algn="r"/>
            <a:r>
              <a:rPr lang="de-DE" sz="1100" dirty="0">
                <a:solidFill>
                  <a:srgbClr val="4D4D4D"/>
                </a:solidFill>
                <a:latin typeface="-apple-system"/>
              </a:rPr>
              <a:t>Quelle: MPDG</a:t>
            </a:r>
            <a:endParaRPr lang="de-DE" sz="1100" b="0" i="0" dirty="0">
              <a:solidFill>
                <a:srgbClr val="4D4D4D"/>
              </a:solidFill>
              <a:effectLst/>
              <a:latin typeface="-apple-system"/>
            </a:endParaRPr>
          </a:p>
        </p:txBody>
      </p:sp>
      <p:sp>
        <p:nvSpPr>
          <p:cNvPr id="5" name="Rechteck 4">
            <a:extLst>
              <a:ext uri="{FF2B5EF4-FFF2-40B4-BE49-F238E27FC236}">
                <a16:creationId xmlns:a16="http://schemas.microsoft.com/office/drawing/2014/main" id="{974FABB4-01CA-41DC-A531-0D2BE059A735}"/>
              </a:ext>
            </a:extLst>
          </p:cNvPr>
          <p:cNvSpPr/>
          <p:nvPr/>
        </p:nvSpPr>
        <p:spPr>
          <a:xfrm>
            <a:off x="314579" y="3946577"/>
            <a:ext cx="6096000" cy="600164"/>
          </a:xfrm>
          <a:prstGeom prst="rect">
            <a:avLst/>
          </a:prstGeom>
        </p:spPr>
        <p:txBody>
          <a:bodyPr>
            <a:spAutoFit/>
          </a:bodyPr>
          <a:lstStyle/>
          <a:p>
            <a:r>
              <a:rPr lang="de-DE" sz="1100" dirty="0">
                <a:solidFill>
                  <a:srgbClr val="4D4D4D"/>
                </a:solidFill>
                <a:latin typeface="Open Sans" panose="020B0606030504020204" pitchFamily="34" charset="0"/>
              </a:rPr>
              <a:t>Sind diese </a:t>
            </a:r>
            <a:r>
              <a:rPr lang="de-DE" sz="1100" b="1" dirty="0">
                <a:solidFill>
                  <a:srgbClr val="DC1A22"/>
                </a:solidFill>
                <a:latin typeface="Open Sans" panose="020B0606030504020204" pitchFamily="34" charset="0"/>
              </a:rPr>
              <a:t>klinischen Daten</a:t>
            </a:r>
            <a:r>
              <a:rPr lang="de-DE" sz="1100" dirty="0">
                <a:solidFill>
                  <a:srgbClr val="4D4D4D"/>
                </a:solidFill>
                <a:latin typeface="Open Sans" panose="020B0606030504020204" pitchFamily="34" charset="0"/>
              </a:rPr>
              <a:t> nicht in ausreichender Menge oder Güte vorhanden (z.B. in der wissenschaftlichen Literatur), müssen die Hersteller diese Daten im Rahmen klinischer Prüfungen erheben.</a:t>
            </a:r>
            <a:endParaRPr lang="en-US" sz="1100" dirty="0"/>
          </a:p>
        </p:txBody>
      </p:sp>
      <p:pic>
        <p:nvPicPr>
          <p:cNvPr id="1026" name="Picture 2" descr="Abb. 1: Klinische Prüfungen und &quot;sonstige klinische Prüfungen&quot; unterscheiden sich abhängig von der Zielsetzung. Den Begriff &quot;klinische Studie&quot; nutzt die MDR bei Medizinprodukten nicht.">
            <a:extLst>
              <a:ext uri="{FF2B5EF4-FFF2-40B4-BE49-F238E27FC236}">
                <a16:creationId xmlns:a16="http://schemas.microsoft.com/office/drawing/2014/main" id="{1A986DC9-020E-4D9E-AD43-940FB401E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4012" y="577001"/>
            <a:ext cx="3006235" cy="2060915"/>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85BA5DA1-07F9-464D-B1FA-01FD7B2D176A}"/>
              </a:ext>
            </a:extLst>
          </p:cNvPr>
          <p:cNvSpPr/>
          <p:nvPr/>
        </p:nvSpPr>
        <p:spPr>
          <a:xfrm>
            <a:off x="10460997" y="1071799"/>
            <a:ext cx="2203688" cy="923330"/>
          </a:xfrm>
          <a:prstGeom prst="rect">
            <a:avLst/>
          </a:prstGeom>
        </p:spPr>
        <p:txBody>
          <a:bodyPr wrap="square">
            <a:spAutoFit/>
          </a:bodyPr>
          <a:lstStyle/>
          <a:p>
            <a:r>
              <a:rPr lang="de-DE" sz="900" i="1" dirty="0">
                <a:solidFill>
                  <a:srgbClr val="4D4D4D"/>
                </a:solidFill>
                <a:latin typeface="Open Sans "/>
              </a:rPr>
              <a:t>Abb. 1: Klinische Prüfungen und „sonstige klinische Prüfungen“ unterscheiden sich abhängig von der Zielsetzung. Den Begriff „klinische Studie“ nutzt die MDR bei Medizinprodukten nicht.</a:t>
            </a:r>
            <a:endParaRPr lang="en-US" sz="900" dirty="0"/>
          </a:p>
        </p:txBody>
      </p:sp>
      <p:sp>
        <p:nvSpPr>
          <p:cNvPr id="7" name="Rechteck 6">
            <a:extLst>
              <a:ext uri="{FF2B5EF4-FFF2-40B4-BE49-F238E27FC236}">
                <a16:creationId xmlns:a16="http://schemas.microsoft.com/office/drawing/2014/main" id="{B0C5903B-A0A6-422A-807D-8DBB276F7451}"/>
              </a:ext>
            </a:extLst>
          </p:cNvPr>
          <p:cNvSpPr/>
          <p:nvPr/>
        </p:nvSpPr>
        <p:spPr>
          <a:xfrm>
            <a:off x="6798507" y="2694618"/>
            <a:ext cx="6096000" cy="769441"/>
          </a:xfrm>
          <a:prstGeom prst="rect">
            <a:avLst/>
          </a:prstGeom>
        </p:spPr>
        <p:txBody>
          <a:bodyPr>
            <a:spAutoFit/>
          </a:bodyPr>
          <a:lstStyle/>
          <a:p>
            <a:r>
              <a:rPr lang="de-DE" sz="1100" dirty="0">
                <a:solidFill>
                  <a:srgbClr val="4D4D4D"/>
                </a:solidFill>
                <a:latin typeface="-apple-system"/>
              </a:rPr>
              <a:t>Beachten Sie: Für klinische Prüfungen und für sonstige klinische Prüfungen von Medizinprodukten gelten zwar nicht die gleichen regulatorischen Anforderungen. Allerdings ist in beiden Fällen zu prüfen, ob das BfArM zu involvieren ist. In beiden Fällen mussten und müssen die Anforderungen der MDR beachtet und </a:t>
            </a:r>
            <a:r>
              <a:rPr lang="de-DE" sz="1100" dirty="0" err="1">
                <a:solidFill>
                  <a:srgbClr val="4D4D4D"/>
                </a:solidFill>
                <a:latin typeface="-apple-system"/>
              </a:rPr>
              <a:t>i.d.R</a:t>
            </a:r>
            <a:r>
              <a:rPr lang="de-DE" sz="1100" dirty="0">
                <a:solidFill>
                  <a:srgbClr val="4D4D4D"/>
                </a:solidFill>
                <a:latin typeface="-apple-system"/>
              </a:rPr>
              <a:t> eine Ethik-Kommission um Genehmigung gebeten werden.</a:t>
            </a:r>
            <a:endParaRPr lang="en-US" sz="1100" dirty="0">
              <a:solidFill>
                <a:srgbClr val="4D4D4D"/>
              </a:solidFill>
              <a:latin typeface="-apple-system"/>
            </a:endParaRPr>
          </a:p>
        </p:txBody>
      </p:sp>
      <p:pic>
        <p:nvPicPr>
          <p:cNvPr id="8" name="Grafik 7">
            <a:extLst>
              <a:ext uri="{FF2B5EF4-FFF2-40B4-BE49-F238E27FC236}">
                <a16:creationId xmlns:a16="http://schemas.microsoft.com/office/drawing/2014/main" id="{89F9D321-2271-413E-9D7B-BE257CDD8221}"/>
              </a:ext>
            </a:extLst>
          </p:cNvPr>
          <p:cNvPicPr>
            <a:picLocks noChangeAspect="1"/>
          </p:cNvPicPr>
          <p:nvPr/>
        </p:nvPicPr>
        <p:blipFill>
          <a:blip r:embed="rId3"/>
          <a:stretch>
            <a:fillRect/>
          </a:stretch>
        </p:blipFill>
        <p:spPr>
          <a:xfrm>
            <a:off x="7618371" y="3634911"/>
            <a:ext cx="3832742" cy="2197317"/>
          </a:xfrm>
          <a:prstGeom prst="rect">
            <a:avLst/>
          </a:prstGeom>
        </p:spPr>
      </p:pic>
    </p:spTree>
    <p:extLst>
      <p:ext uri="{BB962C8B-B14F-4D97-AF65-F5344CB8AC3E}">
        <p14:creationId xmlns:p14="http://schemas.microsoft.com/office/powerpoint/2010/main" val="1828403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F6CFA89B-84C8-4D64-9A62-F6D2C5B92A19}"/>
              </a:ext>
            </a:extLst>
          </p:cNvPr>
          <p:cNvSpPr/>
          <p:nvPr/>
        </p:nvSpPr>
        <p:spPr>
          <a:xfrm>
            <a:off x="211892" y="346964"/>
            <a:ext cx="6096000" cy="1200329"/>
          </a:xfrm>
          <a:prstGeom prst="rect">
            <a:avLst/>
          </a:prstGeom>
        </p:spPr>
        <p:txBody>
          <a:bodyPr>
            <a:spAutoFit/>
          </a:bodyPr>
          <a:lstStyle/>
          <a:p>
            <a:r>
              <a:rPr lang="de-DE" sz="1200" dirty="0">
                <a:solidFill>
                  <a:srgbClr val="4C4C4C"/>
                </a:solidFill>
                <a:latin typeface="PT Sans"/>
              </a:rPr>
              <a:t>Nach der </a:t>
            </a:r>
            <a:r>
              <a:rPr lang="de-DE" sz="1200" b="1" dirty="0">
                <a:solidFill>
                  <a:srgbClr val="4C4C4C"/>
                </a:solidFill>
                <a:latin typeface="PT Sans"/>
              </a:rPr>
              <a:t>neuen Medizinprodukteverordnung (MDR)</a:t>
            </a:r>
            <a:r>
              <a:rPr lang="de-DE" sz="1200" dirty="0">
                <a:solidFill>
                  <a:srgbClr val="4C4C4C"/>
                </a:solidFill>
                <a:latin typeface="PT Sans"/>
              </a:rPr>
              <a:t> sind die Hersteller von Medizinprodukten verpflichtet, für alle ihre Produkte – unabhängig von der Risikoklasse – eine klinische Bewertung durchzuführen, die auch eine klinische Nachbeobachtung nach dem Inverkehrbringen (sog. Post Market Clinical Follow-</a:t>
            </a:r>
            <a:r>
              <a:rPr lang="de-DE" sz="1200" dirty="0" err="1">
                <a:solidFill>
                  <a:srgbClr val="4C4C4C"/>
                </a:solidFill>
                <a:latin typeface="PT Sans"/>
              </a:rPr>
              <a:t>up</a:t>
            </a:r>
            <a:r>
              <a:rPr lang="de-DE" sz="1200" dirty="0">
                <a:solidFill>
                  <a:srgbClr val="4C4C4C"/>
                </a:solidFill>
                <a:latin typeface="PT Sans"/>
              </a:rPr>
              <a:t>, PMCF) umfasst.</a:t>
            </a:r>
          </a:p>
          <a:p>
            <a:r>
              <a:rPr lang="de-DE" sz="1200" dirty="0">
                <a:solidFill>
                  <a:srgbClr val="4C4C4C"/>
                </a:solidFill>
                <a:latin typeface="PT Sans"/>
              </a:rPr>
              <a:t>Die </a:t>
            </a:r>
            <a:r>
              <a:rPr lang="de-DE" sz="1200" b="1" dirty="0">
                <a:solidFill>
                  <a:srgbClr val="4C4C4C"/>
                </a:solidFill>
                <a:latin typeface="PT Sans"/>
              </a:rPr>
              <a:t>klinische Bewertung</a:t>
            </a:r>
            <a:r>
              <a:rPr lang="de-DE" sz="1200" dirty="0">
                <a:solidFill>
                  <a:srgbClr val="4C4C4C"/>
                </a:solidFill>
                <a:latin typeface="PT Sans"/>
              </a:rPr>
              <a:t> ist eine wesentliche Herstelleraufgabe und fester Bestandteil des Qualitätsmanagementsystems eines Herstellers (Artikel 10, Abs. 3 und 9f MDR).</a:t>
            </a:r>
            <a:endParaRPr lang="de-DE" sz="1200" b="0" i="0" dirty="0">
              <a:solidFill>
                <a:srgbClr val="4C4C4C"/>
              </a:solidFill>
              <a:effectLst/>
              <a:latin typeface="PT Sans"/>
            </a:endParaRPr>
          </a:p>
        </p:txBody>
      </p:sp>
      <p:sp>
        <p:nvSpPr>
          <p:cNvPr id="5" name="Rechteck 4">
            <a:extLst>
              <a:ext uri="{FF2B5EF4-FFF2-40B4-BE49-F238E27FC236}">
                <a16:creationId xmlns:a16="http://schemas.microsoft.com/office/drawing/2014/main" id="{BA4B5386-81B6-40D9-8BF5-A82B8D78C77A}"/>
              </a:ext>
            </a:extLst>
          </p:cNvPr>
          <p:cNvSpPr/>
          <p:nvPr/>
        </p:nvSpPr>
        <p:spPr>
          <a:xfrm>
            <a:off x="280350" y="1958583"/>
            <a:ext cx="6096000" cy="2031325"/>
          </a:xfrm>
          <a:prstGeom prst="rect">
            <a:avLst/>
          </a:prstGeom>
        </p:spPr>
        <p:txBody>
          <a:bodyPr>
            <a:spAutoFit/>
          </a:bodyPr>
          <a:lstStyle/>
          <a:p>
            <a:r>
              <a:rPr lang="de-DE" sz="1200" dirty="0">
                <a:solidFill>
                  <a:srgbClr val="4C4C4C"/>
                </a:solidFill>
                <a:latin typeface="PT Sans"/>
              </a:rPr>
              <a:t>Per Definition handelt es sich bei der klinischen Bewertung um einen systematischen und geplanten Prozess zur kontinuierlichen Generierung, Sammlung, Analyse und Bewertung der klinischen Daten zu einem Produkt. Durch die klinische Bewertung überprüft der Hersteller die Sicherheit und Leistung seines Produkts, einschließlich des klinischen Nutzens.</a:t>
            </a:r>
            <a:endParaRPr lang="en-US" sz="1200" dirty="0">
              <a:solidFill>
                <a:srgbClr val="4C4C4C"/>
              </a:solidFill>
              <a:latin typeface="PT Sans"/>
            </a:endParaRPr>
          </a:p>
        </p:txBody>
      </p:sp>
      <p:sp>
        <p:nvSpPr>
          <p:cNvPr id="6" name="Rechteck 5">
            <a:extLst>
              <a:ext uri="{FF2B5EF4-FFF2-40B4-BE49-F238E27FC236}">
                <a16:creationId xmlns:a16="http://schemas.microsoft.com/office/drawing/2014/main" id="{E06B6C54-E4F3-47E9-97B7-82D3E5A10009}"/>
              </a:ext>
            </a:extLst>
          </p:cNvPr>
          <p:cNvSpPr/>
          <p:nvPr/>
        </p:nvSpPr>
        <p:spPr>
          <a:xfrm>
            <a:off x="480834" y="3392488"/>
            <a:ext cx="6096000" cy="2585323"/>
          </a:xfrm>
          <a:prstGeom prst="rect">
            <a:avLst/>
          </a:prstGeom>
        </p:spPr>
        <p:txBody>
          <a:bodyPr>
            <a:spAutoFit/>
          </a:bodyPr>
          <a:lstStyle/>
          <a:p>
            <a:r>
              <a:rPr lang="de-DE" b="1" dirty="0">
                <a:solidFill>
                  <a:srgbClr val="FFC107"/>
                </a:solidFill>
                <a:latin typeface="MuseoSlab500Regular"/>
              </a:rPr>
              <a:t>Ziele der Klinische Bewertung (MDR Artikel 61)</a:t>
            </a:r>
            <a:br>
              <a:rPr lang="de-DE" b="1" dirty="0">
                <a:solidFill>
                  <a:srgbClr val="FFC107"/>
                </a:solidFill>
                <a:latin typeface="MuseoSlab500Regular"/>
              </a:rPr>
            </a:br>
            <a:endParaRPr lang="de-DE" dirty="0">
              <a:solidFill>
                <a:srgbClr val="000000"/>
              </a:solidFill>
              <a:latin typeface="MuseoSlab500Regular"/>
            </a:endParaRPr>
          </a:p>
          <a:p>
            <a:pPr marL="285750" indent="-285750">
              <a:buFont typeface="Arial" panose="020B0604020202020204" pitchFamily="34" charset="0"/>
              <a:buChar char="•"/>
            </a:pPr>
            <a:r>
              <a:rPr lang="de-DE" dirty="0">
                <a:solidFill>
                  <a:srgbClr val="4C4C4C"/>
                </a:solidFill>
                <a:latin typeface="PT Sans"/>
              </a:rPr>
              <a:t>nachzuweisen, dass das Medizinprodukt bei bestimmungsgemäßem Gebrauch die grundlegenden </a:t>
            </a:r>
            <a:r>
              <a:rPr lang="de-DE" b="1" dirty="0">
                <a:solidFill>
                  <a:srgbClr val="4C4C4C"/>
                </a:solidFill>
                <a:latin typeface="PT Sans"/>
              </a:rPr>
              <a:t>Sicherheits- und Leistungsanforderungen</a:t>
            </a:r>
            <a:r>
              <a:rPr lang="de-DE" dirty="0">
                <a:solidFill>
                  <a:srgbClr val="4C4C4C"/>
                </a:solidFill>
                <a:latin typeface="PT Sans"/>
              </a:rPr>
              <a:t> erfüllt,</a:t>
            </a:r>
          </a:p>
          <a:p>
            <a:pPr marL="285750" indent="-285750">
              <a:buFont typeface="Arial" panose="020B0604020202020204" pitchFamily="34" charset="0"/>
              <a:buChar char="•"/>
            </a:pPr>
            <a:r>
              <a:rPr lang="de-DE" dirty="0">
                <a:solidFill>
                  <a:srgbClr val="4C4C4C"/>
                </a:solidFill>
                <a:latin typeface="PT Sans"/>
              </a:rPr>
              <a:t>unerwünschte </a:t>
            </a:r>
            <a:r>
              <a:rPr lang="de-DE" b="1" dirty="0">
                <a:solidFill>
                  <a:srgbClr val="4C4C4C"/>
                </a:solidFill>
                <a:latin typeface="PT Sans"/>
              </a:rPr>
              <a:t>Nebenwirkungen</a:t>
            </a:r>
            <a:r>
              <a:rPr lang="de-DE" dirty="0">
                <a:solidFill>
                  <a:srgbClr val="4C4C4C"/>
                </a:solidFill>
                <a:latin typeface="PT Sans"/>
              </a:rPr>
              <a:t> auszuschließen und</a:t>
            </a:r>
          </a:p>
          <a:p>
            <a:pPr marL="285750" indent="-285750">
              <a:buFont typeface="Arial" panose="020B0604020202020204" pitchFamily="34" charset="0"/>
              <a:buChar char="•"/>
            </a:pPr>
            <a:r>
              <a:rPr lang="de-DE" dirty="0">
                <a:solidFill>
                  <a:srgbClr val="4C4C4C"/>
                </a:solidFill>
                <a:latin typeface="PT Sans"/>
              </a:rPr>
              <a:t>die Vertretbarkeit des </a:t>
            </a:r>
            <a:r>
              <a:rPr lang="de-DE" b="1" dirty="0">
                <a:solidFill>
                  <a:srgbClr val="4C4C4C"/>
                </a:solidFill>
                <a:latin typeface="PT Sans"/>
              </a:rPr>
              <a:t>Nutzen-Risiko-Verhältnisses</a:t>
            </a:r>
            <a:r>
              <a:rPr lang="de-DE" dirty="0">
                <a:solidFill>
                  <a:srgbClr val="4C4C4C"/>
                </a:solidFill>
                <a:latin typeface="PT Sans"/>
              </a:rPr>
              <a:t> zu belegen.</a:t>
            </a:r>
            <a:endParaRPr lang="de-DE" b="0" i="0" dirty="0">
              <a:solidFill>
                <a:srgbClr val="4C4C4C"/>
              </a:solidFill>
              <a:effectLst/>
              <a:latin typeface="PT Sans"/>
            </a:endParaRPr>
          </a:p>
        </p:txBody>
      </p:sp>
      <p:sp>
        <p:nvSpPr>
          <p:cNvPr id="7" name="Rechteck 6">
            <a:extLst>
              <a:ext uri="{FF2B5EF4-FFF2-40B4-BE49-F238E27FC236}">
                <a16:creationId xmlns:a16="http://schemas.microsoft.com/office/drawing/2014/main" id="{B597EA3F-875C-4916-847F-C2FE77FC3E68}"/>
              </a:ext>
            </a:extLst>
          </p:cNvPr>
          <p:cNvSpPr/>
          <p:nvPr/>
        </p:nvSpPr>
        <p:spPr>
          <a:xfrm>
            <a:off x="7046259" y="476198"/>
            <a:ext cx="4679576" cy="2862322"/>
          </a:xfrm>
          <a:prstGeom prst="rect">
            <a:avLst/>
          </a:prstGeom>
        </p:spPr>
        <p:txBody>
          <a:bodyPr wrap="square">
            <a:spAutoFit/>
          </a:bodyPr>
          <a:lstStyle/>
          <a:p>
            <a:r>
              <a:rPr lang="de-DE" sz="1200" dirty="0">
                <a:solidFill>
                  <a:srgbClr val="4C4C4C"/>
                </a:solidFill>
                <a:latin typeface="PT Sans"/>
              </a:rPr>
              <a:t>Die klinische Bewertung erfolgt in der Regel auf der Grundlage </a:t>
            </a:r>
            <a:r>
              <a:rPr lang="de-DE" sz="1200" b="1" dirty="0">
                <a:solidFill>
                  <a:srgbClr val="4C4C4C"/>
                </a:solidFill>
                <a:latin typeface="PT Sans"/>
              </a:rPr>
              <a:t>klinischer Daten</a:t>
            </a:r>
            <a:r>
              <a:rPr lang="de-DE" sz="1200" dirty="0">
                <a:solidFill>
                  <a:srgbClr val="4C4C4C"/>
                </a:solidFill>
                <a:latin typeface="PT Sans"/>
              </a:rPr>
              <a:t>, die aus den folgenden Quellen stammen können:</a:t>
            </a:r>
          </a:p>
          <a:p>
            <a:pPr>
              <a:buFont typeface="Arial" panose="020B0604020202020204" pitchFamily="34" charset="0"/>
              <a:buChar char="•"/>
            </a:pPr>
            <a:r>
              <a:rPr lang="de-DE" sz="1200" b="1" dirty="0">
                <a:solidFill>
                  <a:srgbClr val="4C4C4C"/>
                </a:solidFill>
                <a:latin typeface="PT Sans"/>
              </a:rPr>
              <a:t>Klinische Prüfung(en)</a:t>
            </a:r>
            <a:r>
              <a:rPr lang="de-DE" sz="1200" dirty="0">
                <a:solidFill>
                  <a:srgbClr val="4C4C4C"/>
                </a:solidFill>
                <a:latin typeface="PT Sans"/>
              </a:rPr>
              <a:t>, die der Hersteller mit seinem eigenen Produkt durchführt</a:t>
            </a:r>
          </a:p>
          <a:p>
            <a:pPr>
              <a:buFont typeface="Arial" panose="020B0604020202020204" pitchFamily="34" charset="0"/>
              <a:buChar char="•"/>
            </a:pPr>
            <a:r>
              <a:rPr lang="de-DE" sz="1200" dirty="0">
                <a:solidFill>
                  <a:srgbClr val="4C4C4C"/>
                </a:solidFill>
                <a:latin typeface="PT Sans"/>
              </a:rPr>
              <a:t>Klinisch relevante Angaben, die der Hersteller aus der Überwachung nach dem Inverkehrbringen (</a:t>
            </a:r>
            <a:r>
              <a:rPr lang="de-DE" sz="1200" b="1" dirty="0">
                <a:solidFill>
                  <a:srgbClr val="4C4C4C"/>
                </a:solidFill>
                <a:latin typeface="PT Sans"/>
              </a:rPr>
              <a:t>Post Market Surveillance, PMS</a:t>
            </a:r>
            <a:r>
              <a:rPr lang="de-DE" sz="1200" dirty="0">
                <a:solidFill>
                  <a:srgbClr val="4C4C4C"/>
                </a:solidFill>
                <a:latin typeface="PT Sans"/>
              </a:rPr>
              <a:t>), insbesondere aus dem </a:t>
            </a:r>
            <a:r>
              <a:rPr lang="de-DE" sz="1200" b="1" dirty="0">
                <a:solidFill>
                  <a:srgbClr val="4C4C4C"/>
                </a:solidFill>
                <a:latin typeface="PT Sans"/>
              </a:rPr>
              <a:t>PMCF</a:t>
            </a:r>
            <a:r>
              <a:rPr lang="de-DE" sz="1200" dirty="0">
                <a:solidFill>
                  <a:srgbClr val="4C4C4C"/>
                </a:solidFill>
                <a:latin typeface="PT Sans"/>
              </a:rPr>
              <a:t> gewinnt</a:t>
            </a:r>
          </a:p>
          <a:p>
            <a:pPr>
              <a:buFont typeface="Arial" panose="020B0604020202020204" pitchFamily="34" charset="0"/>
              <a:buChar char="•"/>
            </a:pPr>
            <a:r>
              <a:rPr lang="de-DE" sz="1200" b="1" dirty="0">
                <a:solidFill>
                  <a:srgbClr val="4C4C4C"/>
                </a:solidFill>
                <a:latin typeface="PT Sans"/>
              </a:rPr>
              <a:t>Fachliteratur</a:t>
            </a:r>
            <a:r>
              <a:rPr lang="de-DE" sz="1200" dirty="0">
                <a:solidFill>
                  <a:srgbClr val="4C4C4C"/>
                </a:solidFill>
                <a:latin typeface="PT Sans"/>
              </a:rPr>
              <a:t> über</a:t>
            </a:r>
          </a:p>
          <a:p>
            <a:pPr marL="742950" lvl="1" indent="-285750">
              <a:buFont typeface="Arial" panose="020B0604020202020204" pitchFamily="34" charset="0"/>
              <a:buChar char="•"/>
            </a:pPr>
            <a:r>
              <a:rPr lang="de-DE" sz="1200" dirty="0">
                <a:solidFill>
                  <a:srgbClr val="4C4C4C"/>
                </a:solidFill>
                <a:latin typeface="PT Sans"/>
              </a:rPr>
              <a:t>klinische Prüfungen oder sonstige in der Fachliteratur wiedergegebenen Studien über ein nachgewiesenermaßen gleichartiges Produkt</a:t>
            </a:r>
          </a:p>
          <a:p>
            <a:pPr marL="742950" lvl="1" indent="-285750">
              <a:buFont typeface="Arial" panose="020B0604020202020204" pitchFamily="34" charset="0"/>
              <a:buChar char="•"/>
            </a:pPr>
            <a:r>
              <a:rPr lang="de-DE" sz="1200" dirty="0">
                <a:solidFill>
                  <a:srgbClr val="4C4C4C"/>
                </a:solidFill>
                <a:latin typeface="PT Sans"/>
              </a:rPr>
              <a:t>sonstige klinische Erfahrungen mit dem eigenen Produkt oder einem nachgewiesenermaßen gleichartigen Produkt</a:t>
            </a:r>
            <a:endParaRPr lang="de-DE" sz="1200" b="0" i="0" dirty="0">
              <a:solidFill>
                <a:srgbClr val="4C4C4C"/>
              </a:solidFill>
              <a:effectLst/>
              <a:latin typeface="PT Sans"/>
            </a:endParaRPr>
          </a:p>
        </p:txBody>
      </p:sp>
      <p:sp>
        <p:nvSpPr>
          <p:cNvPr id="8" name="Rechteck 7">
            <a:extLst>
              <a:ext uri="{FF2B5EF4-FFF2-40B4-BE49-F238E27FC236}">
                <a16:creationId xmlns:a16="http://schemas.microsoft.com/office/drawing/2014/main" id="{DC360C37-37D8-452D-8055-CA5054314ED4}"/>
              </a:ext>
            </a:extLst>
          </p:cNvPr>
          <p:cNvSpPr/>
          <p:nvPr/>
        </p:nvSpPr>
        <p:spPr>
          <a:xfrm>
            <a:off x="7046259" y="3645715"/>
            <a:ext cx="3124607" cy="2492990"/>
          </a:xfrm>
          <a:prstGeom prst="rect">
            <a:avLst/>
          </a:prstGeom>
        </p:spPr>
        <p:txBody>
          <a:bodyPr wrap="square">
            <a:spAutoFit/>
          </a:bodyPr>
          <a:lstStyle/>
          <a:p>
            <a:r>
              <a:rPr lang="de-DE" sz="1200">
                <a:solidFill>
                  <a:srgbClr val="4C4C4C"/>
                </a:solidFill>
                <a:latin typeface="PT Sans"/>
              </a:rPr>
              <a:t>Ein Verzicht auf klinische Daten ist gemäß der Vorgabe in der MDR nur noch für absolut unkritische Produkte (z.B. Schrauben, Keile, Platten und Instrumente) möglich und muss vom Hersteller entsprechend begründet sein. Diese Begründung basiert auf der Grundlage des Risikomanagements und unter Berücksichtigung der spezifischen Wechselwirkungen zwischen Produkt und menschlichem Körper, der bezweckten klinischen Leistung und den Angaben des Herstellers.</a:t>
            </a:r>
            <a:endParaRPr lang="en-US" sz="1200" dirty="0">
              <a:solidFill>
                <a:srgbClr val="4C4C4C"/>
              </a:solidFill>
              <a:latin typeface="PT Sans"/>
            </a:endParaRPr>
          </a:p>
        </p:txBody>
      </p:sp>
      <p:sp>
        <p:nvSpPr>
          <p:cNvPr id="9" name="Rechteck 8">
            <a:extLst>
              <a:ext uri="{FF2B5EF4-FFF2-40B4-BE49-F238E27FC236}">
                <a16:creationId xmlns:a16="http://schemas.microsoft.com/office/drawing/2014/main" id="{9A99039E-EEAD-4AD2-B152-A46C6E60237C}"/>
              </a:ext>
            </a:extLst>
          </p:cNvPr>
          <p:cNvSpPr/>
          <p:nvPr/>
        </p:nvSpPr>
        <p:spPr>
          <a:xfrm>
            <a:off x="7046259" y="6285587"/>
            <a:ext cx="6096000" cy="3231654"/>
          </a:xfrm>
          <a:prstGeom prst="rect">
            <a:avLst/>
          </a:prstGeom>
        </p:spPr>
        <p:txBody>
          <a:bodyPr>
            <a:spAutoFit/>
          </a:bodyPr>
          <a:lstStyle/>
          <a:p>
            <a:r>
              <a:rPr lang="de-DE" sz="1200" dirty="0">
                <a:solidFill>
                  <a:srgbClr val="4C4C4C"/>
                </a:solidFill>
                <a:latin typeface="PT Sans"/>
              </a:rPr>
              <a:t>Hinzu kommt, dass die neue MDR wie auch die Vorgaben in der MEDDEV-Guideline 2.7/1 rev.4 die Möglichkeit der klinischen Bewertung nach dem Äquivalenzprinzip über die Literaturroute sehr stark einschränken. Die klinische Bewertung darf sich künftig nur dann noch auf klinische Daten zu einem äquivalenten Produkt stützen, wenn dieses nachgewiesenermaßen zum eigenen Produkt gleichartig ist.</a:t>
            </a:r>
          </a:p>
          <a:p>
            <a:r>
              <a:rPr lang="de-DE" sz="1200" dirty="0">
                <a:solidFill>
                  <a:srgbClr val="4C4C4C"/>
                </a:solidFill>
                <a:latin typeface="PT Sans"/>
              </a:rPr>
              <a:t>Deshalb müssen mehr und mehr klinische Daten aus klinischen Prüfungen zum eigenen Produkt für die klinische Bewertung vorliegen, was wiederum im klinischen Entwicklungsplan entsprechend zu berücksichtigen ist.</a:t>
            </a:r>
          </a:p>
          <a:p>
            <a:r>
              <a:rPr lang="de-DE" sz="1200" dirty="0">
                <a:solidFill>
                  <a:srgbClr val="4C4C4C"/>
                </a:solidFill>
                <a:latin typeface="PT Sans"/>
              </a:rPr>
              <a:t>Werden also Vergleichsprodukte zur klinischen Bewertung herangezogen, dann ist der Äquivalenzgrad für diese Vergleichsprodukte sowohl aus technischer als auch aus biologischer und klinischer Sicht nachzuweisen. Diese Prüfung der Gleichartigkeit der Merkmale erfordert, dass</a:t>
            </a:r>
          </a:p>
          <a:p>
            <a:r>
              <a:rPr lang="de-DE" sz="1200" dirty="0">
                <a:solidFill>
                  <a:srgbClr val="4C4C4C"/>
                </a:solidFill>
                <a:latin typeface="PT Sans"/>
              </a:rPr>
              <a:t>es keinen klinisch bedeutsamen Unterschied bei der Sicherheit und klinischen Leistung der Produkte gibt,</a:t>
            </a:r>
          </a:p>
          <a:p>
            <a:r>
              <a:rPr lang="de-DE" sz="1200" dirty="0">
                <a:solidFill>
                  <a:srgbClr val="4C4C4C"/>
                </a:solidFill>
                <a:latin typeface="PT Sans"/>
              </a:rPr>
              <a:t>er auf eine angemessene wissenschaftliche Begründung gestützt ist und</a:t>
            </a:r>
          </a:p>
          <a:p>
            <a:r>
              <a:rPr lang="de-DE" sz="1200" dirty="0">
                <a:solidFill>
                  <a:srgbClr val="4C4C4C"/>
                </a:solidFill>
                <a:latin typeface="PT Sans"/>
              </a:rPr>
              <a:t>der Hersteller über einen hinreichenden Zugang zu den Daten von Produkten verfügt, mit denen er die Gleichartigkeit belegen möchte.</a:t>
            </a:r>
          </a:p>
        </p:txBody>
      </p:sp>
    </p:spTree>
    <p:extLst>
      <p:ext uri="{BB962C8B-B14F-4D97-AF65-F5344CB8AC3E}">
        <p14:creationId xmlns:p14="http://schemas.microsoft.com/office/powerpoint/2010/main" val="3755797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60D67767-DF3A-48D2-9841-2AB0C9088B4A}"/>
              </a:ext>
            </a:extLst>
          </p:cNvPr>
          <p:cNvSpPr/>
          <p:nvPr/>
        </p:nvSpPr>
        <p:spPr>
          <a:xfrm>
            <a:off x="619760" y="636955"/>
            <a:ext cx="6096000" cy="646331"/>
          </a:xfrm>
          <a:prstGeom prst="rect">
            <a:avLst/>
          </a:prstGeom>
        </p:spPr>
        <p:txBody>
          <a:bodyPr>
            <a:spAutoFit/>
          </a:bodyPr>
          <a:lstStyle/>
          <a:p>
            <a:r>
              <a:rPr lang="en-US" dirty="0"/>
              <a:t>MDCG 2020-1 Guidance on Clinical Evaluation (MDR) / Performance Evaluation (IVDR) of Medical Device Software </a:t>
            </a:r>
          </a:p>
        </p:txBody>
      </p:sp>
      <p:sp>
        <p:nvSpPr>
          <p:cNvPr id="5" name="Rechteck 4">
            <a:extLst>
              <a:ext uri="{FF2B5EF4-FFF2-40B4-BE49-F238E27FC236}">
                <a16:creationId xmlns:a16="http://schemas.microsoft.com/office/drawing/2014/main" id="{11524BBB-264E-4FEE-8FA9-DB71D27070AA}"/>
              </a:ext>
            </a:extLst>
          </p:cNvPr>
          <p:cNvSpPr/>
          <p:nvPr/>
        </p:nvSpPr>
        <p:spPr>
          <a:xfrm>
            <a:off x="7107810" y="684014"/>
            <a:ext cx="4976619" cy="369332"/>
          </a:xfrm>
          <a:prstGeom prst="rect">
            <a:avLst/>
          </a:prstGeom>
        </p:spPr>
        <p:txBody>
          <a:bodyPr wrap="none">
            <a:spAutoFit/>
          </a:bodyPr>
          <a:lstStyle/>
          <a:p>
            <a:r>
              <a:rPr lang="en-US" dirty="0"/>
              <a:t>https://ec.europa.eu/docsroom/documents/40323</a:t>
            </a:r>
          </a:p>
        </p:txBody>
      </p:sp>
      <p:sp>
        <p:nvSpPr>
          <p:cNvPr id="6" name="Rechteck 5">
            <a:extLst>
              <a:ext uri="{FF2B5EF4-FFF2-40B4-BE49-F238E27FC236}">
                <a16:creationId xmlns:a16="http://schemas.microsoft.com/office/drawing/2014/main" id="{0DD1EB21-65A0-4373-9F2F-EE11BC41ACB4}"/>
              </a:ext>
            </a:extLst>
          </p:cNvPr>
          <p:cNvSpPr/>
          <p:nvPr/>
        </p:nvSpPr>
        <p:spPr>
          <a:xfrm>
            <a:off x="386080" y="1717378"/>
            <a:ext cx="6096000" cy="1200329"/>
          </a:xfrm>
          <a:prstGeom prst="rect">
            <a:avLst/>
          </a:prstGeom>
        </p:spPr>
        <p:txBody>
          <a:bodyPr>
            <a:spAutoFit/>
          </a:bodyPr>
          <a:lstStyle/>
          <a:p>
            <a:r>
              <a:rPr lang="de-DE" sz="1200" dirty="0">
                <a:solidFill>
                  <a:srgbClr val="4D4D4D"/>
                </a:solidFill>
                <a:latin typeface="Open Sans" panose="020B0606030504020204" pitchFamily="34" charset="0"/>
              </a:rPr>
              <a:t>Damit werden die Ziele zumindest indirekt genannt: Es geht um die Prüfung, ob das Medizinprodukt</a:t>
            </a:r>
          </a:p>
          <a:p>
            <a:pPr marL="171450" indent="-171450">
              <a:buFont typeface="Arial" panose="020B0604020202020204" pitchFamily="34" charset="0"/>
              <a:buChar char="•"/>
            </a:pPr>
            <a:r>
              <a:rPr lang="de-DE" sz="1200" dirty="0">
                <a:solidFill>
                  <a:srgbClr val="212529"/>
                </a:solidFill>
                <a:latin typeface="Open Sans" panose="020B0606030504020204" pitchFamily="34" charset="0"/>
              </a:rPr>
              <a:t>den </a:t>
            </a:r>
            <a:r>
              <a:rPr lang="de-DE" sz="1200" b="1" dirty="0">
                <a:solidFill>
                  <a:srgbClr val="212529"/>
                </a:solidFill>
                <a:latin typeface="Open Sans" panose="020B0606030504020204" pitchFamily="34" charset="0"/>
              </a:rPr>
              <a:t>Nutzen stiftet</a:t>
            </a:r>
            <a:r>
              <a:rPr lang="de-DE" sz="1200" dirty="0">
                <a:solidFill>
                  <a:srgbClr val="212529"/>
                </a:solidFill>
                <a:latin typeface="Open Sans" panose="020B0606030504020204" pitchFamily="34" charset="0"/>
              </a:rPr>
              <a:t>, den der Hersteller verspricht,</a:t>
            </a:r>
          </a:p>
          <a:p>
            <a:pPr marL="171450" indent="-171450">
              <a:buFont typeface="Arial" panose="020B0604020202020204" pitchFamily="34" charset="0"/>
              <a:buChar char="•"/>
            </a:pPr>
            <a:r>
              <a:rPr lang="de-DE" sz="1200" b="1" dirty="0">
                <a:solidFill>
                  <a:srgbClr val="212529"/>
                </a:solidFill>
                <a:latin typeface="Open Sans" panose="020B0606030504020204" pitchFamily="34" charset="0"/>
              </a:rPr>
              <a:t>sicher ist und keine Risiken birgt</a:t>
            </a:r>
            <a:r>
              <a:rPr lang="de-DE" sz="1200" dirty="0">
                <a:solidFill>
                  <a:srgbClr val="212529"/>
                </a:solidFill>
                <a:latin typeface="Open Sans" panose="020B0606030504020204" pitchFamily="34" charset="0"/>
              </a:rPr>
              <a:t>, die in der Risikoanalyse nicht bereits identifiziert und als akzeptabel bewertet wurden, und</a:t>
            </a:r>
          </a:p>
          <a:p>
            <a:pPr marL="171450" indent="-171450">
              <a:buFont typeface="Arial" panose="020B0604020202020204" pitchFamily="34" charset="0"/>
              <a:buChar char="•"/>
            </a:pPr>
            <a:r>
              <a:rPr lang="de-DE" sz="1200" dirty="0">
                <a:solidFill>
                  <a:srgbClr val="212529"/>
                </a:solidFill>
                <a:latin typeface="Open Sans" panose="020B0606030504020204" pitchFamily="34" charset="0"/>
              </a:rPr>
              <a:t>die </a:t>
            </a:r>
            <a:r>
              <a:rPr lang="de-DE" sz="1200" b="1" dirty="0">
                <a:solidFill>
                  <a:srgbClr val="212529"/>
                </a:solidFill>
                <a:latin typeface="Open Sans" panose="020B0606030504020204" pitchFamily="34" charset="0"/>
              </a:rPr>
              <a:t>Leistung</a:t>
            </a:r>
            <a:r>
              <a:rPr lang="de-DE" sz="1200" dirty="0">
                <a:solidFill>
                  <a:srgbClr val="212529"/>
                </a:solidFill>
                <a:latin typeface="Open Sans" panose="020B0606030504020204" pitchFamily="34" charset="0"/>
              </a:rPr>
              <a:t> erbringt, die der Hersteller verspricht.</a:t>
            </a:r>
            <a:endParaRPr lang="de-DE" sz="1200" b="0" i="0" dirty="0">
              <a:solidFill>
                <a:srgbClr val="212529"/>
              </a:solidFill>
              <a:effectLst/>
              <a:latin typeface="Open Sans" panose="020B0606030504020204" pitchFamily="34" charset="0"/>
            </a:endParaRPr>
          </a:p>
        </p:txBody>
      </p:sp>
      <p:sp>
        <p:nvSpPr>
          <p:cNvPr id="7" name="Rechteck 6">
            <a:extLst>
              <a:ext uri="{FF2B5EF4-FFF2-40B4-BE49-F238E27FC236}">
                <a16:creationId xmlns:a16="http://schemas.microsoft.com/office/drawing/2014/main" id="{AC198F7E-B10A-437D-93E5-C00DE4EEDAA9}"/>
              </a:ext>
            </a:extLst>
          </p:cNvPr>
          <p:cNvSpPr/>
          <p:nvPr/>
        </p:nvSpPr>
        <p:spPr>
          <a:xfrm>
            <a:off x="386080" y="2917707"/>
            <a:ext cx="6096000" cy="1569660"/>
          </a:xfrm>
          <a:prstGeom prst="rect">
            <a:avLst/>
          </a:prstGeom>
        </p:spPr>
        <p:txBody>
          <a:bodyPr wrap="square">
            <a:spAutoFit/>
          </a:bodyPr>
          <a:lstStyle/>
          <a:p>
            <a:r>
              <a:rPr lang="de-DE" sz="1200" dirty="0">
                <a:solidFill>
                  <a:srgbClr val="4D4D4D"/>
                </a:solidFill>
                <a:latin typeface="Open Sans" panose="020B0606030504020204" pitchFamily="34" charset="0"/>
              </a:rPr>
              <a:t>Software unterscheidet sich von anderen Medizinprodukten also durch die Schnittstellen:</a:t>
            </a:r>
          </a:p>
          <a:p>
            <a:r>
              <a:rPr lang="de-DE" sz="1200" dirty="0">
                <a:solidFill>
                  <a:srgbClr val="4D4D4D"/>
                </a:solidFill>
                <a:latin typeface="Open Sans" panose="020B0606030504020204" pitchFamily="34" charset="0"/>
              </a:rPr>
              <a:t>Benutzer-Produkt-Schnittstelle, oft grafische Benutzungsschnittstelle (GUI)</a:t>
            </a:r>
          </a:p>
          <a:p>
            <a:r>
              <a:rPr lang="de-DE" sz="1200" dirty="0">
                <a:solidFill>
                  <a:srgbClr val="4D4D4D"/>
                </a:solidFill>
                <a:latin typeface="Open Sans" panose="020B0606030504020204" pitchFamily="34" charset="0"/>
              </a:rPr>
              <a:t>Produkt-Produkt-Schnittstelle, insbesondere Datenschnittstellen</a:t>
            </a:r>
          </a:p>
          <a:p>
            <a:r>
              <a:rPr lang="de-DE" sz="1200" dirty="0">
                <a:solidFill>
                  <a:srgbClr val="4D4D4D"/>
                </a:solidFill>
                <a:latin typeface="Open Sans" panose="020B0606030504020204" pitchFamily="34" charset="0"/>
              </a:rPr>
              <a:t>Daher muss die klinische Bewertung bei Software prüfen, ob die Informationen dem Anwender einen Nutzen liefern, beispielsweise bei Diagnose oder Therapieauswahl, oder ob sie nützliche Informationen an andere Produkte weitergibt.</a:t>
            </a:r>
          </a:p>
        </p:txBody>
      </p:sp>
      <p:sp>
        <p:nvSpPr>
          <p:cNvPr id="8" name="Rechteck 7">
            <a:extLst>
              <a:ext uri="{FF2B5EF4-FFF2-40B4-BE49-F238E27FC236}">
                <a16:creationId xmlns:a16="http://schemas.microsoft.com/office/drawing/2014/main" id="{903633E5-5F17-4459-A41F-25B037E9E029}"/>
              </a:ext>
            </a:extLst>
          </p:cNvPr>
          <p:cNvSpPr/>
          <p:nvPr/>
        </p:nvSpPr>
        <p:spPr>
          <a:xfrm>
            <a:off x="6918960" y="1516301"/>
            <a:ext cx="6096000" cy="1015663"/>
          </a:xfrm>
          <a:prstGeom prst="rect">
            <a:avLst/>
          </a:prstGeom>
        </p:spPr>
        <p:txBody>
          <a:bodyPr wrap="square">
            <a:spAutoFit/>
          </a:bodyPr>
          <a:lstStyle/>
          <a:p>
            <a:r>
              <a:rPr lang="de-DE" sz="1200" dirty="0">
                <a:solidFill>
                  <a:srgbClr val="4D4D4D"/>
                </a:solidFill>
                <a:latin typeface="Open Sans" panose="020B0606030504020204" pitchFamily="34" charset="0"/>
              </a:rPr>
              <a:t>Laut MDCG muss der Hersteller drei Beweise erbringen:</a:t>
            </a:r>
          </a:p>
          <a:p>
            <a:pPr marL="228600" indent="-228600">
              <a:buFont typeface="+mj-lt"/>
              <a:buAutoNum type="arabicPeriod"/>
            </a:pPr>
            <a:r>
              <a:rPr lang="de-DE" sz="1200" dirty="0">
                <a:solidFill>
                  <a:srgbClr val="4D4D4D"/>
                </a:solidFill>
                <a:latin typeface="Open Sans" panose="020B0606030504020204" pitchFamily="34" charset="0"/>
              </a:rPr>
              <a:t>Wissenschaftliche Validität („</a:t>
            </a:r>
            <a:r>
              <a:rPr lang="de-DE" sz="1200" dirty="0" err="1">
                <a:solidFill>
                  <a:srgbClr val="4D4D4D"/>
                </a:solidFill>
                <a:latin typeface="Open Sans" panose="020B0606030504020204" pitchFamily="34" charset="0"/>
              </a:rPr>
              <a:t>scientific</a:t>
            </a:r>
            <a:r>
              <a:rPr lang="de-DE" sz="1200" dirty="0">
                <a:solidFill>
                  <a:srgbClr val="4D4D4D"/>
                </a:solidFill>
                <a:latin typeface="Open Sans" panose="020B0606030504020204" pitchFamily="34" charset="0"/>
              </a:rPr>
              <a:t> </a:t>
            </a:r>
            <a:r>
              <a:rPr lang="de-DE" sz="1200" dirty="0" err="1">
                <a:solidFill>
                  <a:srgbClr val="4D4D4D"/>
                </a:solidFill>
                <a:latin typeface="Open Sans" panose="020B0606030504020204" pitchFamily="34" charset="0"/>
              </a:rPr>
              <a:t>validity</a:t>
            </a:r>
            <a:r>
              <a:rPr lang="de-DE" sz="1200" dirty="0">
                <a:solidFill>
                  <a:srgbClr val="4D4D4D"/>
                </a:solidFill>
                <a:latin typeface="Open Sans" panose="020B0606030504020204" pitchFamily="34" charset="0"/>
              </a:rPr>
              <a:t>“)</a:t>
            </a:r>
          </a:p>
          <a:p>
            <a:pPr marL="228600" indent="-228600">
              <a:buFont typeface="+mj-lt"/>
              <a:buAutoNum type="arabicPeriod"/>
            </a:pPr>
            <a:r>
              <a:rPr lang="de-DE" sz="1200" dirty="0">
                <a:solidFill>
                  <a:srgbClr val="4D4D4D"/>
                </a:solidFill>
                <a:latin typeface="Open Sans" panose="020B0606030504020204" pitchFamily="34" charset="0"/>
              </a:rPr>
              <a:t>Technische/analytische Leistungsfähigkeit („</a:t>
            </a:r>
            <a:r>
              <a:rPr lang="de-DE" sz="1200" dirty="0" err="1">
                <a:solidFill>
                  <a:srgbClr val="4D4D4D"/>
                </a:solidFill>
                <a:latin typeface="Open Sans" panose="020B0606030504020204" pitchFamily="34" charset="0"/>
              </a:rPr>
              <a:t>technical</a:t>
            </a:r>
            <a:r>
              <a:rPr lang="de-DE" sz="1200" dirty="0">
                <a:solidFill>
                  <a:srgbClr val="4D4D4D"/>
                </a:solidFill>
                <a:latin typeface="Open Sans" panose="020B0606030504020204" pitchFamily="34" charset="0"/>
              </a:rPr>
              <a:t> </a:t>
            </a:r>
            <a:r>
              <a:rPr lang="de-DE" sz="1200" dirty="0" err="1">
                <a:solidFill>
                  <a:srgbClr val="4D4D4D"/>
                </a:solidFill>
                <a:latin typeface="Open Sans" panose="020B0606030504020204" pitchFamily="34" charset="0"/>
              </a:rPr>
              <a:t>performance</a:t>
            </a:r>
            <a:r>
              <a:rPr lang="de-DE" sz="1200" dirty="0">
                <a:solidFill>
                  <a:srgbClr val="4D4D4D"/>
                </a:solidFill>
                <a:latin typeface="Open Sans" panose="020B0606030504020204" pitchFamily="34" charset="0"/>
              </a:rPr>
              <a:t>/</a:t>
            </a:r>
            <a:r>
              <a:rPr lang="de-DE" sz="1200" dirty="0" err="1">
                <a:solidFill>
                  <a:srgbClr val="4D4D4D"/>
                </a:solidFill>
                <a:latin typeface="Open Sans" panose="020B0606030504020204" pitchFamily="34" charset="0"/>
              </a:rPr>
              <a:t>analytical</a:t>
            </a:r>
            <a:r>
              <a:rPr lang="de-DE" sz="1200" dirty="0">
                <a:solidFill>
                  <a:srgbClr val="4D4D4D"/>
                </a:solidFill>
                <a:latin typeface="Open Sans" panose="020B0606030504020204" pitchFamily="34" charset="0"/>
              </a:rPr>
              <a:t> </a:t>
            </a:r>
            <a:r>
              <a:rPr lang="de-DE" sz="1200" dirty="0" err="1">
                <a:solidFill>
                  <a:srgbClr val="4D4D4D"/>
                </a:solidFill>
                <a:latin typeface="Open Sans" panose="020B0606030504020204" pitchFamily="34" charset="0"/>
              </a:rPr>
              <a:t>performance</a:t>
            </a:r>
            <a:r>
              <a:rPr lang="de-DE" sz="1200" dirty="0">
                <a:solidFill>
                  <a:srgbClr val="4D4D4D"/>
                </a:solidFill>
                <a:latin typeface="Open Sans" panose="020B0606030504020204" pitchFamily="34" charset="0"/>
              </a:rPr>
              <a:t>“)</a:t>
            </a:r>
          </a:p>
          <a:p>
            <a:pPr marL="228600" indent="-228600">
              <a:buFont typeface="+mj-lt"/>
              <a:buAutoNum type="arabicPeriod"/>
            </a:pPr>
            <a:r>
              <a:rPr lang="de-DE" sz="1200" dirty="0">
                <a:solidFill>
                  <a:srgbClr val="4D4D4D"/>
                </a:solidFill>
                <a:latin typeface="Open Sans" panose="020B0606030504020204" pitchFamily="34" charset="0"/>
              </a:rPr>
              <a:t>Klinische Leistungsfähigkeit („</a:t>
            </a:r>
            <a:r>
              <a:rPr lang="de-DE" sz="1200" dirty="0" err="1">
                <a:solidFill>
                  <a:srgbClr val="4D4D4D"/>
                </a:solidFill>
                <a:latin typeface="Open Sans" panose="020B0606030504020204" pitchFamily="34" charset="0"/>
              </a:rPr>
              <a:t>clinical</a:t>
            </a:r>
            <a:r>
              <a:rPr lang="de-DE" sz="1200" dirty="0">
                <a:solidFill>
                  <a:srgbClr val="4D4D4D"/>
                </a:solidFill>
                <a:latin typeface="Open Sans" panose="020B0606030504020204" pitchFamily="34" charset="0"/>
              </a:rPr>
              <a:t> </a:t>
            </a:r>
            <a:r>
              <a:rPr lang="de-DE" sz="1200" dirty="0" err="1">
                <a:solidFill>
                  <a:srgbClr val="4D4D4D"/>
                </a:solidFill>
                <a:latin typeface="Open Sans" panose="020B0606030504020204" pitchFamily="34" charset="0"/>
              </a:rPr>
              <a:t>performance</a:t>
            </a:r>
            <a:r>
              <a:rPr lang="de-DE" sz="1200" dirty="0">
                <a:solidFill>
                  <a:srgbClr val="4D4D4D"/>
                </a:solidFill>
                <a:latin typeface="Open Sans" panose="020B0606030504020204" pitchFamily="34" charset="0"/>
              </a:rPr>
              <a:t>“)</a:t>
            </a:r>
          </a:p>
        </p:txBody>
      </p:sp>
      <p:sp>
        <p:nvSpPr>
          <p:cNvPr id="9" name="Rechteck 8">
            <a:extLst>
              <a:ext uri="{FF2B5EF4-FFF2-40B4-BE49-F238E27FC236}">
                <a16:creationId xmlns:a16="http://schemas.microsoft.com/office/drawing/2014/main" id="{09DFB4FC-2821-4EBF-9136-DEF238B6DC69}"/>
              </a:ext>
            </a:extLst>
          </p:cNvPr>
          <p:cNvSpPr/>
          <p:nvPr/>
        </p:nvSpPr>
        <p:spPr>
          <a:xfrm>
            <a:off x="386080" y="4744502"/>
            <a:ext cx="3784600" cy="3046988"/>
          </a:xfrm>
          <a:prstGeom prst="rect">
            <a:avLst/>
          </a:prstGeom>
        </p:spPr>
        <p:txBody>
          <a:bodyPr wrap="square">
            <a:spAutoFit/>
          </a:bodyPr>
          <a:lstStyle/>
          <a:p>
            <a:r>
              <a:rPr lang="de-DE" sz="1200" dirty="0">
                <a:solidFill>
                  <a:srgbClr val="4D4D4D"/>
                </a:solidFill>
                <a:latin typeface="Open Sans" panose="020B0606030504020204" pitchFamily="34" charset="0"/>
              </a:rPr>
              <a:t>Die wissenschaftliche Validität ist also der Evidenzbeweis, dass die „Outputs“ des Produkts (hier der Software) mit einem klinischen oder physiologischen Zustand verknüpft sind.</a:t>
            </a:r>
          </a:p>
          <a:p>
            <a:r>
              <a:rPr lang="de-DE" sz="1200" dirty="0">
                <a:solidFill>
                  <a:srgbClr val="4D4D4D"/>
                </a:solidFill>
                <a:latin typeface="Open Sans" panose="020B0606030504020204" pitchFamily="34" charset="0"/>
              </a:rPr>
              <a:t>Ein Beispiel stellt die Berechnung eines Scores dar, der tatsächlich ein Maß für ein bestimmtes Risiko darstellen muss.</a:t>
            </a:r>
          </a:p>
          <a:p>
            <a:r>
              <a:rPr lang="de-DE" sz="1200" dirty="0">
                <a:solidFill>
                  <a:srgbClr val="4D4D4D"/>
                </a:solidFill>
                <a:latin typeface="Open Sans" panose="020B0606030504020204" pitchFamily="34" charset="0"/>
              </a:rPr>
              <a:t>Zum Nachweis der wissenschaftlichen Evidenz sollen die Hersteller folgende Quellen nutzen:</a:t>
            </a:r>
          </a:p>
          <a:p>
            <a:r>
              <a:rPr lang="de-DE" sz="1200" dirty="0">
                <a:solidFill>
                  <a:srgbClr val="4D4D4D"/>
                </a:solidFill>
                <a:latin typeface="Open Sans" panose="020B0606030504020204" pitchFamily="34" charset="0"/>
              </a:rPr>
              <a:t>Wissenschaftlicher Fachliteratur („</a:t>
            </a:r>
            <a:r>
              <a:rPr lang="de-DE" sz="1200" dirty="0" err="1">
                <a:solidFill>
                  <a:srgbClr val="4D4D4D"/>
                </a:solidFill>
                <a:latin typeface="Open Sans" panose="020B0606030504020204" pitchFamily="34" charset="0"/>
              </a:rPr>
              <a:t>peer</a:t>
            </a:r>
            <a:r>
              <a:rPr lang="de-DE" sz="1200" dirty="0">
                <a:solidFill>
                  <a:srgbClr val="4D4D4D"/>
                </a:solidFill>
                <a:latin typeface="Open Sans" panose="020B0606030504020204" pitchFamily="34" charset="0"/>
              </a:rPr>
              <a:t> </a:t>
            </a:r>
            <a:r>
              <a:rPr lang="de-DE" sz="1200" dirty="0" err="1">
                <a:solidFill>
                  <a:srgbClr val="4D4D4D"/>
                </a:solidFill>
                <a:latin typeface="Open Sans" panose="020B0606030504020204" pitchFamily="34" charset="0"/>
              </a:rPr>
              <a:t>reviewed</a:t>
            </a:r>
            <a:r>
              <a:rPr lang="de-DE" sz="1200" dirty="0">
                <a:solidFill>
                  <a:srgbClr val="4D4D4D"/>
                </a:solidFill>
                <a:latin typeface="Open Sans" panose="020B0606030504020204" pitchFamily="34" charset="0"/>
              </a:rPr>
              <a:t> </a:t>
            </a:r>
            <a:r>
              <a:rPr lang="de-DE" sz="1200" dirty="0" err="1">
                <a:solidFill>
                  <a:srgbClr val="4D4D4D"/>
                </a:solidFill>
                <a:latin typeface="Open Sans" panose="020B0606030504020204" pitchFamily="34" charset="0"/>
              </a:rPr>
              <a:t>articles</a:t>
            </a:r>
            <a:r>
              <a:rPr lang="de-DE" sz="1200" dirty="0">
                <a:solidFill>
                  <a:srgbClr val="4D4D4D"/>
                </a:solidFill>
                <a:latin typeface="Open Sans" panose="020B0606030504020204" pitchFamily="34" charset="0"/>
              </a:rPr>
              <a:t>“, Konferenzartikel)</a:t>
            </a:r>
          </a:p>
          <a:p>
            <a:r>
              <a:rPr lang="de-DE" sz="1200" dirty="0">
                <a:solidFill>
                  <a:srgbClr val="4D4D4D"/>
                </a:solidFill>
                <a:latin typeface="Open Sans" panose="020B0606030504020204" pitchFamily="34" charset="0"/>
              </a:rPr>
              <a:t>Empfehlungen der Behörden</a:t>
            </a:r>
          </a:p>
          <a:p>
            <a:r>
              <a:rPr lang="de-DE" sz="1200" dirty="0">
                <a:solidFill>
                  <a:srgbClr val="4D4D4D"/>
                </a:solidFill>
                <a:latin typeface="Open Sans" panose="020B0606030504020204" pitchFamily="34" charset="0"/>
              </a:rPr>
              <a:t>Wissenschaftliche Datenbanken, auch mit Ergebnissen klinischer Studien</a:t>
            </a:r>
          </a:p>
          <a:p>
            <a:r>
              <a:rPr lang="de-DE" sz="1200" dirty="0">
                <a:solidFill>
                  <a:srgbClr val="4D4D4D"/>
                </a:solidFill>
                <a:latin typeface="Open Sans" panose="020B0606030504020204" pitchFamily="34" charset="0"/>
              </a:rPr>
              <a:t>Expertenmeinungen, z.B. in Büchern und Leitfäden</a:t>
            </a:r>
          </a:p>
        </p:txBody>
      </p:sp>
      <p:sp>
        <p:nvSpPr>
          <p:cNvPr id="10" name="Rechteck 9">
            <a:extLst>
              <a:ext uri="{FF2B5EF4-FFF2-40B4-BE49-F238E27FC236}">
                <a16:creationId xmlns:a16="http://schemas.microsoft.com/office/drawing/2014/main" id="{8A05569C-1EBD-482C-BF3D-F8AEF6394983}"/>
              </a:ext>
            </a:extLst>
          </p:cNvPr>
          <p:cNvSpPr/>
          <p:nvPr/>
        </p:nvSpPr>
        <p:spPr>
          <a:xfrm>
            <a:off x="4500880" y="4739422"/>
            <a:ext cx="3571240" cy="4893647"/>
          </a:xfrm>
          <a:prstGeom prst="rect">
            <a:avLst/>
          </a:prstGeom>
        </p:spPr>
        <p:txBody>
          <a:bodyPr wrap="square">
            <a:spAutoFit/>
          </a:bodyPr>
          <a:lstStyle/>
          <a:p>
            <a:r>
              <a:rPr lang="de-DE" sz="1200" dirty="0">
                <a:solidFill>
                  <a:srgbClr val="4D4D4D"/>
                </a:solidFill>
                <a:latin typeface="Open Sans" panose="020B0606030504020204" pitchFamily="34" charset="0"/>
              </a:rPr>
              <a:t>Die Verifizierung der technischen Leistung ist somit die Demonstration der Fähigkeit des Software-Produkts, aus den Eingabedaten genau, zuverlässig und präzise die beabsichtigte Ausgabe zu erzeugen.</a:t>
            </a:r>
          </a:p>
          <a:p>
            <a:r>
              <a:rPr lang="de-DE" sz="1200" dirty="0">
                <a:solidFill>
                  <a:srgbClr val="4D4D4D"/>
                </a:solidFill>
                <a:latin typeface="Open Sans" panose="020B0606030504020204" pitchFamily="34" charset="0"/>
              </a:rPr>
              <a:t>Die technische Leistungsfähigkeit beweisen Hersteller im Rahmen der Verifizierung und Validierung (V&amp;V). Dabei sollen sie ggf. zurückgreifen auf:</a:t>
            </a:r>
          </a:p>
          <a:p>
            <a:r>
              <a:rPr lang="de-DE" sz="1200" dirty="0">
                <a:solidFill>
                  <a:srgbClr val="4D4D4D"/>
                </a:solidFill>
                <a:latin typeface="Open Sans" panose="020B0606030504020204" pitchFamily="34" charset="0"/>
              </a:rPr>
              <a:t>1. Verifizierungsaktivitäten, z.B.:</a:t>
            </a:r>
          </a:p>
          <a:p>
            <a:pPr lvl="1"/>
            <a:r>
              <a:rPr lang="de-DE" dirty="0"/>
              <a:t>Unit-Tests</a:t>
            </a:r>
          </a:p>
          <a:p>
            <a:pPr lvl="1"/>
            <a:r>
              <a:rPr lang="de-DE" dirty="0"/>
              <a:t>Integrationstests</a:t>
            </a:r>
          </a:p>
          <a:p>
            <a:pPr lvl="1"/>
            <a:r>
              <a:rPr lang="de-DE" dirty="0"/>
              <a:t>Systemtests</a:t>
            </a:r>
          </a:p>
          <a:p>
            <a:r>
              <a:rPr lang="de-DE" sz="1200" dirty="0">
                <a:solidFill>
                  <a:srgbClr val="4D4D4D"/>
                </a:solidFill>
                <a:latin typeface="Open Sans" panose="020B0606030504020204" pitchFamily="34" charset="0"/>
              </a:rPr>
              <a:t>2. Validierungsaktivitäten, z.B. anhand von:</a:t>
            </a:r>
          </a:p>
          <a:p>
            <a:pPr lvl="1"/>
            <a:r>
              <a:rPr lang="de-DE" dirty="0"/>
              <a:t>Kuratierten Datenbanken oder Registern</a:t>
            </a:r>
          </a:p>
          <a:p>
            <a:pPr lvl="1"/>
            <a:r>
              <a:rPr lang="de-DE" dirty="0"/>
              <a:t>Referenzdatenbanken</a:t>
            </a:r>
          </a:p>
          <a:p>
            <a:pPr lvl="1"/>
            <a:r>
              <a:rPr lang="de-DE" dirty="0"/>
              <a:t>Bereits gesammelten Patientendaten</a:t>
            </a:r>
          </a:p>
          <a:p>
            <a:r>
              <a:rPr lang="de-DE" sz="1200" dirty="0">
                <a:solidFill>
                  <a:srgbClr val="4D4D4D"/>
                </a:solidFill>
                <a:latin typeface="Open Sans" panose="020B0606030504020204" pitchFamily="34" charset="0"/>
              </a:rPr>
              <a:t>Üblicherweise referenzieren Medizinprodukte-Hersteller bei der klinischen Bewertung von Software diese V&amp;V-Ergebnisse.</a:t>
            </a:r>
          </a:p>
        </p:txBody>
      </p:sp>
      <p:sp>
        <p:nvSpPr>
          <p:cNvPr id="11" name="Rechteck 10">
            <a:extLst>
              <a:ext uri="{FF2B5EF4-FFF2-40B4-BE49-F238E27FC236}">
                <a16:creationId xmlns:a16="http://schemas.microsoft.com/office/drawing/2014/main" id="{71E8C054-FC29-4BC5-9D89-891C1E721AF4}"/>
              </a:ext>
            </a:extLst>
          </p:cNvPr>
          <p:cNvSpPr/>
          <p:nvPr/>
        </p:nvSpPr>
        <p:spPr>
          <a:xfrm>
            <a:off x="8021322" y="4423073"/>
            <a:ext cx="4460238" cy="6370975"/>
          </a:xfrm>
          <a:prstGeom prst="rect">
            <a:avLst/>
          </a:prstGeom>
        </p:spPr>
        <p:txBody>
          <a:bodyPr wrap="square">
            <a:spAutoFit/>
          </a:bodyPr>
          <a:lstStyle/>
          <a:p>
            <a:r>
              <a:rPr lang="de-DE" sz="1200" dirty="0">
                <a:solidFill>
                  <a:srgbClr val="4D4D4D"/>
                </a:solidFill>
                <a:latin typeface="Open Sans" panose="020B0606030504020204" pitchFamily="34" charset="0"/>
              </a:rPr>
              <a:t>Der Hersteller muss bei der klinischen Leistungsfähigkeit eine klinische Relevanz in Bezug auf die Zweckbestimmung des Produkts nachweisen. Die klinische Relevanz einer Medical-Device-Software zeigt sich als positive Auswirkung auf</a:t>
            </a:r>
          </a:p>
          <a:p>
            <a:r>
              <a:rPr lang="de-DE" sz="1200" dirty="0">
                <a:solidFill>
                  <a:srgbClr val="4D4D4D"/>
                </a:solidFill>
                <a:latin typeface="Open Sans" panose="020B0606030504020204" pitchFamily="34" charset="0"/>
              </a:rPr>
              <a:t>die Gesundheit eines Individuums, ausgedrückt in Form von messbaren, patientenrelevanten klinischen Endpunkten einschließlich Endpunkt(en) im Zusammenhang mit der Diagnose, Risikovorhersage, Vorhersage der Behandlungsreaktion(en), oder</a:t>
            </a:r>
          </a:p>
          <a:p>
            <a:r>
              <a:rPr lang="de-DE" sz="1200" dirty="0">
                <a:solidFill>
                  <a:srgbClr val="4D4D4D"/>
                </a:solidFill>
                <a:latin typeface="Open Sans" panose="020B0606030504020204" pitchFamily="34" charset="0"/>
              </a:rPr>
              <a:t>Aspekte, die mit seiner Funktion zusammenhängen, z.B. die der Früherkennung, Überwachung, Diagnose oder Hilfe zur Diagnose von Patienten, oder</a:t>
            </a:r>
          </a:p>
          <a:p>
            <a:r>
              <a:rPr lang="de-DE" sz="1200" dirty="0">
                <a:solidFill>
                  <a:srgbClr val="4D4D4D"/>
                </a:solidFill>
                <a:latin typeface="Open Sans" panose="020B0606030504020204" pitchFamily="34" charset="0"/>
              </a:rPr>
              <a:t>das Patientenmanagement oder zur öffentlichen Gesundheit.</a:t>
            </a:r>
          </a:p>
          <a:p>
            <a:r>
              <a:rPr lang="de-DE" sz="1200" dirty="0">
                <a:solidFill>
                  <a:srgbClr val="4D4D4D"/>
                </a:solidFill>
                <a:latin typeface="Open Sans" panose="020B0606030504020204" pitchFamily="34" charset="0"/>
              </a:rPr>
              <a:t>Diese Daten können ebenso aus vom Hersteller durchgeführten klinischen Studien stammen wie auch aus anderen Quellen. Die Hersteller werden ermutigt, auch auf bestehende Daten von alternativen Verfahren und Produkten zurückzugreifen.</a:t>
            </a:r>
          </a:p>
          <a:p>
            <a:r>
              <a:rPr lang="de-DE" sz="1200" dirty="0">
                <a:solidFill>
                  <a:srgbClr val="4D4D4D"/>
                </a:solidFill>
                <a:latin typeface="Open Sans" panose="020B0606030504020204" pitchFamily="34" charset="0"/>
              </a:rPr>
              <a:t>Sie sollten z.B. die folgenden Informationen heranziehen, um die klinische Leistungsfähigkeit zu beurteilen:</a:t>
            </a:r>
          </a:p>
          <a:p>
            <a:r>
              <a:rPr lang="de-DE" sz="1200" dirty="0">
                <a:solidFill>
                  <a:srgbClr val="4D4D4D"/>
                </a:solidFill>
                <a:latin typeface="Open Sans" panose="020B0606030504020204" pitchFamily="34" charset="0"/>
              </a:rPr>
              <a:t>Klinische/diagnostische Sensitivität und/oder klinische/diagnostische Spezifität</a:t>
            </a:r>
          </a:p>
          <a:p>
            <a:r>
              <a:rPr lang="de-DE" sz="1200" dirty="0">
                <a:solidFill>
                  <a:srgbClr val="4D4D4D"/>
                </a:solidFill>
                <a:latin typeface="Open Sans" panose="020B0606030504020204" pitchFamily="34" charset="0"/>
              </a:rPr>
              <a:t>Positiver/negativer prädiktiver Wert</a:t>
            </a:r>
          </a:p>
          <a:p>
            <a:r>
              <a:rPr lang="de-DE" sz="1200" dirty="0" err="1">
                <a:solidFill>
                  <a:srgbClr val="4D4D4D"/>
                </a:solidFill>
                <a:latin typeface="Open Sans" panose="020B0606030504020204" pitchFamily="34" charset="0"/>
              </a:rPr>
              <a:t>Number</a:t>
            </a:r>
            <a:r>
              <a:rPr lang="de-DE" sz="1200" dirty="0">
                <a:solidFill>
                  <a:srgbClr val="4D4D4D"/>
                </a:solidFill>
                <a:latin typeface="Open Sans" panose="020B0606030504020204" pitchFamily="34" charset="0"/>
              </a:rPr>
              <a:t> </a:t>
            </a:r>
            <a:r>
              <a:rPr lang="de-DE" sz="1200" dirty="0" err="1">
                <a:solidFill>
                  <a:srgbClr val="4D4D4D"/>
                </a:solidFill>
                <a:latin typeface="Open Sans" panose="020B0606030504020204" pitchFamily="34" charset="0"/>
              </a:rPr>
              <a:t>needed</a:t>
            </a:r>
            <a:r>
              <a:rPr lang="de-DE" sz="1200" dirty="0">
                <a:solidFill>
                  <a:srgbClr val="4D4D4D"/>
                </a:solidFill>
                <a:latin typeface="Open Sans" panose="020B0606030504020204" pitchFamily="34" charset="0"/>
              </a:rPr>
              <a:t> </a:t>
            </a:r>
            <a:r>
              <a:rPr lang="de-DE" sz="1200" dirty="0" err="1">
                <a:solidFill>
                  <a:srgbClr val="4D4D4D"/>
                </a:solidFill>
                <a:latin typeface="Open Sans" panose="020B0606030504020204" pitchFamily="34" charset="0"/>
              </a:rPr>
              <a:t>to</a:t>
            </a:r>
            <a:r>
              <a:rPr lang="de-DE" sz="1200" dirty="0">
                <a:solidFill>
                  <a:srgbClr val="4D4D4D"/>
                </a:solidFill>
                <a:latin typeface="Open Sans" panose="020B0606030504020204" pitchFamily="34" charset="0"/>
              </a:rPr>
              <a:t> </a:t>
            </a:r>
            <a:r>
              <a:rPr lang="de-DE" sz="1200" dirty="0" err="1">
                <a:solidFill>
                  <a:srgbClr val="4D4D4D"/>
                </a:solidFill>
                <a:latin typeface="Open Sans" panose="020B0606030504020204" pitchFamily="34" charset="0"/>
              </a:rPr>
              <a:t>treat</a:t>
            </a:r>
            <a:r>
              <a:rPr lang="de-DE" sz="1200" dirty="0">
                <a:solidFill>
                  <a:srgbClr val="4D4D4D"/>
                </a:solidFill>
                <a:latin typeface="Open Sans" panose="020B0606030504020204" pitchFamily="34" charset="0"/>
              </a:rPr>
              <a:t> (Anzahl der Patienten, die aufgrund einer Erkrankung oder präventiv behandelt werden müssen, um ein zusätzliches Ereignis wie (Folge-) Krankheit oder Tod zu vermeiden)</a:t>
            </a:r>
          </a:p>
          <a:p>
            <a:r>
              <a:rPr lang="de-DE" sz="1200" dirty="0" err="1">
                <a:solidFill>
                  <a:srgbClr val="4D4D4D"/>
                </a:solidFill>
                <a:latin typeface="Open Sans" panose="020B0606030504020204" pitchFamily="34" charset="0"/>
              </a:rPr>
              <a:t>Number</a:t>
            </a:r>
            <a:r>
              <a:rPr lang="de-DE" sz="1200" dirty="0">
                <a:solidFill>
                  <a:srgbClr val="4D4D4D"/>
                </a:solidFill>
                <a:latin typeface="Open Sans" panose="020B0606030504020204" pitchFamily="34" charset="0"/>
              </a:rPr>
              <a:t> </a:t>
            </a:r>
            <a:r>
              <a:rPr lang="de-DE" sz="1200" dirty="0" err="1">
                <a:solidFill>
                  <a:srgbClr val="4D4D4D"/>
                </a:solidFill>
                <a:latin typeface="Open Sans" panose="020B0606030504020204" pitchFamily="34" charset="0"/>
              </a:rPr>
              <a:t>needed</a:t>
            </a:r>
            <a:r>
              <a:rPr lang="de-DE" sz="1200" dirty="0">
                <a:solidFill>
                  <a:srgbClr val="4D4D4D"/>
                </a:solidFill>
                <a:latin typeface="Open Sans" panose="020B0606030504020204" pitchFamily="34" charset="0"/>
              </a:rPr>
              <a:t> </a:t>
            </a:r>
            <a:r>
              <a:rPr lang="de-DE" sz="1200" dirty="0" err="1">
                <a:solidFill>
                  <a:srgbClr val="4D4D4D"/>
                </a:solidFill>
                <a:latin typeface="Open Sans" panose="020B0606030504020204" pitchFamily="34" charset="0"/>
              </a:rPr>
              <a:t>to</a:t>
            </a:r>
            <a:r>
              <a:rPr lang="de-DE" sz="1200" dirty="0">
                <a:solidFill>
                  <a:srgbClr val="4D4D4D"/>
                </a:solidFill>
                <a:latin typeface="Open Sans" panose="020B0606030504020204" pitchFamily="34" charset="0"/>
              </a:rPr>
              <a:t> </a:t>
            </a:r>
            <a:r>
              <a:rPr lang="de-DE" sz="1200" dirty="0" err="1">
                <a:solidFill>
                  <a:srgbClr val="4D4D4D"/>
                </a:solidFill>
                <a:latin typeface="Open Sans" panose="020B0606030504020204" pitchFamily="34" charset="0"/>
              </a:rPr>
              <a:t>harm</a:t>
            </a:r>
            <a:r>
              <a:rPr lang="de-DE" sz="1200" dirty="0">
                <a:solidFill>
                  <a:srgbClr val="4D4D4D"/>
                </a:solidFill>
                <a:latin typeface="Open Sans" panose="020B0606030504020204" pitchFamily="34" charset="0"/>
              </a:rPr>
              <a:t> (Anzahl der Patienten, die diagnostiziert/behandelt werden müssen, um eine unerwünschte Wirkung auf einen Patienten zu haben)</a:t>
            </a:r>
          </a:p>
          <a:p>
            <a:r>
              <a:rPr lang="de-DE" sz="1200" dirty="0">
                <a:solidFill>
                  <a:srgbClr val="4D4D4D"/>
                </a:solidFill>
                <a:latin typeface="Open Sans" panose="020B0606030504020204" pitchFamily="34" charset="0"/>
              </a:rPr>
              <a:t>Benutzerfreundlichkeit/Benutzeroberfläche</a:t>
            </a:r>
          </a:p>
          <a:p>
            <a:r>
              <a:rPr lang="de-DE" sz="1200" dirty="0">
                <a:solidFill>
                  <a:srgbClr val="4D4D4D"/>
                </a:solidFill>
                <a:latin typeface="Open Sans" panose="020B0606030504020204" pitchFamily="34" charset="0"/>
              </a:rPr>
              <a:t>Konfidenzintervall(e)</a:t>
            </a:r>
          </a:p>
        </p:txBody>
      </p:sp>
    </p:spTree>
    <p:extLst>
      <p:ext uri="{BB962C8B-B14F-4D97-AF65-F5344CB8AC3E}">
        <p14:creationId xmlns:p14="http://schemas.microsoft.com/office/powerpoint/2010/main" val="601146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14767C4-7C76-4278-925B-5EF1B5B613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563" y="570865"/>
            <a:ext cx="806767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209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7661C324-190F-4DA0-A54E-936C49DDAC80}"/>
              </a:ext>
            </a:extLst>
          </p:cNvPr>
          <p:cNvSpPr/>
          <p:nvPr/>
        </p:nvSpPr>
        <p:spPr>
          <a:xfrm>
            <a:off x="436880" y="230505"/>
            <a:ext cx="3357880" cy="3647152"/>
          </a:xfrm>
          <a:prstGeom prst="rect">
            <a:avLst/>
          </a:prstGeom>
        </p:spPr>
        <p:txBody>
          <a:bodyPr wrap="square">
            <a:spAutoFit/>
          </a:bodyPr>
          <a:lstStyle/>
          <a:p>
            <a:r>
              <a:rPr lang="de-DE" sz="1050" dirty="0">
                <a:solidFill>
                  <a:srgbClr val="4D4D4D"/>
                </a:solidFill>
                <a:latin typeface="Open Sans" panose="020B0606030504020204" pitchFamily="34" charset="0"/>
              </a:rPr>
              <a:t>In einigen Fällen, insbesondere bei Medical-Device-Software der niedrigeren Risikoklassen I und </a:t>
            </a:r>
            <a:r>
              <a:rPr lang="de-DE" sz="1050" dirty="0" err="1">
                <a:solidFill>
                  <a:srgbClr val="4D4D4D"/>
                </a:solidFill>
                <a:latin typeface="Open Sans" panose="020B0606030504020204" pitchFamily="34" charset="0"/>
              </a:rPr>
              <a:t>IIa</a:t>
            </a:r>
            <a:r>
              <a:rPr lang="de-DE" sz="1050" dirty="0">
                <a:solidFill>
                  <a:srgbClr val="4D4D4D"/>
                </a:solidFill>
                <a:latin typeface="Open Sans" panose="020B0606030504020204" pitchFamily="34" charset="0"/>
              </a:rPr>
              <a:t>, sind klinische Daten zum Nachweis der Konformität oft nicht angemessen. Sowohl die MDR (Artikel 61, Abschnitt 10) also auch das MDCG-Dokument 2020-1 erlauben eine Ausnahme.</a:t>
            </a:r>
          </a:p>
          <a:p>
            <a:r>
              <a:rPr lang="de-DE" sz="1050" dirty="0">
                <a:solidFill>
                  <a:srgbClr val="4D4D4D"/>
                </a:solidFill>
                <a:latin typeface="Open Sans" panose="020B0606030504020204" pitchFamily="34" charset="0"/>
              </a:rPr>
              <a:t>Der Nachweis der Übereinstimmung mit grundlegenden Sicherheits- und Leistungsanforderungen kann allein auf der Grundlage der Ergebnisse nichtklinischer Testmethoden einschließlich Leistungsbewertung, technischer Prüfung („</a:t>
            </a:r>
            <a:r>
              <a:rPr lang="de-DE" sz="1050" dirty="0" err="1">
                <a:solidFill>
                  <a:srgbClr val="4D4D4D"/>
                </a:solidFill>
                <a:latin typeface="Open Sans" panose="020B0606030504020204" pitchFamily="34" charset="0"/>
              </a:rPr>
              <a:t>bench</a:t>
            </a:r>
            <a:r>
              <a:rPr lang="de-DE" sz="1050" dirty="0">
                <a:solidFill>
                  <a:srgbClr val="4D4D4D"/>
                </a:solidFill>
                <a:latin typeface="Open Sans" panose="020B0606030504020204" pitchFamily="34" charset="0"/>
              </a:rPr>
              <a:t> </a:t>
            </a:r>
            <a:r>
              <a:rPr lang="de-DE" sz="1050" dirty="0" err="1">
                <a:solidFill>
                  <a:srgbClr val="4D4D4D"/>
                </a:solidFill>
                <a:latin typeface="Open Sans" panose="020B0606030504020204" pitchFamily="34" charset="0"/>
              </a:rPr>
              <a:t>testing</a:t>
            </a:r>
            <a:r>
              <a:rPr lang="de-DE" sz="1050" dirty="0">
                <a:solidFill>
                  <a:srgbClr val="4D4D4D"/>
                </a:solidFill>
                <a:latin typeface="Open Sans" panose="020B0606030504020204" pitchFamily="34" charset="0"/>
              </a:rPr>
              <a:t>“) und vorklinischer Bewertung erfolgen. Dies muss aber auf jeden Fall begründet werden. Dabei müssen die folgenden Punkte berücksichtigt werden:</a:t>
            </a:r>
          </a:p>
          <a:p>
            <a:pPr marL="171450" indent="-171450">
              <a:buFont typeface="Arial" panose="020B0604020202020204" pitchFamily="34" charset="0"/>
              <a:buChar char="•"/>
            </a:pPr>
            <a:r>
              <a:rPr lang="de-DE" sz="1050" dirty="0">
                <a:solidFill>
                  <a:srgbClr val="212529"/>
                </a:solidFill>
                <a:latin typeface="Open Sans" panose="020B0606030504020204" pitchFamily="34" charset="0"/>
              </a:rPr>
              <a:t>Risikomanagements des Herstellers</a:t>
            </a:r>
          </a:p>
          <a:p>
            <a:pPr marL="171450" indent="-171450">
              <a:buFont typeface="Arial" panose="020B0604020202020204" pitchFamily="34" charset="0"/>
              <a:buChar char="•"/>
            </a:pPr>
            <a:r>
              <a:rPr lang="de-DE" sz="1050" dirty="0">
                <a:solidFill>
                  <a:srgbClr val="212529"/>
                </a:solidFill>
                <a:latin typeface="Open Sans" panose="020B0606030504020204" pitchFamily="34" charset="0"/>
              </a:rPr>
              <a:t>Berücksichtigung der besonderen Merkmale des Zusammenspiels zwischen dem Produkt und dem menschlichen Körper</a:t>
            </a:r>
          </a:p>
          <a:p>
            <a:pPr marL="171450" indent="-171450">
              <a:buFont typeface="Arial" panose="020B0604020202020204" pitchFamily="34" charset="0"/>
              <a:buChar char="•"/>
            </a:pPr>
            <a:r>
              <a:rPr lang="de-DE" sz="1050" dirty="0">
                <a:solidFill>
                  <a:srgbClr val="212529"/>
                </a:solidFill>
                <a:latin typeface="Open Sans" panose="020B0606030504020204" pitchFamily="34" charset="0"/>
              </a:rPr>
              <a:t>Bezweckte klinischen Leistung und Angaben des Herstellers zur Leistung</a:t>
            </a:r>
            <a:endParaRPr lang="de-DE" sz="1050" b="0" i="0" dirty="0">
              <a:solidFill>
                <a:srgbClr val="212529"/>
              </a:solidFill>
              <a:effectLst/>
              <a:latin typeface="Open Sans" panose="020B0606030504020204" pitchFamily="34" charset="0"/>
            </a:endParaRPr>
          </a:p>
        </p:txBody>
      </p:sp>
      <p:sp>
        <p:nvSpPr>
          <p:cNvPr id="5" name="Rechteck 4">
            <a:extLst>
              <a:ext uri="{FF2B5EF4-FFF2-40B4-BE49-F238E27FC236}">
                <a16:creationId xmlns:a16="http://schemas.microsoft.com/office/drawing/2014/main" id="{394460E6-6450-4D7E-A817-78389A1C3010}"/>
              </a:ext>
            </a:extLst>
          </p:cNvPr>
          <p:cNvSpPr/>
          <p:nvPr/>
        </p:nvSpPr>
        <p:spPr>
          <a:xfrm>
            <a:off x="4870630" y="619591"/>
            <a:ext cx="5143139" cy="369332"/>
          </a:xfrm>
          <a:prstGeom prst="rect">
            <a:avLst/>
          </a:prstGeom>
        </p:spPr>
        <p:txBody>
          <a:bodyPr wrap="none">
            <a:spAutoFit/>
          </a:bodyPr>
          <a:lstStyle/>
          <a:p>
            <a:r>
              <a:rPr lang="en-US" dirty="0" err="1">
                <a:solidFill>
                  <a:srgbClr val="DC1A22"/>
                </a:solidFill>
                <a:latin typeface="Open Sans" panose="020B0606030504020204" pitchFamily="34" charset="0"/>
              </a:rPr>
              <a:t>Medizinprodukte-Durchführungsgesetz</a:t>
            </a:r>
            <a:r>
              <a:rPr lang="en-US" dirty="0">
                <a:solidFill>
                  <a:srgbClr val="DC1A22"/>
                </a:solidFill>
                <a:latin typeface="Open Sans" panose="020B0606030504020204" pitchFamily="34" charset="0"/>
              </a:rPr>
              <a:t> MPDG</a:t>
            </a:r>
            <a:endParaRPr lang="en-US" b="0" i="0" dirty="0">
              <a:solidFill>
                <a:srgbClr val="DC1A22"/>
              </a:solidFill>
              <a:effectLst/>
              <a:latin typeface="Open Sans" panose="020B0606030504020204" pitchFamily="34" charset="0"/>
            </a:endParaRPr>
          </a:p>
        </p:txBody>
      </p:sp>
      <p:sp>
        <p:nvSpPr>
          <p:cNvPr id="6" name="Textfeld 5">
            <a:extLst>
              <a:ext uri="{FF2B5EF4-FFF2-40B4-BE49-F238E27FC236}">
                <a16:creationId xmlns:a16="http://schemas.microsoft.com/office/drawing/2014/main" id="{F98ACD9C-F591-40B0-AAA5-7DCBD7AD144B}"/>
              </a:ext>
            </a:extLst>
          </p:cNvPr>
          <p:cNvSpPr txBox="1"/>
          <p:nvPr/>
        </p:nvSpPr>
        <p:spPr>
          <a:xfrm>
            <a:off x="5024120" y="177800"/>
            <a:ext cx="1387111" cy="369332"/>
          </a:xfrm>
          <a:prstGeom prst="rect">
            <a:avLst/>
          </a:prstGeom>
          <a:noFill/>
        </p:spPr>
        <p:txBody>
          <a:bodyPr wrap="none" rtlCol="0">
            <a:spAutoFit/>
          </a:bodyPr>
          <a:lstStyle/>
          <a:p>
            <a:r>
              <a:rPr lang="de-DE" dirty="0"/>
              <a:t>Falls Prüfung</a:t>
            </a:r>
            <a:endParaRPr lang="en-US" dirty="0"/>
          </a:p>
        </p:txBody>
      </p:sp>
      <p:sp>
        <p:nvSpPr>
          <p:cNvPr id="7" name="Rechteck 6">
            <a:extLst>
              <a:ext uri="{FF2B5EF4-FFF2-40B4-BE49-F238E27FC236}">
                <a16:creationId xmlns:a16="http://schemas.microsoft.com/office/drawing/2014/main" id="{44930ECD-8B24-47FF-B2B0-6F3B94A5AD76}"/>
              </a:ext>
            </a:extLst>
          </p:cNvPr>
          <p:cNvSpPr/>
          <p:nvPr/>
        </p:nvSpPr>
        <p:spPr>
          <a:xfrm>
            <a:off x="5349240" y="1061382"/>
            <a:ext cx="6096000" cy="1546577"/>
          </a:xfrm>
          <a:prstGeom prst="rect">
            <a:avLst/>
          </a:prstGeom>
        </p:spPr>
        <p:txBody>
          <a:bodyPr>
            <a:spAutoFit/>
          </a:bodyPr>
          <a:lstStyle/>
          <a:p>
            <a:pPr marL="171450" indent="-171450">
              <a:buFont typeface="Arial" panose="020B0604020202020204" pitchFamily="34" charset="0"/>
              <a:buChar char="•"/>
            </a:pPr>
            <a:r>
              <a:rPr lang="de-DE" sz="1050" dirty="0">
                <a:solidFill>
                  <a:srgbClr val="212529"/>
                </a:solidFill>
                <a:latin typeface="Open Sans" panose="020B0606030504020204" pitchFamily="34" charset="0"/>
              </a:rPr>
              <a:t>Minimierung von Risiken und Belastungen sowie deren Vereinbarkeit mit dem erwartetem Nutzen</a:t>
            </a:r>
          </a:p>
          <a:p>
            <a:pPr marL="171450" indent="-171450">
              <a:buFont typeface="Arial" panose="020B0604020202020204" pitchFamily="34" charset="0"/>
              <a:buChar char="•"/>
            </a:pPr>
            <a:r>
              <a:rPr lang="de-DE" sz="1050" dirty="0">
                <a:solidFill>
                  <a:srgbClr val="212529"/>
                </a:solidFill>
                <a:latin typeface="Open Sans" panose="020B0606030504020204" pitchFamily="34" charset="0"/>
              </a:rPr>
              <a:t>Qualifikation der Prüfärzte</a:t>
            </a:r>
          </a:p>
          <a:p>
            <a:pPr marL="171450" indent="-171450">
              <a:buFont typeface="Arial" panose="020B0604020202020204" pitchFamily="34" charset="0"/>
              <a:buChar char="•"/>
            </a:pPr>
            <a:r>
              <a:rPr lang="de-DE" sz="1050" dirty="0">
                <a:solidFill>
                  <a:srgbClr val="212529"/>
                </a:solidFill>
                <a:latin typeface="Open Sans" panose="020B0606030504020204" pitchFamily="34" charset="0"/>
              </a:rPr>
              <a:t>Versicherungsschutz</a:t>
            </a:r>
          </a:p>
          <a:p>
            <a:pPr marL="171450" indent="-171450">
              <a:buFont typeface="Arial" panose="020B0604020202020204" pitchFamily="34" charset="0"/>
              <a:buChar char="•"/>
            </a:pPr>
            <a:r>
              <a:rPr lang="de-DE" sz="1050" dirty="0">
                <a:solidFill>
                  <a:srgbClr val="212529"/>
                </a:solidFill>
                <a:latin typeface="Open Sans" panose="020B0606030504020204" pitchFamily="34" charset="0"/>
              </a:rPr>
              <a:t>Einwilligung der Probanden (es gibt Sonderregelungen)</a:t>
            </a:r>
          </a:p>
          <a:p>
            <a:pPr marL="171450" indent="-171450">
              <a:buFont typeface="Arial" panose="020B0604020202020204" pitchFamily="34" charset="0"/>
              <a:buChar char="•"/>
            </a:pPr>
            <a:r>
              <a:rPr lang="de-DE" sz="1050" dirty="0">
                <a:solidFill>
                  <a:srgbClr val="212529"/>
                </a:solidFill>
                <a:latin typeface="Open Sans" panose="020B0606030504020204" pitchFamily="34" charset="0"/>
              </a:rPr>
              <a:t>Positives Votum der Ethik-Kommission (Ausnahmen ggf. bei CE-gekennzeichneten Produkten möglich)</a:t>
            </a:r>
          </a:p>
          <a:p>
            <a:pPr marL="171450" indent="-171450">
              <a:buFont typeface="Arial" panose="020B0604020202020204" pitchFamily="34" charset="0"/>
              <a:buChar char="•"/>
            </a:pPr>
            <a:r>
              <a:rPr lang="de-DE" sz="1050" dirty="0">
                <a:solidFill>
                  <a:srgbClr val="212529"/>
                </a:solidFill>
                <a:latin typeface="Open Sans" panose="020B0606030504020204" pitchFamily="34" charset="0"/>
              </a:rPr>
              <a:t>Anzeige bei der zuständigen Bundesoberbehörde (Ausnahmen ggf. bei CE-gekennzeichneten Produkten möglich)</a:t>
            </a:r>
            <a:endParaRPr lang="de-DE" sz="1050" b="0" i="0" dirty="0">
              <a:solidFill>
                <a:srgbClr val="212529"/>
              </a:solidFill>
              <a:effectLst/>
              <a:latin typeface="Open Sans" panose="020B0606030504020204" pitchFamily="34" charset="0"/>
            </a:endParaRPr>
          </a:p>
        </p:txBody>
      </p:sp>
      <p:sp>
        <p:nvSpPr>
          <p:cNvPr id="8" name="Rechteck 7">
            <a:extLst>
              <a:ext uri="{FF2B5EF4-FFF2-40B4-BE49-F238E27FC236}">
                <a16:creationId xmlns:a16="http://schemas.microsoft.com/office/drawing/2014/main" id="{CBCB12D0-4E65-4E41-B4F7-9B1002D2295D}"/>
              </a:ext>
            </a:extLst>
          </p:cNvPr>
          <p:cNvSpPr/>
          <p:nvPr/>
        </p:nvSpPr>
        <p:spPr>
          <a:xfrm>
            <a:off x="4870630" y="2680418"/>
            <a:ext cx="6096000" cy="1477328"/>
          </a:xfrm>
          <a:prstGeom prst="rect">
            <a:avLst/>
          </a:prstGeom>
        </p:spPr>
        <p:txBody>
          <a:bodyPr>
            <a:spAutoFit/>
          </a:bodyPr>
          <a:lstStyle/>
          <a:p>
            <a:r>
              <a:rPr lang="de-DE" dirty="0">
                <a:solidFill>
                  <a:srgbClr val="4D4D4D"/>
                </a:solidFill>
                <a:latin typeface="Open Sans" panose="020B0606030504020204" pitchFamily="34" charset="0"/>
              </a:rPr>
              <a:t>Die genauesten Vorgaben an die Durchführung klinischer Prüfungen gibt die ISO 14155. Diese Norm trägt den Titel </a:t>
            </a:r>
            <a:r>
              <a:rPr lang="de-DE" i="1" dirty="0">
                <a:solidFill>
                  <a:srgbClr val="4D4D4D"/>
                </a:solidFill>
                <a:latin typeface="Open Sans" panose="020B0606030504020204" pitchFamily="34" charset="0"/>
              </a:rPr>
              <a:t>„Klinische Prüfung von Medizinprodukten an Menschen — Gute klinische Praxis“</a:t>
            </a:r>
            <a:r>
              <a:rPr lang="de-DE" dirty="0">
                <a:solidFill>
                  <a:srgbClr val="4D4D4D"/>
                </a:solidFill>
                <a:latin typeface="Open Sans" panose="020B0606030504020204" pitchFamily="34" charset="0"/>
              </a:rPr>
              <a:t>. Sie gibt beispielsweise vor,</a:t>
            </a:r>
            <a:endParaRPr lang="en-US" dirty="0"/>
          </a:p>
        </p:txBody>
      </p:sp>
      <p:sp>
        <p:nvSpPr>
          <p:cNvPr id="9" name="Rechteck 8">
            <a:extLst>
              <a:ext uri="{FF2B5EF4-FFF2-40B4-BE49-F238E27FC236}">
                <a16:creationId xmlns:a16="http://schemas.microsoft.com/office/drawing/2014/main" id="{A375F2FD-33BA-4621-ADFF-8CA7EDE8F623}"/>
              </a:ext>
            </a:extLst>
          </p:cNvPr>
          <p:cNvSpPr/>
          <p:nvPr/>
        </p:nvSpPr>
        <p:spPr>
          <a:xfrm>
            <a:off x="5135880" y="4353064"/>
            <a:ext cx="6096000" cy="5355312"/>
          </a:xfrm>
          <a:prstGeom prst="rect">
            <a:avLst/>
          </a:prstGeom>
        </p:spPr>
        <p:txBody>
          <a:bodyPr>
            <a:spAutoFit/>
          </a:bodyPr>
          <a:lstStyle/>
          <a:p>
            <a:r>
              <a:rPr lang="en-US" dirty="0">
                <a:solidFill>
                  <a:srgbClr val="4D4D4D"/>
                </a:solidFill>
                <a:latin typeface="Open Sans" panose="020B0606030504020204" pitchFamily="34" charset="0"/>
              </a:rPr>
              <a:t>Die EU-</a:t>
            </a:r>
            <a:r>
              <a:rPr lang="en-US" dirty="0" err="1">
                <a:solidFill>
                  <a:srgbClr val="4D4D4D"/>
                </a:solidFill>
                <a:latin typeface="Open Sans" panose="020B0606030504020204" pitchFamily="34" charset="0"/>
              </a:rPr>
              <a:t>Kommission</a:t>
            </a:r>
            <a:r>
              <a:rPr lang="en-US" dirty="0">
                <a:solidFill>
                  <a:srgbClr val="4D4D4D"/>
                </a:solidFill>
                <a:latin typeface="Open Sans" panose="020B0606030504020204" pitchFamily="34" charset="0"/>
              </a:rPr>
              <a:t> und die </a:t>
            </a:r>
            <a:r>
              <a:rPr lang="en-US" dirty="0" err="1">
                <a:solidFill>
                  <a:srgbClr val="4D4D4D"/>
                </a:solidFill>
                <a:latin typeface="Open Sans" panose="020B0606030504020204" pitchFamily="34" charset="0"/>
              </a:rPr>
              <a:t>benannten</a:t>
            </a:r>
            <a:r>
              <a:rPr lang="en-US" dirty="0">
                <a:solidFill>
                  <a:srgbClr val="4D4D4D"/>
                </a:solidFill>
                <a:latin typeface="Open Sans" panose="020B0606030504020204" pitchFamily="34" charset="0"/>
              </a:rPr>
              <a:t> </a:t>
            </a:r>
            <a:r>
              <a:rPr lang="en-US" dirty="0" err="1">
                <a:solidFill>
                  <a:srgbClr val="4D4D4D"/>
                </a:solidFill>
                <a:latin typeface="Open Sans" panose="020B0606030504020204" pitchFamily="34" charset="0"/>
              </a:rPr>
              <a:t>Stellen</a:t>
            </a:r>
            <a:r>
              <a:rPr lang="en-US" dirty="0">
                <a:solidFill>
                  <a:srgbClr val="4D4D4D"/>
                </a:solidFill>
                <a:latin typeface="Open Sans" panose="020B0606030504020204" pitchFamily="34" charset="0"/>
              </a:rPr>
              <a:t> </a:t>
            </a:r>
            <a:r>
              <a:rPr lang="en-US" dirty="0" err="1">
                <a:solidFill>
                  <a:srgbClr val="4D4D4D"/>
                </a:solidFill>
                <a:latin typeface="Open Sans" panose="020B0606030504020204" pitchFamily="34" charset="0"/>
              </a:rPr>
              <a:t>haben</a:t>
            </a:r>
            <a:r>
              <a:rPr lang="en-US" dirty="0">
                <a:solidFill>
                  <a:srgbClr val="4D4D4D"/>
                </a:solidFill>
                <a:latin typeface="Open Sans" panose="020B0606030504020204" pitchFamily="34" charset="0"/>
              </a:rPr>
              <a:t> </a:t>
            </a:r>
            <a:r>
              <a:rPr lang="en-US" dirty="0" err="1">
                <a:solidFill>
                  <a:srgbClr val="4D4D4D"/>
                </a:solidFill>
                <a:latin typeface="Open Sans" panose="020B0606030504020204" pitchFamily="34" charset="0"/>
              </a:rPr>
              <a:t>weitere</a:t>
            </a:r>
            <a:r>
              <a:rPr lang="en-US" dirty="0">
                <a:solidFill>
                  <a:srgbClr val="4D4D4D"/>
                </a:solidFill>
                <a:latin typeface="Open Sans" panose="020B0606030504020204" pitchFamily="34" charset="0"/>
              </a:rPr>
              <a:t> </a:t>
            </a:r>
            <a:r>
              <a:rPr lang="en-US" dirty="0" err="1">
                <a:solidFill>
                  <a:srgbClr val="4D4D4D"/>
                </a:solidFill>
                <a:latin typeface="Open Sans" panose="020B0606030504020204" pitchFamily="34" charset="0"/>
              </a:rPr>
              <a:t>Dokumente</a:t>
            </a:r>
            <a:r>
              <a:rPr lang="en-US" dirty="0">
                <a:solidFill>
                  <a:srgbClr val="4D4D4D"/>
                </a:solidFill>
                <a:latin typeface="Open Sans" panose="020B0606030504020204" pitchFamily="34" charset="0"/>
              </a:rPr>
              <a:t> </a:t>
            </a:r>
            <a:r>
              <a:rPr lang="en-US" dirty="0" err="1">
                <a:solidFill>
                  <a:srgbClr val="4D4D4D"/>
                </a:solidFill>
                <a:latin typeface="Open Sans" panose="020B0606030504020204" pitchFamily="34" charset="0"/>
              </a:rPr>
              <a:t>publiziert</a:t>
            </a:r>
            <a:r>
              <a:rPr lang="en-US" dirty="0">
                <a:solidFill>
                  <a:srgbClr val="4D4D4D"/>
                </a:solidFill>
                <a:latin typeface="Open Sans" panose="020B0606030504020204" pitchFamily="34" charset="0"/>
              </a:rPr>
              <a:t>. Dazu </a:t>
            </a:r>
            <a:r>
              <a:rPr lang="en-US" dirty="0" err="1">
                <a:solidFill>
                  <a:srgbClr val="4D4D4D"/>
                </a:solidFill>
                <a:latin typeface="Open Sans" panose="020B0606030504020204" pitchFamily="34" charset="0"/>
              </a:rPr>
              <a:t>zählen</a:t>
            </a:r>
            <a:r>
              <a:rPr lang="en-US" dirty="0">
                <a:solidFill>
                  <a:srgbClr val="4D4D4D"/>
                </a:solidFill>
                <a:latin typeface="Open Sans" panose="020B0606030504020204" pitchFamily="34" charset="0"/>
              </a:rPr>
              <a:t> </a:t>
            </a:r>
            <a:r>
              <a:rPr lang="en-US" dirty="0" err="1">
                <a:solidFill>
                  <a:srgbClr val="4D4D4D"/>
                </a:solidFill>
                <a:latin typeface="Open Sans" panose="020B0606030504020204" pitchFamily="34" charset="0"/>
              </a:rPr>
              <a:t>folgende</a:t>
            </a:r>
            <a:r>
              <a:rPr lang="en-US" dirty="0">
                <a:solidFill>
                  <a:srgbClr val="4D4D4D"/>
                </a:solidFill>
                <a:latin typeface="Open Sans" panose="020B0606030504020204" pitchFamily="34" charset="0"/>
              </a:rPr>
              <a:t> Guidance-</a:t>
            </a:r>
            <a:r>
              <a:rPr lang="en-US" dirty="0" err="1">
                <a:solidFill>
                  <a:srgbClr val="4D4D4D"/>
                </a:solidFill>
                <a:latin typeface="Open Sans" panose="020B0606030504020204" pitchFamily="34" charset="0"/>
              </a:rPr>
              <a:t>Dokumente</a:t>
            </a:r>
            <a:r>
              <a:rPr lang="en-US" dirty="0">
                <a:solidFill>
                  <a:srgbClr val="4D4D4D"/>
                </a:solidFill>
                <a:latin typeface="Open Sans" panose="020B0606030504020204" pitchFamily="34" charset="0"/>
              </a:rPr>
              <a:t> </a:t>
            </a:r>
            <a:r>
              <a:rPr lang="en-US" dirty="0" err="1">
                <a:solidFill>
                  <a:srgbClr val="4D4D4D"/>
                </a:solidFill>
                <a:latin typeface="Open Sans" panose="020B0606030504020204" pitchFamily="34" charset="0"/>
              </a:rPr>
              <a:t>aus</a:t>
            </a:r>
            <a:r>
              <a:rPr lang="en-US" dirty="0">
                <a:solidFill>
                  <a:srgbClr val="4D4D4D"/>
                </a:solidFill>
                <a:latin typeface="Open Sans" panose="020B0606030504020204" pitchFamily="34" charset="0"/>
              </a:rPr>
              <a:t> MEDDEV und NB-MED:</a:t>
            </a:r>
          </a:p>
          <a:p>
            <a:pPr>
              <a:buFont typeface="Arial" panose="020B0604020202020204" pitchFamily="34" charset="0"/>
              <a:buChar char="•"/>
            </a:pPr>
            <a:r>
              <a:rPr lang="en-US" b="1" dirty="0">
                <a:solidFill>
                  <a:srgbClr val="DC1A22"/>
                </a:solidFill>
                <a:latin typeface="Open Sans" panose="020B0606030504020204" pitchFamily="34" charset="0"/>
                <a:hlinkClick r:id="rId2"/>
              </a:rPr>
              <a:t>NB-MED/2.7/Rec1</a:t>
            </a:r>
            <a:r>
              <a:rPr lang="en-US" dirty="0">
                <a:solidFill>
                  <a:srgbClr val="212529"/>
                </a:solidFill>
                <a:latin typeface="Open Sans" panose="020B0606030504020204" pitchFamily="34" charset="0"/>
              </a:rPr>
              <a:t>: Clinical investigations, clinical evaluation</a:t>
            </a:r>
          </a:p>
          <a:p>
            <a:pPr>
              <a:buFont typeface="Arial" panose="020B0604020202020204" pitchFamily="34" charset="0"/>
              <a:buChar char="•"/>
            </a:pPr>
            <a:r>
              <a:rPr lang="en-US" b="1" dirty="0">
                <a:solidFill>
                  <a:srgbClr val="DC1A22"/>
                </a:solidFill>
                <a:latin typeface="Open Sans" panose="020B0606030504020204" pitchFamily="34" charset="0"/>
                <a:hlinkClick r:id="rId3"/>
              </a:rPr>
              <a:t>MEDDEV 2.7/2 rev. 2</a:t>
            </a:r>
            <a:r>
              <a:rPr lang="en-US" dirty="0">
                <a:solidFill>
                  <a:srgbClr val="212529"/>
                </a:solidFill>
                <a:latin typeface="Open Sans" panose="020B0606030504020204" pitchFamily="34" charset="0"/>
              </a:rPr>
              <a:t>: „Guidelines for Competent Authorities for making a validation/assessment of a clinical investigation application under directives 90/385/EEC and 93/42/EC”</a:t>
            </a:r>
          </a:p>
          <a:p>
            <a:pPr>
              <a:buFont typeface="Arial" panose="020B0604020202020204" pitchFamily="34" charset="0"/>
              <a:buChar char="•"/>
            </a:pPr>
            <a:r>
              <a:rPr lang="en-US" b="1" dirty="0">
                <a:solidFill>
                  <a:srgbClr val="DC1A22"/>
                </a:solidFill>
                <a:latin typeface="Open Sans" panose="020B0606030504020204" pitchFamily="34" charset="0"/>
                <a:hlinkClick r:id="rId4"/>
              </a:rPr>
              <a:t>MEDDEV 2.7/3 rev. 3</a:t>
            </a:r>
            <a:r>
              <a:rPr lang="en-US" dirty="0">
                <a:solidFill>
                  <a:srgbClr val="212529"/>
                </a:solidFill>
                <a:latin typeface="Open Sans" panose="020B0606030504020204" pitchFamily="34" charset="0"/>
              </a:rPr>
              <a:t>: „Clinical investigations: serious adverse reporting under directives 90/385/EEC and 93/42/EC“</a:t>
            </a:r>
          </a:p>
          <a:p>
            <a:pPr>
              <a:buFont typeface="Arial" panose="020B0604020202020204" pitchFamily="34" charset="0"/>
              <a:buChar char="•"/>
            </a:pPr>
            <a:r>
              <a:rPr lang="en-US" b="1" dirty="0">
                <a:solidFill>
                  <a:srgbClr val="DC1A22"/>
                </a:solidFill>
                <a:latin typeface="Open Sans" panose="020B0606030504020204" pitchFamily="34" charset="0"/>
                <a:hlinkClick r:id="rId5"/>
              </a:rPr>
              <a:t>MEDDEV 2.7/4</a:t>
            </a:r>
            <a:r>
              <a:rPr lang="en-US" dirty="0">
                <a:solidFill>
                  <a:srgbClr val="212529"/>
                </a:solidFill>
                <a:latin typeface="Open Sans" panose="020B0606030504020204" pitchFamily="34" charset="0"/>
              </a:rPr>
              <a:t>: “Guidelines on Clinical investigations: a guide for manufacturers and notified bodies”</a:t>
            </a:r>
          </a:p>
          <a:p>
            <a:pPr>
              <a:buFont typeface="Arial" panose="020B0604020202020204" pitchFamily="34" charset="0"/>
              <a:buChar char="•"/>
            </a:pPr>
            <a:r>
              <a:rPr lang="en-US" b="1" dirty="0">
                <a:solidFill>
                  <a:srgbClr val="DC1A22"/>
                </a:solidFill>
                <a:latin typeface="Open Sans" panose="020B0606030504020204" pitchFamily="34" charset="0"/>
                <a:hlinkClick r:id="rId6"/>
              </a:rPr>
              <a:t>MEDDEV 2.12/2</a:t>
            </a:r>
            <a:r>
              <a:rPr lang="en-US" dirty="0">
                <a:solidFill>
                  <a:srgbClr val="212529"/>
                </a:solidFill>
                <a:latin typeface="Open Sans" panose="020B0606030504020204" pitchFamily="34" charset="0"/>
              </a:rPr>
              <a:t>: „Post Market Clinical Follow-up Studies“</a:t>
            </a:r>
          </a:p>
          <a:p>
            <a:r>
              <a:rPr lang="en-US" dirty="0">
                <a:solidFill>
                  <a:srgbClr val="4D4D4D"/>
                </a:solidFill>
                <a:latin typeface="Open Sans" panose="020B0606030504020204" pitchFamily="34" charset="0"/>
              </a:rPr>
              <a:t>Die </a:t>
            </a:r>
            <a:r>
              <a:rPr lang="en-US" dirty="0" err="1">
                <a:solidFill>
                  <a:srgbClr val="4D4D4D"/>
                </a:solidFill>
                <a:latin typeface="Open Sans" panose="020B0606030504020204" pitchFamily="34" charset="0"/>
              </a:rPr>
              <a:t>Liste</a:t>
            </a:r>
            <a:r>
              <a:rPr lang="en-US" dirty="0">
                <a:solidFill>
                  <a:srgbClr val="4D4D4D"/>
                </a:solidFill>
                <a:latin typeface="Open Sans" panose="020B0606030504020204" pitchFamily="34" charset="0"/>
              </a:rPr>
              <a:t> </a:t>
            </a:r>
            <a:r>
              <a:rPr lang="en-US" dirty="0" err="1">
                <a:solidFill>
                  <a:srgbClr val="4D4D4D"/>
                </a:solidFill>
                <a:latin typeface="Open Sans" panose="020B0606030504020204" pitchFamily="34" charset="0"/>
              </a:rPr>
              <a:t>offenbart</a:t>
            </a:r>
            <a:r>
              <a:rPr lang="en-US" dirty="0">
                <a:solidFill>
                  <a:srgbClr val="4D4D4D"/>
                </a:solidFill>
                <a:latin typeface="Open Sans" panose="020B0606030504020204" pitchFamily="34" charset="0"/>
              </a:rPr>
              <a:t>, </a:t>
            </a:r>
            <a:r>
              <a:rPr lang="en-US" dirty="0" err="1">
                <a:solidFill>
                  <a:srgbClr val="4D4D4D"/>
                </a:solidFill>
                <a:latin typeface="Open Sans" panose="020B0606030504020204" pitchFamily="34" charset="0"/>
              </a:rPr>
              <a:t>dass</a:t>
            </a:r>
            <a:r>
              <a:rPr lang="en-US" dirty="0">
                <a:solidFill>
                  <a:srgbClr val="4D4D4D"/>
                </a:solidFill>
                <a:latin typeface="Open Sans" panose="020B0606030504020204" pitchFamily="34" charset="0"/>
              </a:rPr>
              <a:t> es </a:t>
            </a:r>
            <a:r>
              <a:rPr lang="en-US" dirty="0" err="1">
                <a:solidFill>
                  <a:srgbClr val="4D4D4D"/>
                </a:solidFill>
                <a:latin typeface="Open Sans" panose="020B0606030504020204" pitchFamily="34" charset="0"/>
              </a:rPr>
              <a:t>derzeit</a:t>
            </a:r>
            <a:r>
              <a:rPr lang="en-US" dirty="0">
                <a:solidFill>
                  <a:srgbClr val="4D4D4D"/>
                </a:solidFill>
                <a:latin typeface="Open Sans" panose="020B0606030504020204" pitchFamily="34" charset="0"/>
              </a:rPr>
              <a:t> </a:t>
            </a:r>
            <a:r>
              <a:rPr lang="en-US" dirty="0" err="1">
                <a:solidFill>
                  <a:srgbClr val="4D4D4D"/>
                </a:solidFill>
                <a:latin typeface="Open Sans" panose="020B0606030504020204" pitchFamily="34" charset="0"/>
              </a:rPr>
              <a:t>noch</a:t>
            </a:r>
            <a:r>
              <a:rPr lang="en-US" dirty="0">
                <a:solidFill>
                  <a:srgbClr val="4D4D4D"/>
                </a:solidFill>
                <a:latin typeface="Open Sans" panose="020B0606030504020204" pitchFamily="34" charset="0"/>
              </a:rPr>
              <a:t> </a:t>
            </a:r>
            <a:r>
              <a:rPr lang="en-US" dirty="0" err="1">
                <a:solidFill>
                  <a:srgbClr val="4D4D4D"/>
                </a:solidFill>
                <a:latin typeface="Open Sans" panose="020B0606030504020204" pitchFamily="34" charset="0"/>
              </a:rPr>
              <a:t>keine</a:t>
            </a:r>
            <a:r>
              <a:rPr lang="en-US" dirty="0">
                <a:solidFill>
                  <a:srgbClr val="4D4D4D"/>
                </a:solidFill>
                <a:latin typeface="Open Sans" panose="020B0606030504020204" pitchFamily="34" charset="0"/>
              </a:rPr>
              <a:t> </a:t>
            </a:r>
            <a:r>
              <a:rPr lang="en-US" dirty="0" err="1">
                <a:solidFill>
                  <a:srgbClr val="4D4D4D"/>
                </a:solidFill>
                <a:latin typeface="Open Sans" panose="020B0606030504020204" pitchFamily="34" charset="0"/>
              </a:rPr>
              <a:t>Dokumente</a:t>
            </a:r>
            <a:r>
              <a:rPr lang="en-US" dirty="0">
                <a:solidFill>
                  <a:srgbClr val="4D4D4D"/>
                </a:solidFill>
                <a:latin typeface="Open Sans" panose="020B0606030504020204" pitchFamily="34" charset="0"/>
              </a:rPr>
              <a:t> </a:t>
            </a:r>
            <a:r>
              <a:rPr lang="en-US" dirty="0" err="1">
                <a:solidFill>
                  <a:srgbClr val="4D4D4D"/>
                </a:solidFill>
                <a:latin typeface="Open Sans" panose="020B0606030504020204" pitchFamily="34" charset="0"/>
              </a:rPr>
              <a:t>gibt</a:t>
            </a:r>
            <a:r>
              <a:rPr lang="en-US" dirty="0">
                <a:solidFill>
                  <a:srgbClr val="4D4D4D"/>
                </a:solidFill>
                <a:latin typeface="Open Sans" panose="020B0606030504020204" pitchFamily="34" charset="0"/>
              </a:rPr>
              <a:t>, die </a:t>
            </a:r>
            <a:r>
              <a:rPr lang="en-US" dirty="0" err="1">
                <a:solidFill>
                  <a:srgbClr val="4D4D4D"/>
                </a:solidFill>
                <a:latin typeface="Open Sans" panose="020B0606030504020204" pitchFamily="34" charset="0"/>
              </a:rPr>
              <a:t>speziell</a:t>
            </a:r>
            <a:r>
              <a:rPr lang="en-US" dirty="0">
                <a:solidFill>
                  <a:srgbClr val="4D4D4D"/>
                </a:solidFill>
                <a:latin typeface="Open Sans" panose="020B0606030504020204" pitchFamily="34" charset="0"/>
              </a:rPr>
              <a:t> </a:t>
            </a:r>
            <a:r>
              <a:rPr lang="en-US" dirty="0" err="1">
                <a:solidFill>
                  <a:srgbClr val="4D4D4D"/>
                </a:solidFill>
                <a:latin typeface="Open Sans" panose="020B0606030504020204" pitchFamily="34" charset="0"/>
              </a:rPr>
              <a:t>dazu</a:t>
            </a:r>
            <a:r>
              <a:rPr lang="en-US" dirty="0">
                <a:solidFill>
                  <a:srgbClr val="4D4D4D"/>
                </a:solidFill>
                <a:latin typeface="Open Sans" panose="020B0606030504020204" pitchFamily="34" charset="0"/>
              </a:rPr>
              <a:t> </a:t>
            </a:r>
            <a:r>
              <a:rPr lang="en-US" dirty="0" err="1">
                <a:solidFill>
                  <a:srgbClr val="4D4D4D"/>
                </a:solidFill>
                <a:latin typeface="Open Sans" panose="020B0606030504020204" pitchFamily="34" charset="0"/>
              </a:rPr>
              <a:t>gedacht</a:t>
            </a:r>
            <a:r>
              <a:rPr lang="en-US" dirty="0">
                <a:solidFill>
                  <a:srgbClr val="4D4D4D"/>
                </a:solidFill>
                <a:latin typeface="Open Sans" panose="020B0606030504020204" pitchFamily="34" charset="0"/>
              </a:rPr>
              <a:t> </a:t>
            </a:r>
            <a:r>
              <a:rPr lang="en-US" dirty="0" err="1">
                <a:solidFill>
                  <a:srgbClr val="4D4D4D"/>
                </a:solidFill>
                <a:latin typeface="Open Sans" panose="020B0606030504020204" pitchFamily="34" charset="0"/>
              </a:rPr>
              <a:t>sind</a:t>
            </a:r>
            <a:r>
              <a:rPr lang="en-US" dirty="0">
                <a:solidFill>
                  <a:srgbClr val="4D4D4D"/>
                </a:solidFill>
                <a:latin typeface="Open Sans" panose="020B0606030504020204" pitchFamily="34" charset="0"/>
              </a:rPr>
              <a:t>, die </a:t>
            </a:r>
            <a:r>
              <a:rPr lang="en-US" dirty="0" err="1">
                <a:solidFill>
                  <a:srgbClr val="4D4D4D"/>
                </a:solidFill>
                <a:latin typeface="Open Sans" panose="020B0606030504020204" pitchFamily="34" charset="0"/>
              </a:rPr>
              <a:t>Konformität</a:t>
            </a:r>
            <a:r>
              <a:rPr lang="en-US" dirty="0">
                <a:solidFill>
                  <a:srgbClr val="4D4D4D"/>
                </a:solidFill>
                <a:latin typeface="Open Sans" panose="020B0606030504020204" pitchFamily="34" charset="0"/>
              </a:rPr>
              <a:t> </a:t>
            </a:r>
            <a:r>
              <a:rPr lang="en-US" dirty="0" err="1">
                <a:solidFill>
                  <a:srgbClr val="4D4D4D"/>
                </a:solidFill>
                <a:latin typeface="Open Sans" panose="020B0606030504020204" pitchFamily="34" charset="0"/>
              </a:rPr>
              <a:t>mit</a:t>
            </a:r>
            <a:r>
              <a:rPr lang="en-US" dirty="0">
                <a:solidFill>
                  <a:srgbClr val="4D4D4D"/>
                </a:solidFill>
                <a:latin typeface="Open Sans" panose="020B0606030504020204" pitchFamily="34" charset="0"/>
              </a:rPr>
              <a:t> der MDR </a:t>
            </a:r>
            <a:r>
              <a:rPr lang="en-US" dirty="0" err="1">
                <a:solidFill>
                  <a:srgbClr val="4D4D4D"/>
                </a:solidFill>
                <a:latin typeface="Open Sans" panose="020B0606030504020204" pitchFamily="34" charset="0"/>
              </a:rPr>
              <a:t>zu</a:t>
            </a:r>
            <a:r>
              <a:rPr lang="en-US" dirty="0">
                <a:solidFill>
                  <a:srgbClr val="4D4D4D"/>
                </a:solidFill>
                <a:latin typeface="Open Sans" panose="020B0606030504020204" pitchFamily="34" charset="0"/>
              </a:rPr>
              <a:t> </a:t>
            </a:r>
            <a:r>
              <a:rPr lang="en-US" dirty="0" err="1">
                <a:solidFill>
                  <a:srgbClr val="4D4D4D"/>
                </a:solidFill>
                <a:latin typeface="Open Sans" panose="020B0606030504020204" pitchFamily="34" charset="0"/>
              </a:rPr>
              <a:t>erreichen</a:t>
            </a:r>
            <a:r>
              <a:rPr lang="en-US" dirty="0">
                <a:solidFill>
                  <a:srgbClr val="4D4D4D"/>
                </a:solidFill>
                <a:latin typeface="Open Sans" panose="020B0606030504020204" pitchFamily="34" charset="0"/>
              </a:rPr>
              <a:t>.</a:t>
            </a:r>
            <a:endParaRPr lang="en-US" b="0" i="0" dirty="0">
              <a:solidFill>
                <a:srgbClr val="4D4D4D"/>
              </a:solidFill>
              <a:effectLst/>
              <a:latin typeface="Open Sans" panose="020B0606030504020204" pitchFamily="34" charset="0"/>
            </a:endParaRPr>
          </a:p>
        </p:txBody>
      </p:sp>
    </p:spTree>
    <p:extLst>
      <p:ext uri="{BB962C8B-B14F-4D97-AF65-F5344CB8AC3E}">
        <p14:creationId xmlns:p14="http://schemas.microsoft.com/office/powerpoint/2010/main" val="3715368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14AD53AB-1480-486B-ACA6-897AD28B259A}"/>
              </a:ext>
            </a:extLst>
          </p:cNvPr>
          <p:cNvSpPr/>
          <p:nvPr/>
        </p:nvSpPr>
        <p:spPr>
          <a:xfrm>
            <a:off x="457200" y="671404"/>
            <a:ext cx="6096000" cy="5078313"/>
          </a:xfrm>
          <a:prstGeom prst="rect">
            <a:avLst/>
          </a:prstGeom>
        </p:spPr>
        <p:txBody>
          <a:bodyPr>
            <a:spAutoFit/>
          </a:bodyPr>
          <a:lstStyle/>
          <a:p>
            <a:r>
              <a:rPr lang="de-DE" dirty="0">
                <a:solidFill>
                  <a:srgbClr val="DC1A22"/>
                </a:solidFill>
                <a:latin typeface="Open Sans" panose="020B0606030504020204" pitchFamily="34" charset="0"/>
              </a:rPr>
              <a:t>Klinische Bewertung von Software nach der Inverkehrbringung (Post-Market)</a:t>
            </a:r>
          </a:p>
          <a:p>
            <a:r>
              <a:rPr lang="de-DE" dirty="0">
                <a:solidFill>
                  <a:srgbClr val="4D4D4D"/>
                </a:solidFill>
                <a:latin typeface="Open Sans" panose="020B0606030504020204" pitchFamily="34" charset="0"/>
              </a:rPr>
              <a:t>Die Hersteller müssen nach der Inverkehrbringung die Sicherheit, die Wirksamkeit und die Leistung des MDSW aktiv und kontinuierlich überwachen.</a:t>
            </a:r>
          </a:p>
          <a:p>
            <a:r>
              <a:rPr lang="de-DE" dirty="0">
                <a:solidFill>
                  <a:srgbClr val="4D4D4D"/>
                </a:solidFill>
                <a:latin typeface="Open Sans" panose="020B0606030504020204" pitchFamily="34" charset="0"/>
              </a:rPr>
              <a:t>Wie bei allen Herstellern können die Informationen u.a. Beschwerde, direktes Endbenutzer-Feedback oder neu veröffentlichte Forschungen/Richtlinien umfassen. Ganz besonders relevant für MDSW ist aber die Erfassung von REAL-WORLD PERFORMANCE DATA, da diese mit Software relativ leicht zu gewinnen sind.</a:t>
            </a:r>
          </a:p>
          <a:p>
            <a:r>
              <a:rPr lang="de-DE" dirty="0">
                <a:solidFill>
                  <a:srgbClr val="4D4D4D"/>
                </a:solidFill>
                <a:latin typeface="Open Sans" panose="020B0606030504020204" pitchFamily="34" charset="0"/>
              </a:rPr>
              <a:t>Dies ermöglicht sehr schnell und effektiv</a:t>
            </a:r>
          </a:p>
          <a:p>
            <a:pPr>
              <a:buFont typeface="Arial" panose="020B0604020202020204" pitchFamily="34" charset="0"/>
              <a:buChar char="•"/>
            </a:pPr>
            <a:r>
              <a:rPr lang="de-DE" dirty="0">
                <a:solidFill>
                  <a:srgbClr val="212529"/>
                </a:solidFill>
                <a:latin typeface="Open Sans" panose="020B0606030504020204" pitchFamily="34" charset="0"/>
              </a:rPr>
              <a:t>die rechtzeitige Erkennung und Korrektur von Fehlfunktionen,</a:t>
            </a:r>
          </a:p>
          <a:p>
            <a:pPr>
              <a:buFont typeface="Arial" panose="020B0604020202020204" pitchFamily="34" charset="0"/>
              <a:buChar char="•"/>
            </a:pPr>
            <a:r>
              <a:rPr lang="de-DE" dirty="0">
                <a:solidFill>
                  <a:srgbClr val="212529"/>
                </a:solidFill>
                <a:latin typeface="Open Sans" panose="020B0606030504020204" pitchFamily="34" charset="0"/>
              </a:rPr>
              <a:t>die Erkennung von systematischem Missbrauch,</a:t>
            </a:r>
          </a:p>
          <a:p>
            <a:pPr>
              <a:buFont typeface="Arial" panose="020B0604020202020204" pitchFamily="34" charset="0"/>
              <a:buChar char="•"/>
            </a:pPr>
            <a:r>
              <a:rPr lang="de-DE" dirty="0">
                <a:solidFill>
                  <a:srgbClr val="212529"/>
                </a:solidFill>
                <a:latin typeface="Open Sans" panose="020B0606030504020204" pitchFamily="34" charset="0"/>
              </a:rPr>
              <a:t>ein Verständnis der Benutzerinteraktionen und</a:t>
            </a:r>
          </a:p>
          <a:p>
            <a:pPr>
              <a:buFont typeface="Arial" panose="020B0604020202020204" pitchFamily="34" charset="0"/>
              <a:buChar char="•"/>
            </a:pPr>
            <a:r>
              <a:rPr lang="de-DE" dirty="0">
                <a:solidFill>
                  <a:srgbClr val="212529"/>
                </a:solidFill>
                <a:latin typeface="Open Sans" panose="020B0606030504020204" pitchFamily="34" charset="0"/>
              </a:rPr>
              <a:t>die laufende Überwachung der vorgesehenen klinischen Leistung (z.B. Sensitivität, Spezifität)</a:t>
            </a:r>
            <a:endParaRPr lang="de-DE" b="0" i="0" dirty="0">
              <a:solidFill>
                <a:srgbClr val="212529"/>
              </a:solidFill>
              <a:effectLst/>
              <a:latin typeface="Open Sans" panose="020B0606030504020204" pitchFamily="34" charset="0"/>
            </a:endParaRPr>
          </a:p>
        </p:txBody>
      </p:sp>
      <p:sp>
        <p:nvSpPr>
          <p:cNvPr id="5" name="Pfeil: nach rechts 4">
            <a:extLst>
              <a:ext uri="{FF2B5EF4-FFF2-40B4-BE49-F238E27FC236}">
                <a16:creationId xmlns:a16="http://schemas.microsoft.com/office/drawing/2014/main" id="{500C9255-A8CC-43AA-8C99-D651501E5A4B}"/>
              </a:ext>
            </a:extLst>
          </p:cNvPr>
          <p:cNvSpPr/>
          <p:nvPr/>
        </p:nvSpPr>
        <p:spPr>
          <a:xfrm>
            <a:off x="7020560" y="1203960"/>
            <a:ext cx="1148080" cy="111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a:extLst>
              <a:ext uri="{FF2B5EF4-FFF2-40B4-BE49-F238E27FC236}">
                <a16:creationId xmlns:a16="http://schemas.microsoft.com/office/drawing/2014/main" id="{8D57B470-9E35-47FC-AA9F-46C3BCDFE5AD}"/>
              </a:ext>
            </a:extLst>
          </p:cNvPr>
          <p:cNvSpPr txBox="1"/>
          <p:nvPr/>
        </p:nvSpPr>
        <p:spPr>
          <a:xfrm>
            <a:off x="8702041" y="914400"/>
            <a:ext cx="3129280" cy="646331"/>
          </a:xfrm>
          <a:prstGeom prst="rect">
            <a:avLst/>
          </a:prstGeom>
          <a:noFill/>
        </p:spPr>
        <p:txBody>
          <a:bodyPr wrap="square" rtlCol="0">
            <a:spAutoFit/>
          </a:bodyPr>
          <a:lstStyle/>
          <a:p>
            <a:r>
              <a:rPr lang="de-DE" dirty="0"/>
              <a:t>Daten MÜSSEN analysierbar abgelegt werden!</a:t>
            </a:r>
            <a:endParaRPr lang="en-US" dirty="0"/>
          </a:p>
        </p:txBody>
      </p:sp>
    </p:spTree>
    <p:extLst>
      <p:ext uri="{BB962C8B-B14F-4D97-AF65-F5344CB8AC3E}">
        <p14:creationId xmlns:p14="http://schemas.microsoft.com/office/powerpoint/2010/main" val="2740511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4652084-D201-41C2-8E34-266243AE3590}"/>
              </a:ext>
            </a:extLst>
          </p:cNvPr>
          <p:cNvSpPr txBox="1"/>
          <p:nvPr/>
        </p:nvSpPr>
        <p:spPr>
          <a:xfrm>
            <a:off x="2238526" y="864454"/>
            <a:ext cx="6765774" cy="612934"/>
          </a:xfrm>
          <a:prstGeom prst="roundRect">
            <a:avLst/>
          </a:prstGeom>
          <a:solidFill>
            <a:schemeClr val="bg1">
              <a:lumMod val="85000"/>
            </a:schemeClr>
          </a:solidFill>
        </p:spPr>
        <p:txBody>
          <a:bodyPr wrap="square" rtlCol="0">
            <a:spAutoFit/>
          </a:bodyPr>
          <a:lstStyle/>
          <a:p>
            <a:r>
              <a:rPr lang="de-DE" sz="1600" b="1" dirty="0"/>
              <a:t>Ist die Software ein Medizinprodukt? </a:t>
            </a:r>
          </a:p>
          <a:p>
            <a:r>
              <a:rPr lang="de-DE" sz="1400" dirty="0"/>
              <a:t>– Richtlinie MDCG 2019-11 – nur MP kein In vitro </a:t>
            </a:r>
            <a:r>
              <a:rPr lang="de-DE" sz="1400" dirty="0" err="1"/>
              <a:t>diagnostikum</a:t>
            </a:r>
            <a:r>
              <a:rPr lang="de-DE" sz="1400" dirty="0"/>
              <a:t> (out </a:t>
            </a:r>
            <a:r>
              <a:rPr lang="de-DE" sz="1400" dirty="0" err="1"/>
              <a:t>of</a:t>
            </a:r>
            <a:r>
              <a:rPr lang="de-DE" sz="1400" dirty="0"/>
              <a:t> </a:t>
            </a:r>
            <a:r>
              <a:rPr lang="de-DE" sz="1400" dirty="0" err="1"/>
              <a:t>scope</a:t>
            </a:r>
            <a:r>
              <a:rPr lang="de-DE" sz="1400" dirty="0"/>
              <a:t> </a:t>
            </a:r>
            <a:r>
              <a:rPr lang="de-DE" sz="1400" dirty="0" err="1"/>
              <a:t>of</a:t>
            </a:r>
            <a:r>
              <a:rPr lang="de-DE" sz="1400" dirty="0"/>
              <a:t> IVDR)</a:t>
            </a:r>
            <a:endParaRPr lang="en-US" sz="1600" dirty="0"/>
          </a:p>
        </p:txBody>
      </p:sp>
      <p:sp>
        <p:nvSpPr>
          <p:cNvPr id="3" name="Textfeld 2">
            <a:extLst>
              <a:ext uri="{FF2B5EF4-FFF2-40B4-BE49-F238E27FC236}">
                <a16:creationId xmlns:a16="http://schemas.microsoft.com/office/drawing/2014/main" id="{8CC5F62E-2723-4251-8A73-FA97BB3B123E}"/>
              </a:ext>
            </a:extLst>
          </p:cNvPr>
          <p:cNvSpPr txBox="1"/>
          <p:nvPr/>
        </p:nvSpPr>
        <p:spPr>
          <a:xfrm>
            <a:off x="2238526" y="1738778"/>
            <a:ext cx="6765774" cy="612934"/>
          </a:xfrm>
          <a:prstGeom prst="roundRect">
            <a:avLst/>
          </a:prstGeom>
          <a:solidFill>
            <a:schemeClr val="bg1">
              <a:lumMod val="85000"/>
            </a:schemeClr>
          </a:solidFill>
        </p:spPr>
        <p:txBody>
          <a:bodyPr wrap="square" rtlCol="0">
            <a:spAutoFit/>
          </a:bodyPr>
          <a:lstStyle/>
          <a:p>
            <a:r>
              <a:rPr lang="de-DE" sz="1600" b="1" dirty="0"/>
              <a:t>Risikoklassifizierung</a:t>
            </a:r>
            <a:r>
              <a:rPr lang="de-DE" sz="1600" dirty="0"/>
              <a:t> </a:t>
            </a:r>
          </a:p>
          <a:p>
            <a:r>
              <a:rPr lang="de-DE" sz="1400" dirty="0"/>
              <a:t>MDR </a:t>
            </a:r>
            <a:r>
              <a:rPr lang="en-US" sz="1400" dirty="0"/>
              <a:t>2017/745</a:t>
            </a:r>
            <a:r>
              <a:rPr lang="de-DE" sz="1400" dirty="0"/>
              <a:t> – Regel 11 &amp; MDCG</a:t>
            </a:r>
          </a:p>
        </p:txBody>
      </p:sp>
      <p:sp>
        <p:nvSpPr>
          <p:cNvPr id="4" name="Rechteck: abgerundete Ecken 3">
            <a:extLst>
              <a:ext uri="{FF2B5EF4-FFF2-40B4-BE49-F238E27FC236}">
                <a16:creationId xmlns:a16="http://schemas.microsoft.com/office/drawing/2014/main" id="{A413B6C0-5CE7-4E20-8A47-CDA6C212F7C9}"/>
              </a:ext>
            </a:extLst>
          </p:cNvPr>
          <p:cNvSpPr/>
          <p:nvPr/>
        </p:nvSpPr>
        <p:spPr>
          <a:xfrm>
            <a:off x="2238526" y="2613102"/>
            <a:ext cx="6765774" cy="1089660"/>
          </a:xfrm>
          <a:prstGeom prst="roundRect">
            <a:avLst/>
          </a:prstGeom>
          <a:solidFill>
            <a:schemeClr val="bg1">
              <a:lumMod val="85000"/>
            </a:schemeClr>
          </a:solidFill>
        </p:spPr>
        <p:txBody>
          <a:bodyPr wrap="square">
            <a:spAutoFit/>
          </a:bodyPr>
          <a:lstStyle/>
          <a:p>
            <a:r>
              <a:rPr lang="de-DE" sz="1600" b="1" dirty="0"/>
              <a:t>Konformitätsbewertungsverfahren auswählen</a:t>
            </a:r>
          </a:p>
          <a:p>
            <a:r>
              <a:rPr lang="de-DE" sz="1400" dirty="0"/>
              <a:t>- MDR 2017/745 Annex IX, Konformitätsbewertung auf der Grundlage eines Qualitätsmanagementsystems und einer Bewertung der technischen Dokumentation</a:t>
            </a:r>
          </a:p>
        </p:txBody>
      </p:sp>
      <p:sp>
        <p:nvSpPr>
          <p:cNvPr id="5" name="Rechteck: abgerundete Ecken 4">
            <a:extLst>
              <a:ext uri="{FF2B5EF4-FFF2-40B4-BE49-F238E27FC236}">
                <a16:creationId xmlns:a16="http://schemas.microsoft.com/office/drawing/2014/main" id="{F67E0C97-F8C0-4C1A-B14C-4B689115E060}"/>
              </a:ext>
            </a:extLst>
          </p:cNvPr>
          <p:cNvSpPr/>
          <p:nvPr/>
        </p:nvSpPr>
        <p:spPr>
          <a:xfrm>
            <a:off x="2238526" y="3964152"/>
            <a:ext cx="6765774" cy="374571"/>
          </a:xfrm>
          <a:prstGeom prst="roundRect">
            <a:avLst/>
          </a:prstGeom>
          <a:solidFill>
            <a:schemeClr val="bg1">
              <a:lumMod val="85000"/>
            </a:schemeClr>
          </a:solidFill>
        </p:spPr>
        <p:txBody>
          <a:bodyPr wrap="square">
            <a:spAutoFit/>
          </a:bodyPr>
          <a:lstStyle/>
          <a:p>
            <a:r>
              <a:rPr lang="de-DE" sz="1600" b="1" dirty="0"/>
              <a:t>QM-System etablieren </a:t>
            </a:r>
            <a:r>
              <a:rPr lang="de-DE" sz="1400" dirty="0"/>
              <a:t>- ISO-13485 </a:t>
            </a:r>
            <a:endParaRPr lang="de-DE" sz="1600" dirty="0"/>
          </a:p>
        </p:txBody>
      </p:sp>
      <p:sp>
        <p:nvSpPr>
          <p:cNvPr id="6" name="Rechteck: abgerundete Ecken 5">
            <a:extLst>
              <a:ext uri="{FF2B5EF4-FFF2-40B4-BE49-F238E27FC236}">
                <a16:creationId xmlns:a16="http://schemas.microsoft.com/office/drawing/2014/main" id="{36240A02-26EB-47D0-8E13-4D6753A766F7}"/>
              </a:ext>
            </a:extLst>
          </p:cNvPr>
          <p:cNvSpPr/>
          <p:nvPr/>
        </p:nvSpPr>
        <p:spPr>
          <a:xfrm>
            <a:off x="2238526" y="4600113"/>
            <a:ext cx="6765774" cy="612934"/>
          </a:xfrm>
          <a:prstGeom prst="roundRect">
            <a:avLst/>
          </a:prstGeom>
          <a:solidFill>
            <a:schemeClr val="bg1">
              <a:lumMod val="85000"/>
            </a:schemeClr>
          </a:solidFill>
        </p:spPr>
        <p:txBody>
          <a:bodyPr wrap="square">
            <a:spAutoFit/>
          </a:bodyPr>
          <a:lstStyle/>
          <a:p>
            <a:r>
              <a:rPr lang="de-DE" sz="1600" b="1" dirty="0"/>
              <a:t>Technische Dokumentation</a:t>
            </a:r>
          </a:p>
          <a:p>
            <a:r>
              <a:rPr lang="de-DE" sz="1400" dirty="0"/>
              <a:t>Nach MDR 2017/745 Annex II</a:t>
            </a:r>
          </a:p>
        </p:txBody>
      </p:sp>
      <p:sp>
        <p:nvSpPr>
          <p:cNvPr id="7" name="Rechteck: abgerundete Ecken 6">
            <a:extLst>
              <a:ext uri="{FF2B5EF4-FFF2-40B4-BE49-F238E27FC236}">
                <a16:creationId xmlns:a16="http://schemas.microsoft.com/office/drawing/2014/main" id="{0BB29AF1-352B-4267-B1C7-CE8ABA7D8982}"/>
              </a:ext>
            </a:extLst>
          </p:cNvPr>
          <p:cNvSpPr/>
          <p:nvPr/>
        </p:nvSpPr>
        <p:spPr>
          <a:xfrm>
            <a:off x="2238526" y="5474435"/>
            <a:ext cx="6765774" cy="1089660"/>
          </a:xfrm>
          <a:prstGeom prst="roundRect">
            <a:avLst/>
          </a:prstGeom>
          <a:solidFill>
            <a:schemeClr val="bg1">
              <a:lumMod val="85000"/>
            </a:schemeClr>
          </a:solidFill>
        </p:spPr>
        <p:txBody>
          <a:bodyPr wrap="square">
            <a:spAutoFit/>
          </a:bodyPr>
          <a:lstStyle/>
          <a:p>
            <a:r>
              <a:rPr lang="de-DE" sz="1600" b="1" dirty="0"/>
              <a:t>Klinische Beurteilung</a:t>
            </a:r>
          </a:p>
          <a:p>
            <a:r>
              <a:rPr lang="de-DE" sz="1400" dirty="0"/>
              <a:t>Klinische Bewertung und ggf. Klinische Prüfung nach MDR 2017/745 Artikel 61 und </a:t>
            </a:r>
            <a:r>
              <a:rPr lang="de-DE" sz="1400" dirty="0" err="1"/>
              <a:t>ggf</a:t>
            </a:r>
            <a:r>
              <a:rPr lang="de-DE" sz="1400" dirty="0"/>
              <a:t> MDCG 2020-1 </a:t>
            </a:r>
            <a:r>
              <a:rPr lang="en-US" sz="1400" dirty="0"/>
              <a:t>Guidance on Clinical Evaluation (MDR) / Performance Evaluation (IVDR) of Medical Device Software </a:t>
            </a:r>
            <a:endParaRPr lang="de-DE" sz="1400" dirty="0"/>
          </a:p>
        </p:txBody>
      </p:sp>
      <p:sp>
        <p:nvSpPr>
          <p:cNvPr id="8" name="Rechteck: abgerundete Ecken 7">
            <a:extLst>
              <a:ext uri="{FF2B5EF4-FFF2-40B4-BE49-F238E27FC236}">
                <a16:creationId xmlns:a16="http://schemas.microsoft.com/office/drawing/2014/main" id="{77BB0AD1-4ADD-4A2D-BE8D-A876FA929C11}"/>
              </a:ext>
            </a:extLst>
          </p:cNvPr>
          <p:cNvSpPr/>
          <p:nvPr/>
        </p:nvSpPr>
        <p:spPr>
          <a:xfrm rot="16200000">
            <a:off x="6770272" y="3509963"/>
            <a:ext cx="5699641" cy="408623"/>
          </a:xfrm>
          <a:prstGeom prst="roundRect">
            <a:avLst/>
          </a:prstGeom>
          <a:solidFill>
            <a:schemeClr val="bg1">
              <a:lumMod val="85000"/>
            </a:schemeClr>
          </a:solidFill>
        </p:spPr>
        <p:txBody>
          <a:bodyPr wrap="square">
            <a:spAutoFit/>
          </a:bodyPr>
          <a:lstStyle/>
          <a:p>
            <a:pPr algn="ctr"/>
            <a:r>
              <a:rPr lang="de-DE" b="1" dirty="0">
                <a:solidFill>
                  <a:srgbClr val="FF0000"/>
                </a:solidFill>
              </a:rPr>
              <a:t>Risikomanagement - </a:t>
            </a:r>
            <a:r>
              <a:rPr lang="de-DE" dirty="0"/>
              <a:t>ISO-14971 </a:t>
            </a:r>
            <a:endParaRPr lang="de-DE" b="1" dirty="0">
              <a:solidFill>
                <a:srgbClr val="FF0000"/>
              </a:solidFill>
            </a:endParaRPr>
          </a:p>
        </p:txBody>
      </p:sp>
      <p:sp>
        <p:nvSpPr>
          <p:cNvPr id="9" name="Textfeld 8">
            <a:extLst>
              <a:ext uri="{FF2B5EF4-FFF2-40B4-BE49-F238E27FC236}">
                <a16:creationId xmlns:a16="http://schemas.microsoft.com/office/drawing/2014/main" id="{8064DDDC-2789-4E0E-ABC9-A6AE1BCDE1A6}"/>
              </a:ext>
            </a:extLst>
          </p:cNvPr>
          <p:cNvSpPr txBox="1"/>
          <p:nvPr/>
        </p:nvSpPr>
        <p:spPr>
          <a:xfrm>
            <a:off x="9779717" y="314819"/>
            <a:ext cx="2256708" cy="369332"/>
          </a:xfrm>
          <a:prstGeom prst="rect">
            <a:avLst/>
          </a:prstGeom>
          <a:noFill/>
        </p:spPr>
        <p:txBody>
          <a:bodyPr wrap="none" rtlCol="0">
            <a:spAutoFit/>
          </a:bodyPr>
          <a:lstStyle/>
          <a:p>
            <a:r>
              <a:rPr lang="de-DE" b="1" i="1" dirty="0">
                <a:solidFill>
                  <a:srgbClr val="FF0000"/>
                </a:solidFill>
              </a:rPr>
              <a:t>FDA OUT OF SCOPE!!!</a:t>
            </a:r>
            <a:endParaRPr lang="en-US" b="1" i="1" dirty="0">
              <a:solidFill>
                <a:srgbClr val="FF0000"/>
              </a:solidFill>
            </a:endParaRPr>
          </a:p>
        </p:txBody>
      </p:sp>
      <p:sp>
        <p:nvSpPr>
          <p:cNvPr id="10" name="Textfeld 9">
            <a:extLst>
              <a:ext uri="{FF2B5EF4-FFF2-40B4-BE49-F238E27FC236}">
                <a16:creationId xmlns:a16="http://schemas.microsoft.com/office/drawing/2014/main" id="{9D1751BE-76A8-4413-A37E-067616B3439F}"/>
              </a:ext>
            </a:extLst>
          </p:cNvPr>
          <p:cNvSpPr txBox="1"/>
          <p:nvPr/>
        </p:nvSpPr>
        <p:spPr>
          <a:xfrm>
            <a:off x="3212839" y="169907"/>
            <a:ext cx="5766322" cy="461665"/>
          </a:xfrm>
          <a:prstGeom prst="rect">
            <a:avLst/>
          </a:prstGeom>
          <a:noFill/>
        </p:spPr>
        <p:txBody>
          <a:bodyPr wrap="none" rtlCol="0">
            <a:spAutoFit/>
          </a:bodyPr>
          <a:lstStyle/>
          <a:p>
            <a:r>
              <a:rPr lang="de-DE" sz="2400" b="1" u="sng" dirty="0"/>
              <a:t>Regulatorische Anforderungen - ÜBERSICHT</a:t>
            </a:r>
            <a:endParaRPr lang="en-US" sz="2400" b="1" u="sng" dirty="0"/>
          </a:p>
        </p:txBody>
      </p:sp>
      <p:sp>
        <p:nvSpPr>
          <p:cNvPr id="11" name="Pfeil: nach rechts 10">
            <a:extLst>
              <a:ext uri="{FF2B5EF4-FFF2-40B4-BE49-F238E27FC236}">
                <a16:creationId xmlns:a16="http://schemas.microsoft.com/office/drawing/2014/main" id="{57886681-F4F3-4AE7-8666-628AF0926DAF}"/>
              </a:ext>
            </a:extLst>
          </p:cNvPr>
          <p:cNvSpPr/>
          <p:nvPr/>
        </p:nvSpPr>
        <p:spPr>
          <a:xfrm>
            <a:off x="1369845" y="904221"/>
            <a:ext cx="457200" cy="533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220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520309-7A20-4F4D-B70B-CBD60F5862FF}"/>
              </a:ext>
            </a:extLst>
          </p:cNvPr>
          <p:cNvSpPr>
            <a:spLocks noGrp="1"/>
          </p:cNvSpPr>
          <p:nvPr>
            <p:ph type="title"/>
          </p:nvPr>
        </p:nvSpPr>
        <p:spPr/>
        <p:txBody>
          <a:bodyPr/>
          <a:lstStyle/>
          <a:p>
            <a:r>
              <a:rPr lang="de-DE" dirty="0"/>
              <a:t>Risk Management</a:t>
            </a:r>
            <a:endParaRPr lang="en-US" dirty="0"/>
          </a:p>
        </p:txBody>
      </p:sp>
      <p:sp>
        <p:nvSpPr>
          <p:cNvPr id="3" name="Inhaltsplatzhalter 2">
            <a:extLst>
              <a:ext uri="{FF2B5EF4-FFF2-40B4-BE49-F238E27FC236}">
                <a16:creationId xmlns:a16="http://schemas.microsoft.com/office/drawing/2014/main" id="{6F0F9882-30B4-4BAF-A662-BDC61D9EEB7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3631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07BA369-F88F-492F-B49F-9CFE2D3BA6C0}"/>
              </a:ext>
            </a:extLst>
          </p:cNvPr>
          <p:cNvSpPr/>
          <p:nvPr/>
        </p:nvSpPr>
        <p:spPr>
          <a:xfrm>
            <a:off x="444158" y="1076867"/>
            <a:ext cx="5478616" cy="369332"/>
          </a:xfrm>
          <a:prstGeom prst="rect">
            <a:avLst/>
          </a:prstGeom>
        </p:spPr>
        <p:txBody>
          <a:bodyPr wrap="none">
            <a:spAutoFit/>
          </a:bodyPr>
          <a:lstStyle/>
          <a:p>
            <a:r>
              <a:rPr lang="en-US" dirty="0" err="1"/>
              <a:t>Risikobewertungsmatrix</a:t>
            </a:r>
            <a:r>
              <a:rPr lang="en-US" dirty="0"/>
              <a:t> – </a:t>
            </a:r>
            <a:r>
              <a:rPr lang="en-US" dirty="0" err="1"/>
              <a:t>Risikoakzeptanz</a:t>
            </a:r>
            <a:r>
              <a:rPr lang="en-US" dirty="0"/>
              <a:t> – </a:t>
            </a:r>
            <a:r>
              <a:rPr lang="en-US" dirty="0" err="1"/>
              <a:t>Risikopolitik</a:t>
            </a:r>
            <a:endParaRPr lang="en-US" dirty="0"/>
          </a:p>
        </p:txBody>
      </p:sp>
      <p:pic>
        <p:nvPicPr>
          <p:cNvPr id="3074" name="Picture 2" descr="Risikoakzeptanzmatrix, Risikobewertungsmatrix">
            <a:extLst>
              <a:ext uri="{FF2B5EF4-FFF2-40B4-BE49-F238E27FC236}">
                <a16:creationId xmlns:a16="http://schemas.microsoft.com/office/drawing/2014/main" id="{149468C0-B5CB-46EB-BB93-D2FE224D4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799" y="178117"/>
            <a:ext cx="5212477" cy="3084727"/>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AB1064AA-72E8-42A4-B72C-1C1AA747FFA1}"/>
              </a:ext>
            </a:extLst>
          </p:cNvPr>
          <p:cNvPicPr>
            <a:picLocks noChangeAspect="1"/>
          </p:cNvPicPr>
          <p:nvPr/>
        </p:nvPicPr>
        <p:blipFill>
          <a:blip r:embed="rId4"/>
          <a:stretch>
            <a:fillRect/>
          </a:stretch>
        </p:blipFill>
        <p:spPr>
          <a:xfrm>
            <a:off x="450850" y="1521513"/>
            <a:ext cx="5471924" cy="2250387"/>
          </a:xfrm>
          <a:prstGeom prst="rect">
            <a:avLst/>
          </a:prstGeom>
        </p:spPr>
      </p:pic>
      <p:sp>
        <p:nvSpPr>
          <p:cNvPr id="9" name="Rechteck 8">
            <a:extLst>
              <a:ext uri="{FF2B5EF4-FFF2-40B4-BE49-F238E27FC236}">
                <a16:creationId xmlns:a16="http://schemas.microsoft.com/office/drawing/2014/main" id="{849C5834-06A7-4C83-B4FC-FCA547B3D830}"/>
              </a:ext>
            </a:extLst>
          </p:cNvPr>
          <p:cNvSpPr/>
          <p:nvPr/>
        </p:nvSpPr>
        <p:spPr>
          <a:xfrm>
            <a:off x="2131520" y="3953015"/>
            <a:ext cx="1057918" cy="307777"/>
          </a:xfrm>
          <a:prstGeom prst="rect">
            <a:avLst/>
          </a:prstGeom>
        </p:spPr>
        <p:txBody>
          <a:bodyPr wrap="none">
            <a:spAutoFit/>
          </a:bodyPr>
          <a:lstStyle/>
          <a:p>
            <a:r>
              <a:rPr lang="en-US" sz="1400" dirty="0">
                <a:solidFill>
                  <a:srgbClr val="000000"/>
                </a:solidFill>
              </a:rPr>
              <a:t>NACA-Score</a:t>
            </a:r>
            <a:endParaRPr lang="en-US" sz="1400" b="0" i="0" dirty="0">
              <a:solidFill>
                <a:srgbClr val="000000"/>
              </a:solidFill>
              <a:effectLst/>
            </a:endParaRPr>
          </a:p>
        </p:txBody>
      </p:sp>
      <p:sp>
        <p:nvSpPr>
          <p:cNvPr id="11" name="Rechteck 10">
            <a:extLst>
              <a:ext uri="{FF2B5EF4-FFF2-40B4-BE49-F238E27FC236}">
                <a16:creationId xmlns:a16="http://schemas.microsoft.com/office/drawing/2014/main" id="{E0491B39-0548-4483-B11D-638203F6E6A7}"/>
              </a:ext>
            </a:extLst>
          </p:cNvPr>
          <p:cNvSpPr/>
          <p:nvPr/>
        </p:nvSpPr>
        <p:spPr>
          <a:xfrm>
            <a:off x="5815719" y="3953015"/>
            <a:ext cx="3560341" cy="523220"/>
          </a:xfrm>
          <a:prstGeom prst="rect">
            <a:avLst/>
          </a:prstGeom>
        </p:spPr>
        <p:txBody>
          <a:bodyPr wrap="square">
            <a:spAutoFit/>
          </a:bodyPr>
          <a:lstStyle/>
          <a:p>
            <a:r>
              <a:rPr lang="en-US" sz="1400" dirty="0" err="1"/>
              <a:t>Tabellen</a:t>
            </a:r>
            <a:r>
              <a:rPr lang="en-US" sz="1400" dirty="0"/>
              <a:t> der </a:t>
            </a:r>
            <a:r>
              <a:rPr lang="en-US" sz="1400" dirty="0" err="1"/>
              <a:t>Versorgungsmedizin-Verordnung</a:t>
            </a:r>
            <a:r>
              <a:rPr lang="en-US" sz="1400" dirty="0"/>
              <a:t> – </a:t>
            </a:r>
            <a:r>
              <a:rPr lang="en-US" sz="1400" dirty="0" err="1"/>
              <a:t>VersMedV</a:t>
            </a:r>
            <a:endParaRPr lang="en-US" sz="1400" dirty="0"/>
          </a:p>
        </p:txBody>
      </p:sp>
      <p:sp>
        <p:nvSpPr>
          <p:cNvPr id="13" name="Textfeld 12">
            <a:extLst>
              <a:ext uri="{FF2B5EF4-FFF2-40B4-BE49-F238E27FC236}">
                <a16:creationId xmlns:a16="http://schemas.microsoft.com/office/drawing/2014/main" id="{5F1396D1-20FF-4E58-A3C9-5FF8CF36D316}"/>
              </a:ext>
            </a:extLst>
          </p:cNvPr>
          <p:cNvSpPr txBox="1"/>
          <p:nvPr/>
        </p:nvSpPr>
        <p:spPr>
          <a:xfrm>
            <a:off x="217715" y="252086"/>
            <a:ext cx="9016779" cy="461665"/>
          </a:xfrm>
          <a:prstGeom prst="rect">
            <a:avLst/>
          </a:prstGeom>
          <a:noFill/>
        </p:spPr>
        <p:txBody>
          <a:bodyPr wrap="square" rtlCol="0">
            <a:spAutoFit/>
          </a:bodyPr>
          <a:lstStyle/>
          <a:p>
            <a:r>
              <a:rPr lang="de-DE" sz="2400" b="1" u="sng" dirty="0"/>
              <a:t>ISO-14971 (Risikomanagement)</a:t>
            </a:r>
          </a:p>
        </p:txBody>
      </p:sp>
      <p:cxnSp>
        <p:nvCxnSpPr>
          <p:cNvPr id="14" name="Gerader Verbinder 13">
            <a:extLst>
              <a:ext uri="{FF2B5EF4-FFF2-40B4-BE49-F238E27FC236}">
                <a16:creationId xmlns:a16="http://schemas.microsoft.com/office/drawing/2014/main" id="{2F3130F0-4E0D-4F4D-AB60-936CB3F94996}"/>
              </a:ext>
            </a:extLst>
          </p:cNvPr>
          <p:cNvCxnSpPr>
            <a:cxnSpLocks/>
          </p:cNvCxnSpPr>
          <p:nvPr/>
        </p:nvCxnSpPr>
        <p:spPr>
          <a:xfrm>
            <a:off x="361950" y="3905250"/>
            <a:ext cx="112513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82EDB225-6863-400E-AF2A-21754715ADB8}"/>
              </a:ext>
            </a:extLst>
          </p:cNvPr>
          <p:cNvSpPr txBox="1"/>
          <p:nvPr/>
        </p:nvSpPr>
        <p:spPr>
          <a:xfrm>
            <a:off x="10406851" y="114617"/>
            <a:ext cx="1632749" cy="523220"/>
          </a:xfrm>
          <a:prstGeom prst="rect">
            <a:avLst/>
          </a:prstGeom>
          <a:noFill/>
        </p:spPr>
        <p:txBody>
          <a:bodyPr wrap="square" rtlCol="0">
            <a:spAutoFit/>
          </a:bodyPr>
          <a:lstStyle/>
          <a:p>
            <a:pPr algn="ctr"/>
            <a:r>
              <a:rPr lang="de-DE" sz="1400" dirty="0">
                <a:solidFill>
                  <a:srgbClr val="FF0000"/>
                </a:solidFill>
              </a:rPr>
              <a:t>QUANTIFZIERUNG! &amp; Kein Bauchgefühl</a:t>
            </a:r>
            <a:endParaRPr lang="en-US" sz="1400" dirty="0">
              <a:solidFill>
                <a:srgbClr val="FF0000"/>
              </a:solidFill>
            </a:endParaRPr>
          </a:p>
        </p:txBody>
      </p:sp>
      <p:pic>
        <p:nvPicPr>
          <p:cNvPr id="16" name="Grafik 15">
            <a:extLst>
              <a:ext uri="{FF2B5EF4-FFF2-40B4-BE49-F238E27FC236}">
                <a16:creationId xmlns:a16="http://schemas.microsoft.com/office/drawing/2014/main" id="{1D0EBB39-8542-47BD-8DE9-7BB2718F70E6}"/>
              </a:ext>
            </a:extLst>
          </p:cNvPr>
          <p:cNvPicPr>
            <a:picLocks noChangeAspect="1"/>
          </p:cNvPicPr>
          <p:nvPr/>
        </p:nvPicPr>
        <p:blipFill>
          <a:blip r:embed="rId5"/>
          <a:stretch>
            <a:fillRect/>
          </a:stretch>
        </p:blipFill>
        <p:spPr>
          <a:xfrm>
            <a:off x="5815719" y="4514344"/>
            <a:ext cx="6145231" cy="2339295"/>
          </a:xfrm>
          <a:prstGeom prst="rect">
            <a:avLst/>
          </a:prstGeom>
          <a:ln>
            <a:solidFill>
              <a:schemeClr val="tx1"/>
            </a:solidFill>
          </a:ln>
          <a:effectLst>
            <a:outerShdw blurRad="50800" dist="38100" dir="2700000" algn="tl" rotWithShape="0">
              <a:prstClr val="black">
                <a:alpha val="40000"/>
              </a:prstClr>
            </a:outerShdw>
          </a:effectLst>
        </p:spPr>
      </p:pic>
      <p:pic>
        <p:nvPicPr>
          <p:cNvPr id="3076" name="Picture 4" descr="FAQ Ärzte - FAQ Ärzte - Flugarztbörse - Flugarztbörse">
            <a:extLst>
              <a:ext uri="{FF2B5EF4-FFF2-40B4-BE49-F238E27FC236}">
                <a16:creationId xmlns:a16="http://schemas.microsoft.com/office/drawing/2014/main" id="{1565D4FC-FAE6-4E33-A9CE-0F50E02F07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8000" y="4514336"/>
            <a:ext cx="3509812" cy="231768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323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feld 12">
            <a:extLst>
              <a:ext uri="{FF2B5EF4-FFF2-40B4-BE49-F238E27FC236}">
                <a16:creationId xmlns:a16="http://schemas.microsoft.com/office/drawing/2014/main" id="{5F1396D1-20FF-4E58-A3C9-5FF8CF36D316}"/>
              </a:ext>
            </a:extLst>
          </p:cNvPr>
          <p:cNvSpPr txBox="1"/>
          <p:nvPr/>
        </p:nvSpPr>
        <p:spPr>
          <a:xfrm>
            <a:off x="217715" y="252086"/>
            <a:ext cx="9016779" cy="461665"/>
          </a:xfrm>
          <a:prstGeom prst="rect">
            <a:avLst/>
          </a:prstGeom>
          <a:noFill/>
        </p:spPr>
        <p:txBody>
          <a:bodyPr wrap="square" rtlCol="0">
            <a:spAutoFit/>
          </a:bodyPr>
          <a:lstStyle/>
          <a:p>
            <a:r>
              <a:rPr lang="de-DE" sz="2400" b="1" u="sng" dirty="0"/>
              <a:t>ISO-14971 (Risikomanagement) - Risikoanalyse</a:t>
            </a:r>
          </a:p>
        </p:txBody>
      </p:sp>
      <p:sp>
        <p:nvSpPr>
          <p:cNvPr id="2" name="Rechteck 1">
            <a:extLst>
              <a:ext uri="{FF2B5EF4-FFF2-40B4-BE49-F238E27FC236}">
                <a16:creationId xmlns:a16="http://schemas.microsoft.com/office/drawing/2014/main" id="{02643F3F-1151-4DC3-A14A-98085B853099}"/>
              </a:ext>
            </a:extLst>
          </p:cNvPr>
          <p:cNvSpPr/>
          <p:nvPr/>
        </p:nvSpPr>
        <p:spPr>
          <a:xfrm>
            <a:off x="217715" y="996434"/>
            <a:ext cx="5802085" cy="3970318"/>
          </a:xfrm>
          <a:prstGeom prst="rect">
            <a:avLst/>
          </a:prstGeom>
        </p:spPr>
        <p:txBody>
          <a:bodyPr wrap="square">
            <a:spAutoFit/>
          </a:bodyPr>
          <a:lstStyle/>
          <a:p>
            <a:r>
              <a:rPr lang="en-US" sz="1400" b="1" dirty="0"/>
              <a:t>FMEA</a:t>
            </a:r>
            <a:r>
              <a:rPr lang="en-US" sz="1400" dirty="0"/>
              <a:t>, die </a:t>
            </a:r>
            <a:r>
              <a:rPr lang="en-US" sz="1400" b="1" dirty="0"/>
              <a:t>Failure Mode and Effect Analysis</a:t>
            </a:r>
          </a:p>
          <a:p>
            <a:endParaRPr lang="en-US" sz="1400" b="1" dirty="0"/>
          </a:p>
          <a:p>
            <a:r>
              <a:rPr lang="de-DE" sz="1400" dirty="0"/>
              <a:t>Bei Medizinprodukten nutzt man die FMEA beispielsweise bei der Risikoanalyse, um die Folgen einer fehlerhaften Komponente zu analysieren, insbesondere die sich daraus ergebende Gefährdungen.</a:t>
            </a:r>
            <a:r>
              <a:rPr lang="en-US" sz="1400" dirty="0"/>
              <a:t> </a:t>
            </a:r>
          </a:p>
          <a:p>
            <a:endParaRPr lang="en-US" sz="1400" dirty="0"/>
          </a:p>
          <a:p>
            <a:r>
              <a:rPr lang="de-DE" sz="1400" dirty="0"/>
              <a:t>Beginnen Sie bei dieser Analyse mit den Inputs und den Komponenten des Produkts.</a:t>
            </a:r>
          </a:p>
          <a:p>
            <a:r>
              <a:rPr lang="de-DE" sz="1400" dirty="0"/>
              <a:t>Notieren Sie mögliche Fehlerzustände bei diesen Inputs und Komponenten.</a:t>
            </a:r>
          </a:p>
          <a:p>
            <a:r>
              <a:rPr lang="de-DE" sz="1400" dirty="0"/>
              <a:t>Finden Sie heraus, welche Auswirkungen (z.B. Produktfehlverhalten bzw. Gefährdungen) diese Fehlerzustände haben können.</a:t>
            </a:r>
          </a:p>
          <a:p>
            <a:endParaRPr lang="de-DE" sz="1400" dirty="0"/>
          </a:p>
          <a:p>
            <a:r>
              <a:rPr lang="de-DE" sz="1400" dirty="0"/>
              <a:t>Voraussetzung erfüllen: Eine dokumentierte System- bzw. Software-Architektur</a:t>
            </a:r>
          </a:p>
          <a:p>
            <a:r>
              <a:rPr lang="en-US" sz="1400" dirty="0" err="1"/>
              <a:t>Ergebnisse</a:t>
            </a:r>
            <a:r>
              <a:rPr lang="en-US" sz="1400" dirty="0"/>
              <a:t> </a:t>
            </a:r>
            <a:r>
              <a:rPr lang="en-US" sz="1400" dirty="0" err="1"/>
              <a:t>tabellarisch</a:t>
            </a:r>
            <a:r>
              <a:rPr lang="en-US" sz="1400" dirty="0"/>
              <a:t> </a:t>
            </a:r>
            <a:r>
              <a:rPr lang="en-US" sz="1400" dirty="0" err="1"/>
              <a:t>dokumentieren</a:t>
            </a:r>
            <a:endParaRPr lang="en-US" sz="1400" dirty="0"/>
          </a:p>
          <a:p>
            <a:endParaRPr lang="de-DE" sz="1400" dirty="0"/>
          </a:p>
          <a:p>
            <a:endParaRPr lang="de-DE" sz="1400" dirty="0"/>
          </a:p>
          <a:p>
            <a:endParaRPr lang="en-US" sz="1400" dirty="0"/>
          </a:p>
        </p:txBody>
      </p:sp>
      <p:sp>
        <p:nvSpPr>
          <p:cNvPr id="4" name="Rechteck 3">
            <a:extLst>
              <a:ext uri="{FF2B5EF4-FFF2-40B4-BE49-F238E27FC236}">
                <a16:creationId xmlns:a16="http://schemas.microsoft.com/office/drawing/2014/main" id="{F9749127-02DE-4078-A898-33B1FF1291A4}"/>
              </a:ext>
            </a:extLst>
          </p:cNvPr>
          <p:cNvSpPr/>
          <p:nvPr/>
        </p:nvSpPr>
        <p:spPr>
          <a:xfrm>
            <a:off x="6313714" y="1002598"/>
            <a:ext cx="5725885" cy="6124754"/>
          </a:xfrm>
          <a:prstGeom prst="rect">
            <a:avLst/>
          </a:prstGeom>
        </p:spPr>
        <p:txBody>
          <a:bodyPr wrap="square">
            <a:spAutoFit/>
          </a:bodyPr>
          <a:lstStyle/>
          <a:p>
            <a:r>
              <a:rPr lang="en-US" sz="1400" b="1" dirty="0"/>
              <a:t>FTA: Fault Tree Analysis</a:t>
            </a:r>
          </a:p>
          <a:p>
            <a:endParaRPr lang="en-US" sz="1400" b="0" i="0" dirty="0">
              <a:effectLst/>
            </a:endParaRPr>
          </a:p>
          <a:p>
            <a:r>
              <a:rPr lang="de-DE" sz="1400" dirty="0"/>
              <a:t>zu bekannten Wirkungen (bei Medizinprodukten Schäden oder Gefährdungen) unbekannte Ursachen</a:t>
            </a:r>
          </a:p>
          <a:p>
            <a:endParaRPr lang="de-DE" sz="1400" b="0" i="0" dirty="0">
              <a:effectLst/>
            </a:endParaRPr>
          </a:p>
          <a:p>
            <a:r>
              <a:rPr lang="de-DE" sz="1400" dirty="0"/>
              <a:t>Top Down Verfahren</a:t>
            </a:r>
          </a:p>
          <a:p>
            <a:endParaRPr lang="de-DE" sz="1400" b="0" i="0" dirty="0">
              <a:effectLst/>
            </a:endParaRPr>
          </a:p>
          <a:p>
            <a:endParaRPr lang="de-DE" sz="1400" dirty="0"/>
          </a:p>
          <a:p>
            <a:endParaRPr lang="de-DE" sz="1400" b="0" i="0" dirty="0">
              <a:effectLst/>
            </a:endParaRPr>
          </a:p>
          <a:p>
            <a:endParaRPr lang="de-DE" sz="1400" dirty="0"/>
          </a:p>
          <a:p>
            <a:endParaRPr lang="de-DE" sz="1400" b="0" i="0" dirty="0">
              <a:effectLst/>
            </a:endParaRPr>
          </a:p>
          <a:p>
            <a:endParaRPr lang="de-DE" sz="1400" dirty="0"/>
          </a:p>
          <a:p>
            <a:endParaRPr lang="de-DE" sz="1400" b="0" i="0" dirty="0">
              <a:effectLst/>
            </a:endParaRPr>
          </a:p>
          <a:p>
            <a:endParaRPr lang="de-DE" sz="1400" b="0" i="0" dirty="0">
              <a:effectLst/>
            </a:endParaRPr>
          </a:p>
          <a:p>
            <a:endParaRPr lang="de-DE" sz="1400" dirty="0"/>
          </a:p>
          <a:p>
            <a:r>
              <a:rPr lang="de-DE" sz="1400" b="1" dirty="0"/>
              <a:t>Die Notation von FTA-Diagrammen unterscheidet:</a:t>
            </a:r>
          </a:p>
          <a:p>
            <a:pPr marL="285750" indent="-285750">
              <a:buFont typeface="Arial" panose="020B0604020202020204" pitchFamily="34" charset="0"/>
              <a:buChar char="•"/>
            </a:pPr>
            <a:r>
              <a:rPr lang="de-DE" sz="1400" dirty="0"/>
              <a:t>Rechtecke: Ereignisse, wobei man nicht zwischen </a:t>
            </a:r>
            <a:r>
              <a:rPr lang="de-DE" sz="1400" dirty="0" err="1"/>
              <a:t>Zwischen</a:t>
            </a:r>
            <a:r>
              <a:rPr lang="de-DE" sz="1400" dirty="0"/>
              <a:t>- und Endereignissen (Wirkung) unterscheidet</a:t>
            </a:r>
          </a:p>
          <a:p>
            <a:pPr marL="285750" indent="-285750">
              <a:buFont typeface="Arial" panose="020B0604020202020204" pitchFamily="34" charset="0"/>
              <a:buChar char="•"/>
            </a:pPr>
            <a:r>
              <a:rPr lang="de-DE" sz="1400" dirty="0" err="1"/>
              <a:t>Boolsche</a:t>
            </a:r>
            <a:r>
              <a:rPr lang="de-DE" sz="1400" dirty="0"/>
              <a:t> Gates insbesondere UND </a:t>
            </a:r>
            <a:r>
              <a:rPr lang="de-DE" sz="1400" dirty="0" err="1"/>
              <a:t>und</a:t>
            </a:r>
            <a:r>
              <a:rPr lang="de-DE" sz="1400" dirty="0"/>
              <a:t> ODER Gates (vollständigere Übersicht)</a:t>
            </a:r>
          </a:p>
          <a:p>
            <a:pPr marL="285750" indent="-285750">
              <a:buFont typeface="Arial" panose="020B0604020202020204" pitchFamily="34" charset="0"/>
              <a:buChar char="•"/>
            </a:pPr>
            <a:r>
              <a:rPr lang="de-DE" sz="1400" dirty="0"/>
              <a:t>Kreise: Basis-Ereignisse sind Ereignisse, die nicht weiter untersucht werden sollen. Beispielsweise würde man eine „höhere Gewalt“ wie „Flugzeugabsturz auf Klinik“ nicht weiter untersuchen.</a:t>
            </a:r>
          </a:p>
          <a:p>
            <a:pPr marL="285750" indent="-285750">
              <a:buFont typeface="Arial" panose="020B0604020202020204" pitchFamily="34" charset="0"/>
              <a:buChar char="•"/>
            </a:pPr>
            <a:r>
              <a:rPr lang="de-DE" sz="1400" dirty="0"/>
              <a:t>Rauten: Diese Ereignisse sollten noch weiter untersucht werden, sind es aber noch nicht. Daher finden sich die Rauten wie Kreise immer als Blätter des Baums.</a:t>
            </a:r>
          </a:p>
          <a:p>
            <a:endParaRPr lang="en-US" sz="1400" b="0" i="0" dirty="0">
              <a:effectLst/>
            </a:endParaRPr>
          </a:p>
        </p:txBody>
      </p:sp>
      <p:sp>
        <p:nvSpPr>
          <p:cNvPr id="7" name="Rechteck 6">
            <a:extLst>
              <a:ext uri="{FF2B5EF4-FFF2-40B4-BE49-F238E27FC236}">
                <a16:creationId xmlns:a16="http://schemas.microsoft.com/office/drawing/2014/main" id="{E951F8F3-21B7-4C4E-989A-640A47E6CCBA}"/>
              </a:ext>
            </a:extLst>
          </p:cNvPr>
          <p:cNvSpPr/>
          <p:nvPr/>
        </p:nvSpPr>
        <p:spPr>
          <a:xfrm>
            <a:off x="217715" y="6246115"/>
            <a:ext cx="6096000" cy="523220"/>
          </a:xfrm>
          <a:prstGeom prst="rect">
            <a:avLst/>
          </a:prstGeom>
        </p:spPr>
        <p:txBody>
          <a:bodyPr>
            <a:spAutoFit/>
          </a:bodyPr>
          <a:lstStyle/>
          <a:p>
            <a:r>
              <a:rPr lang="de-DE" sz="1400" b="1" dirty="0">
                <a:solidFill>
                  <a:srgbClr val="FF0000"/>
                </a:solidFill>
              </a:rPr>
              <a:t>Die ISO 14971 verlangt, dass das für das Risikomanagement verantwortliche Personal über die notwendigen Qualifikationen verfügt.</a:t>
            </a:r>
            <a:endParaRPr lang="en-US" sz="1400" b="1" dirty="0">
              <a:solidFill>
                <a:srgbClr val="FF0000"/>
              </a:solidFill>
            </a:endParaRPr>
          </a:p>
        </p:txBody>
      </p:sp>
      <p:pic>
        <p:nvPicPr>
          <p:cNvPr id="4098" name="Picture 2">
            <a:extLst>
              <a:ext uri="{FF2B5EF4-FFF2-40B4-BE49-F238E27FC236}">
                <a16:creationId xmlns:a16="http://schemas.microsoft.com/office/drawing/2014/main" id="{9E99498A-CD12-4A00-9A9A-700417018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07" y="4862193"/>
            <a:ext cx="5620499" cy="7442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ault Tree Analysis FTA">
            <a:extLst>
              <a:ext uri="{FF2B5EF4-FFF2-40B4-BE49-F238E27FC236}">
                <a16:creationId xmlns:a16="http://schemas.microsoft.com/office/drawing/2014/main" id="{877A9343-1F6C-4AA3-9D33-EACF2E6C0A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6656" y="1890980"/>
            <a:ext cx="2857500" cy="2181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a:extLst>
              <a:ext uri="{FF2B5EF4-FFF2-40B4-BE49-F238E27FC236}">
                <a16:creationId xmlns:a16="http://schemas.microsoft.com/office/drawing/2014/main" id="{096B81AE-1006-4A89-90E5-31E4268805BA}"/>
              </a:ext>
            </a:extLst>
          </p:cNvPr>
          <p:cNvSpPr txBox="1"/>
          <p:nvPr/>
        </p:nvSpPr>
        <p:spPr>
          <a:xfrm>
            <a:off x="6622181" y="113586"/>
            <a:ext cx="5352104" cy="646331"/>
          </a:xfrm>
          <a:prstGeom prst="rect">
            <a:avLst/>
          </a:prstGeom>
          <a:noFill/>
        </p:spPr>
        <p:txBody>
          <a:bodyPr wrap="square" rtlCol="0">
            <a:spAutoFit/>
          </a:bodyPr>
          <a:lstStyle/>
          <a:p>
            <a:r>
              <a:rPr lang="de-DE" dirty="0"/>
              <a:t>Eine Gefährdung (Hazard) (falsches Ergebnis) kann zu mehreren Risiken (Risk) führen!</a:t>
            </a:r>
            <a:endParaRPr lang="en-US" dirty="0"/>
          </a:p>
        </p:txBody>
      </p:sp>
    </p:spTree>
    <p:extLst>
      <p:ext uri="{BB962C8B-B14F-4D97-AF65-F5344CB8AC3E}">
        <p14:creationId xmlns:p14="http://schemas.microsoft.com/office/powerpoint/2010/main" val="1281444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AB8E7650-A005-4332-9EEC-591B38F71599}"/>
              </a:ext>
            </a:extLst>
          </p:cNvPr>
          <p:cNvSpPr txBox="1"/>
          <p:nvPr/>
        </p:nvSpPr>
        <p:spPr>
          <a:xfrm>
            <a:off x="217715" y="252086"/>
            <a:ext cx="9016779" cy="461665"/>
          </a:xfrm>
          <a:prstGeom prst="rect">
            <a:avLst/>
          </a:prstGeom>
          <a:noFill/>
        </p:spPr>
        <p:txBody>
          <a:bodyPr wrap="square" rtlCol="0">
            <a:spAutoFit/>
          </a:bodyPr>
          <a:lstStyle/>
          <a:p>
            <a:r>
              <a:rPr lang="de-DE" sz="2400" b="1" u="sng" dirty="0"/>
              <a:t>Risikomanagement und Risikoanalyse bei Software</a:t>
            </a:r>
          </a:p>
        </p:txBody>
      </p:sp>
      <p:pic>
        <p:nvPicPr>
          <p:cNvPr id="6146" name="Picture 2" descr="Risiken bei Software">
            <a:extLst>
              <a:ext uri="{FF2B5EF4-FFF2-40B4-BE49-F238E27FC236}">
                <a16:creationId xmlns:a16="http://schemas.microsoft.com/office/drawing/2014/main" id="{6DBB3F33-125C-4127-8D62-6E73874E8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0" y="482918"/>
            <a:ext cx="4914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817386A3-76F7-4045-8AA5-07D807DF55BB}"/>
              </a:ext>
            </a:extLst>
          </p:cNvPr>
          <p:cNvSpPr/>
          <p:nvPr/>
        </p:nvSpPr>
        <p:spPr>
          <a:xfrm>
            <a:off x="292100" y="859916"/>
            <a:ext cx="6096000" cy="5909310"/>
          </a:xfrm>
          <a:prstGeom prst="rect">
            <a:avLst/>
          </a:prstGeom>
        </p:spPr>
        <p:txBody>
          <a:bodyPr>
            <a:spAutoFit/>
          </a:bodyPr>
          <a:lstStyle/>
          <a:p>
            <a:r>
              <a:rPr lang="de-DE" sz="1600" dirty="0"/>
              <a:t>Bei (</a:t>
            </a:r>
            <a:r>
              <a:rPr lang="de-DE" sz="1600" dirty="0" err="1"/>
              <a:t>standalone</a:t>
            </a:r>
            <a:r>
              <a:rPr lang="de-DE" sz="1600" dirty="0"/>
              <a:t>) Software können Schäden nur „indirekt“ entstehen, beispielsweise dadurch dass</a:t>
            </a:r>
          </a:p>
          <a:p>
            <a:pPr marL="285750" indent="-285750">
              <a:buFont typeface="Arial" panose="020B0604020202020204" pitchFamily="34" charset="0"/>
              <a:buChar char="•"/>
            </a:pPr>
            <a:r>
              <a:rPr lang="de-DE" sz="1600" dirty="0"/>
              <a:t>die Software etwas Falsches anzeigt und daher Anwender z.B. Ärzte Patienten falsch behandeln,</a:t>
            </a:r>
          </a:p>
          <a:p>
            <a:pPr marL="285750" indent="-285750">
              <a:buFont typeface="Arial" panose="020B0604020202020204" pitchFamily="34" charset="0"/>
              <a:buChar char="•"/>
            </a:pPr>
            <a:r>
              <a:rPr lang="de-DE" sz="1600" dirty="0"/>
              <a:t>die Software das richtige anzeigt, aber die Anwender die Information abliest (Wahrnehmung, </a:t>
            </a:r>
            <a:r>
              <a:rPr lang="de-DE" sz="1600" dirty="0" err="1"/>
              <a:t>Perception</a:t>
            </a:r>
            <a:r>
              <a:rPr lang="de-DE" sz="1600" dirty="0"/>
              <a:t>) und daher falsch handeln,</a:t>
            </a:r>
          </a:p>
          <a:p>
            <a:pPr marL="285750" indent="-285750">
              <a:buFont typeface="Arial" panose="020B0604020202020204" pitchFamily="34" charset="0"/>
              <a:buChar char="•"/>
            </a:pPr>
            <a:r>
              <a:rPr lang="de-DE" sz="1600" dirty="0"/>
              <a:t>der Anwender die Information richtig abliest aber falsch verstehen (</a:t>
            </a:r>
            <a:r>
              <a:rPr lang="de-DE" sz="1600" dirty="0" err="1"/>
              <a:t>Cognition</a:t>
            </a:r>
            <a:r>
              <a:rPr lang="de-DE" sz="1600" dirty="0"/>
              <a:t>) und daher falsch handeln oder</a:t>
            </a:r>
          </a:p>
          <a:p>
            <a:pPr marL="285750" indent="-285750">
              <a:buFont typeface="Arial" panose="020B0604020202020204" pitchFamily="34" charset="0"/>
              <a:buChar char="•"/>
            </a:pPr>
            <a:r>
              <a:rPr lang="de-DE" sz="1600" dirty="0"/>
              <a:t>die Anwender an der Software (z.B. wegen mangelnder Gebrauchstauglichkeit) etwas Falsches eingeben oder auswählen, was wiederum zu einer falschen Anzeige oder zu einem falschen sonstigen Output am Medizinprodukt führen kann. </a:t>
            </a:r>
          </a:p>
          <a:p>
            <a:endParaRPr lang="de-DE" sz="1600" dirty="0"/>
          </a:p>
          <a:p>
            <a:r>
              <a:rPr lang="de-DE" sz="1400" i="1" dirty="0"/>
              <a:t>Empfehlung wäre, die Risiken durch eine fehlerhafte Software zumindest für die Software-Komponenten der ersten Baustein-Ebene zu analysieren. D.h. man sollte in der Software-Architektur alle Top-Level-Komponenten des Software-Systems daraufhin analysieren, was passieren kann, wenn</a:t>
            </a:r>
          </a:p>
          <a:p>
            <a:endParaRPr lang="de-DE" sz="1400" i="1" dirty="0"/>
          </a:p>
          <a:p>
            <a:r>
              <a:rPr lang="de-DE" sz="1400" i="1" dirty="0"/>
              <a:t>die Komponente einen falschen Input bekommt</a:t>
            </a:r>
          </a:p>
          <a:p>
            <a:r>
              <a:rPr lang="de-DE" sz="1400" i="1" dirty="0"/>
              <a:t>die Komponente über ihre Schnittstellen etwas Falsches nach außen übermittelt. Das setzt voraus, dass man weiß, welche externe Schnittstellen die jeweilige Software-Komponente hat. Wie Sie diese Schnittstellen spezifizieren und auf Risiken analysieren, lesen Sie im Kapitel „Risikoanalyse bei Software und Software-Komponenten“.</a:t>
            </a:r>
            <a:endParaRPr lang="de-DE" sz="1600" b="0" i="0" dirty="0">
              <a:effectLst/>
            </a:endParaRPr>
          </a:p>
        </p:txBody>
      </p:sp>
      <p:sp>
        <p:nvSpPr>
          <p:cNvPr id="11" name="Rechteck 10">
            <a:extLst>
              <a:ext uri="{FF2B5EF4-FFF2-40B4-BE49-F238E27FC236}">
                <a16:creationId xmlns:a16="http://schemas.microsoft.com/office/drawing/2014/main" id="{F329B2E2-1C0A-4C2B-9D09-B192CADCBE74}"/>
              </a:ext>
            </a:extLst>
          </p:cNvPr>
          <p:cNvSpPr/>
          <p:nvPr/>
        </p:nvSpPr>
        <p:spPr>
          <a:xfrm>
            <a:off x="6497643" y="2237750"/>
            <a:ext cx="5473701" cy="4216539"/>
          </a:xfrm>
          <a:prstGeom prst="rect">
            <a:avLst/>
          </a:prstGeom>
        </p:spPr>
        <p:txBody>
          <a:bodyPr wrap="square">
            <a:spAutoFit/>
          </a:bodyPr>
          <a:lstStyle/>
          <a:p>
            <a:r>
              <a:rPr lang="de-DE" sz="1200" b="1" dirty="0"/>
              <a:t>Schnittstellen gilt es in der Risikoanalyse besonders zu betrachten:</a:t>
            </a:r>
          </a:p>
          <a:p>
            <a:endParaRPr lang="de-DE" sz="1200" b="1" dirty="0"/>
          </a:p>
          <a:p>
            <a:r>
              <a:rPr lang="de-DE" sz="1200" b="1" dirty="0"/>
              <a:t>Schnittstellen zu anderen Software-Systemen oder Software-Komponenten: </a:t>
            </a:r>
            <a:r>
              <a:rPr lang="de-DE" sz="1200" dirty="0"/>
              <a:t>Diese Schnittstellen können Sie beispielsweise als API, als WSDL oder als Bus-Spezifikation beschreiben. </a:t>
            </a:r>
          </a:p>
          <a:p>
            <a:r>
              <a:rPr lang="de-DE" sz="1200" b="1" dirty="0"/>
              <a:t>Schnittstelle zum Benutzer (UI):</a:t>
            </a:r>
            <a:r>
              <a:rPr lang="de-DE" sz="1200" dirty="0"/>
              <a:t> Hier sollten Sie im Rahmen der Risikoanalyse zwei Unterfälle unterscheiden:</a:t>
            </a:r>
          </a:p>
          <a:p>
            <a:pPr lvl="1"/>
            <a:r>
              <a:rPr lang="de-DE" sz="1200" b="1" dirty="0"/>
              <a:t>Die Schnittstelle verhält sich nicht wie spezifiziert und zeigt falsche Informationen an: </a:t>
            </a:r>
            <a:r>
              <a:rPr lang="de-DE" sz="1200" dirty="0"/>
              <a:t>Was kann jetzt passieren? Wie oft wird ein Anwender Patienten aufgrund dieses Fehlers einen Schaden zufügen?</a:t>
            </a:r>
          </a:p>
          <a:p>
            <a:pPr lvl="1"/>
            <a:r>
              <a:rPr lang="de-DE" sz="1200" b="1" dirty="0"/>
              <a:t>Die Schnittstelle verhält sich wie spezifiziert und zeigt die richtige Information an — aber die Benutzer lesen sie falsch ab, verstehen sie falsch oder handeln deshalb falsch. </a:t>
            </a:r>
            <a:r>
              <a:rPr lang="de-DE" sz="1200" dirty="0"/>
              <a:t>Jetzt sind wir im Reich der </a:t>
            </a:r>
            <a:r>
              <a:rPr lang="de-DE" sz="1200" b="1" dirty="0">
                <a:solidFill>
                  <a:srgbClr val="FF0000"/>
                </a:solidFill>
              </a:rPr>
              <a:t>Gebrauchstauglichkeit</a:t>
            </a:r>
            <a:r>
              <a:rPr lang="de-DE" sz="1200" dirty="0"/>
              <a:t> und der IEC 62366 angekommen. Das sind die Risiken durch mangelnde Gebrauchstauglichkeit.</a:t>
            </a:r>
          </a:p>
          <a:p>
            <a:r>
              <a:rPr lang="de-DE" sz="1200" b="1" dirty="0"/>
              <a:t>Schnittstelle zum Betriebssystem: </a:t>
            </a:r>
            <a:r>
              <a:rPr lang="de-DE" sz="1200" dirty="0"/>
              <a:t>m Rahmen Ihrer Risikoanalyse bei Software-Komponenten sollten Sie daher untersuchen, was passiert, wenn sich die Komponente nicht wie spezifiziert verhält, zu viel Speicher allokiert, zugesagten Speicher nicht zugeteilt bekommt, auf das Dateisystem nicht zugreifen kann, andere Prozesse beeinflusst usw.</a:t>
            </a:r>
          </a:p>
          <a:p>
            <a:endParaRPr lang="en-US" sz="1200" dirty="0"/>
          </a:p>
          <a:p>
            <a:r>
              <a:rPr lang="en-US" sz="1600" b="1" dirty="0" err="1">
                <a:solidFill>
                  <a:srgbClr val="FF0000"/>
                </a:solidFill>
              </a:rPr>
              <a:t>Risikoanalyse</a:t>
            </a:r>
            <a:r>
              <a:rPr lang="en-US" sz="1600" b="1" dirty="0">
                <a:solidFill>
                  <a:srgbClr val="FF0000"/>
                </a:solidFill>
              </a:rPr>
              <a:t> </a:t>
            </a:r>
            <a:r>
              <a:rPr lang="en-US" sz="1600" b="1" dirty="0" err="1">
                <a:solidFill>
                  <a:srgbClr val="FF0000"/>
                </a:solidFill>
              </a:rPr>
              <a:t>bei</a:t>
            </a:r>
            <a:r>
              <a:rPr lang="en-US" sz="1600" b="1" dirty="0">
                <a:solidFill>
                  <a:srgbClr val="FF0000"/>
                </a:solidFill>
              </a:rPr>
              <a:t> Software-</a:t>
            </a:r>
            <a:r>
              <a:rPr lang="en-US" sz="1600" b="1" dirty="0" err="1">
                <a:solidFill>
                  <a:srgbClr val="FF0000"/>
                </a:solidFill>
              </a:rPr>
              <a:t>Änderungen</a:t>
            </a:r>
            <a:r>
              <a:rPr lang="en-US" sz="1600" b="1" dirty="0">
                <a:solidFill>
                  <a:srgbClr val="FF0000"/>
                </a:solidFill>
              </a:rPr>
              <a:t> </a:t>
            </a:r>
            <a:r>
              <a:rPr lang="en-US" sz="1600" b="1" dirty="0" err="1">
                <a:solidFill>
                  <a:srgbClr val="FF0000"/>
                </a:solidFill>
              </a:rPr>
              <a:t>sehr</a:t>
            </a:r>
            <a:r>
              <a:rPr lang="en-US" sz="1600" b="1" dirty="0">
                <a:solidFill>
                  <a:srgbClr val="FF0000"/>
                </a:solidFill>
              </a:rPr>
              <a:t> </a:t>
            </a:r>
            <a:r>
              <a:rPr lang="en-US" sz="1600" b="1" dirty="0" err="1">
                <a:solidFill>
                  <a:srgbClr val="FF0000"/>
                </a:solidFill>
              </a:rPr>
              <a:t>wichtig</a:t>
            </a:r>
            <a:r>
              <a:rPr lang="en-US" sz="1600" b="1" dirty="0">
                <a:solidFill>
                  <a:srgbClr val="FF0000"/>
                </a:solidFill>
              </a:rPr>
              <a:t>!</a:t>
            </a:r>
            <a:endParaRPr lang="de-DE" sz="1200" dirty="0"/>
          </a:p>
        </p:txBody>
      </p:sp>
    </p:spTree>
    <p:extLst>
      <p:ext uri="{BB962C8B-B14F-4D97-AF65-F5344CB8AC3E}">
        <p14:creationId xmlns:p14="http://schemas.microsoft.com/office/powerpoint/2010/main" val="3234849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feld 12">
            <a:extLst>
              <a:ext uri="{FF2B5EF4-FFF2-40B4-BE49-F238E27FC236}">
                <a16:creationId xmlns:a16="http://schemas.microsoft.com/office/drawing/2014/main" id="{5F1396D1-20FF-4E58-A3C9-5FF8CF36D316}"/>
              </a:ext>
            </a:extLst>
          </p:cNvPr>
          <p:cNvSpPr txBox="1"/>
          <p:nvPr/>
        </p:nvSpPr>
        <p:spPr>
          <a:xfrm>
            <a:off x="217715" y="252086"/>
            <a:ext cx="9016779" cy="461665"/>
          </a:xfrm>
          <a:prstGeom prst="rect">
            <a:avLst/>
          </a:prstGeom>
          <a:noFill/>
        </p:spPr>
        <p:txBody>
          <a:bodyPr wrap="square" rtlCol="0">
            <a:spAutoFit/>
          </a:bodyPr>
          <a:lstStyle/>
          <a:p>
            <a:r>
              <a:rPr lang="de-DE" sz="2400" b="1" u="sng" dirty="0"/>
              <a:t>ISO-14971 (Risikomanagement) - Risikoanalyse</a:t>
            </a:r>
          </a:p>
        </p:txBody>
      </p:sp>
      <p:sp>
        <p:nvSpPr>
          <p:cNvPr id="5" name="Rechteck 4">
            <a:extLst>
              <a:ext uri="{FF2B5EF4-FFF2-40B4-BE49-F238E27FC236}">
                <a16:creationId xmlns:a16="http://schemas.microsoft.com/office/drawing/2014/main" id="{B833CBD9-15BC-41D6-870B-F7DA82E7018F}"/>
              </a:ext>
            </a:extLst>
          </p:cNvPr>
          <p:cNvSpPr/>
          <p:nvPr/>
        </p:nvSpPr>
        <p:spPr>
          <a:xfrm>
            <a:off x="217715" y="945634"/>
            <a:ext cx="5878285" cy="5693866"/>
          </a:xfrm>
          <a:prstGeom prst="rect">
            <a:avLst/>
          </a:prstGeom>
        </p:spPr>
        <p:txBody>
          <a:bodyPr wrap="square">
            <a:spAutoFit/>
          </a:bodyPr>
          <a:lstStyle/>
          <a:p>
            <a:r>
              <a:rPr lang="en-US" sz="1400" b="1" dirty="0"/>
              <a:t>HAZOP (Hazard and Operability) - IEC 61882</a:t>
            </a:r>
          </a:p>
          <a:p>
            <a:endParaRPr lang="en-US" sz="1400" b="1" dirty="0"/>
          </a:p>
          <a:p>
            <a:r>
              <a:rPr lang="en-US" sz="1400" dirty="0" err="1"/>
              <a:t>Gefährdungsanalyseverfahren</a:t>
            </a:r>
            <a:endParaRPr lang="en-US" sz="1400" dirty="0"/>
          </a:p>
          <a:p>
            <a:endParaRPr lang="en-US" sz="1400" dirty="0"/>
          </a:p>
          <a:p>
            <a:r>
              <a:rPr lang="de-DE" sz="1400" dirty="0"/>
              <a:t>Ziel der HAZOP besteht darin, systematisch Gefährdungen zu identifizieren</a:t>
            </a:r>
          </a:p>
          <a:p>
            <a:endParaRPr lang="de-DE" sz="1400" dirty="0"/>
          </a:p>
          <a:p>
            <a:r>
              <a:rPr lang="de-DE" sz="1400" dirty="0"/>
              <a:t>Insbesondere durch fehlerhaft Funktionsfähigkeit</a:t>
            </a:r>
          </a:p>
          <a:p>
            <a:endParaRPr lang="de-DE" sz="1400" dirty="0"/>
          </a:p>
          <a:p>
            <a:r>
              <a:rPr lang="de-DE" sz="1400" dirty="0"/>
              <a:t>Verfahren basiert auf fünf wesentlichen Überlegungen:</a:t>
            </a:r>
          </a:p>
          <a:p>
            <a:endParaRPr lang="de-DE" sz="1400" dirty="0"/>
          </a:p>
          <a:p>
            <a:pPr marL="342900" indent="-342900">
              <a:buFont typeface="+mj-lt"/>
              <a:buAutoNum type="arabicPeriod"/>
            </a:pPr>
            <a:r>
              <a:rPr lang="de-DE" sz="1400" dirty="0"/>
              <a:t>Was sind die Parameter / Eigenschaften, die ein System oder ein Teil eines Systems gewährleisten muss? Beispielsweise muss ein Defibrillator als ein Parameter eine spezifizierte Energiemenge liefern.</a:t>
            </a:r>
          </a:p>
          <a:p>
            <a:pPr marL="342900" indent="-342900">
              <a:buFont typeface="+mj-lt"/>
              <a:buAutoNum type="arabicPeriod"/>
            </a:pPr>
            <a:r>
              <a:rPr lang="de-DE" sz="1400" dirty="0"/>
              <a:t>In welcher Art und Weise können die Parameter / Eigenschaften vom Soll-Wert abweichen. Dazu benutzt man Leitworte wie „zu früh“, „zu viel“, „teilweise“ usw. Eine Übersicht über diese Leitworte finden Sie weiter unten.</a:t>
            </a:r>
          </a:p>
          <a:p>
            <a:pPr marL="342900" indent="-342900">
              <a:buFont typeface="+mj-lt"/>
              <a:buAutoNum type="arabicPeriod"/>
            </a:pPr>
            <a:r>
              <a:rPr lang="de-DE" sz="1400" dirty="0"/>
              <a:t>Welche Abweichungen kann es geben? Dazu kombiniert man die Parameter und Leitworte (Abweichung = Leitwort + Parameter). In unserem Beispiel besteht beim Defibrillator eine mögliche Abweichung darin, dass die Energiemenge (Parameter) zu früh (Leitwort) abgegeben wird.</a:t>
            </a:r>
          </a:p>
          <a:p>
            <a:pPr marL="342900" indent="-342900">
              <a:buFont typeface="+mj-lt"/>
              <a:buAutoNum type="arabicPeriod"/>
            </a:pPr>
            <a:r>
              <a:rPr lang="de-DE" sz="1400" dirty="0"/>
              <a:t>Was sind die Ursachen und Folgen dieser Abweichung?</a:t>
            </a:r>
          </a:p>
          <a:p>
            <a:pPr marL="342900" indent="-342900">
              <a:buFont typeface="+mj-lt"/>
              <a:buAutoNum type="arabicPeriod"/>
            </a:pPr>
            <a:r>
              <a:rPr lang="de-DE" sz="1400" dirty="0"/>
              <a:t>Durch welche Maßnahmen lassen sich die Risiken beherrschen?</a:t>
            </a:r>
          </a:p>
          <a:p>
            <a:pPr marL="342900" indent="-342900">
              <a:buFont typeface="+mj-lt"/>
              <a:buAutoNum type="arabicPeriod"/>
            </a:pPr>
            <a:endParaRPr lang="de-DE" sz="1400" dirty="0"/>
          </a:p>
          <a:p>
            <a:r>
              <a:rPr lang="de-DE" sz="1400" dirty="0"/>
              <a:t>zentrale Element der HAZOP sind die Leitworte</a:t>
            </a:r>
            <a:endParaRPr lang="en-US" sz="1400" dirty="0"/>
          </a:p>
        </p:txBody>
      </p:sp>
      <p:sp>
        <p:nvSpPr>
          <p:cNvPr id="16" name="Rechteck 15">
            <a:extLst>
              <a:ext uri="{FF2B5EF4-FFF2-40B4-BE49-F238E27FC236}">
                <a16:creationId xmlns:a16="http://schemas.microsoft.com/office/drawing/2014/main" id="{54DD6D9F-B0B3-47C2-A7BE-C95DA8CAEBC5}"/>
              </a:ext>
            </a:extLst>
          </p:cNvPr>
          <p:cNvSpPr/>
          <p:nvPr/>
        </p:nvSpPr>
        <p:spPr>
          <a:xfrm>
            <a:off x="6326194" y="1253410"/>
            <a:ext cx="5535606" cy="5262979"/>
          </a:xfrm>
          <a:prstGeom prst="rect">
            <a:avLst/>
          </a:prstGeom>
        </p:spPr>
        <p:txBody>
          <a:bodyPr wrap="square">
            <a:spAutoFit/>
          </a:bodyPr>
          <a:lstStyle/>
          <a:p>
            <a:r>
              <a:rPr lang="de-DE" sz="1200" b="1" dirty="0"/>
              <a:t>1. Schritt: Festlegungen</a:t>
            </a:r>
          </a:p>
          <a:p>
            <a:pPr lvl="1"/>
            <a:r>
              <a:rPr lang="de-DE" sz="1200" dirty="0"/>
              <a:t>Im ersten Schritt legt der Projektmanager das zu untersuchende System und das Ziel der Analyse fest. Er stellt auch sein Team zusammen. Typische Rollen in diesem Team sind</a:t>
            </a:r>
          </a:p>
          <a:p>
            <a:pPr marL="628650" lvl="1" indent="-171450">
              <a:buFont typeface="Arial" panose="020B0604020202020204" pitchFamily="34" charset="0"/>
              <a:buChar char="•"/>
            </a:pPr>
            <a:r>
              <a:rPr lang="de-DE" sz="1200" dirty="0"/>
              <a:t>der Leiter der HAZOP-Untersuchung (am System unbeteiligter Experte),</a:t>
            </a:r>
          </a:p>
          <a:p>
            <a:pPr marL="628650" lvl="1" indent="-171450">
              <a:buFont typeface="Arial" panose="020B0604020202020204" pitchFamily="34" charset="0"/>
              <a:buChar char="•"/>
            </a:pPr>
            <a:r>
              <a:rPr lang="de-DE" sz="1200" dirty="0"/>
              <a:t>der „Aufzeichner“ (der die Dokumentation erstellt),</a:t>
            </a:r>
          </a:p>
          <a:p>
            <a:pPr marL="628650" lvl="1" indent="-171450">
              <a:buFont typeface="Arial" panose="020B0604020202020204" pitchFamily="34" charset="0"/>
              <a:buChar char="•"/>
            </a:pPr>
            <a:r>
              <a:rPr lang="de-DE" sz="1200" dirty="0"/>
              <a:t>der Systemexperte (z.B. Systemarchitekt),</a:t>
            </a:r>
          </a:p>
          <a:p>
            <a:pPr marL="628650" lvl="1" indent="-171450">
              <a:buFont typeface="Arial" panose="020B0604020202020204" pitchFamily="34" charset="0"/>
              <a:buChar char="•"/>
            </a:pPr>
            <a:r>
              <a:rPr lang="de-DE" sz="1200" dirty="0"/>
              <a:t>Anwender des Systems sowie</a:t>
            </a:r>
          </a:p>
          <a:p>
            <a:pPr marL="628650" lvl="1" indent="-171450">
              <a:buFont typeface="Arial" panose="020B0604020202020204" pitchFamily="34" charset="0"/>
              <a:buChar char="•"/>
            </a:pPr>
            <a:r>
              <a:rPr lang="de-DE" sz="1200" dirty="0"/>
              <a:t>bei Bedarf weitere Spezialisten.</a:t>
            </a:r>
          </a:p>
          <a:p>
            <a:r>
              <a:rPr lang="de-DE" sz="1200" b="1" dirty="0"/>
              <a:t>2. Schritt: Vorbereitung</a:t>
            </a:r>
          </a:p>
          <a:p>
            <a:pPr lvl="1"/>
            <a:r>
              <a:rPr lang="de-DE" sz="1200" dirty="0"/>
              <a:t>Während der Vorbereitungsphase trägt der Untersuchungsleiter Informationen zusammen (z.B. über das System) und bereitet diese ggf. weiter auf z.B. in Form von Zeichnungen oder Ablaufdiagrammen. Er organisiert das/die Treffen (Termine, Teilnehmer, Räume, Hilfsmittel) und ergänzt die Liste an Leitworten (s.u.).</a:t>
            </a:r>
          </a:p>
          <a:p>
            <a:r>
              <a:rPr lang="de-DE" sz="1200" b="1" dirty="0"/>
              <a:t>3. Schritt: Untersuchung</a:t>
            </a:r>
          </a:p>
          <a:p>
            <a:pPr lvl="1"/>
            <a:r>
              <a:rPr lang="de-DE" sz="1200" dirty="0"/>
              <a:t>Bei der Untersuchung geht das Team wie folgt vor:</a:t>
            </a:r>
          </a:p>
          <a:p>
            <a:pPr marL="685800" lvl="1" indent="-228600">
              <a:buFont typeface="+mj-lt"/>
              <a:buAutoNum type="arabicPeriod"/>
            </a:pPr>
            <a:r>
              <a:rPr lang="de-DE" sz="1200" dirty="0"/>
              <a:t>Begrüßung, Ziele und System vorstellen</a:t>
            </a:r>
          </a:p>
          <a:p>
            <a:pPr marL="685800" lvl="1" indent="-228600">
              <a:buFont typeface="+mj-lt"/>
              <a:buAutoNum type="arabicPeriod"/>
            </a:pPr>
            <a:r>
              <a:rPr lang="de-DE" sz="1200" dirty="0"/>
              <a:t>System in seine Teile zerlegen</a:t>
            </a:r>
          </a:p>
          <a:p>
            <a:pPr marL="685800" lvl="1" indent="-228600">
              <a:buFont typeface="+mj-lt"/>
              <a:buAutoNum type="arabicPeriod"/>
            </a:pPr>
            <a:r>
              <a:rPr lang="de-DE" sz="1200" dirty="0"/>
              <a:t>Für jedes Teil dessen „Zweckbestimmung“ identifizieren</a:t>
            </a:r>
          </a:p>
          <a:p>
            <a:pPr marL="685800" lvl="1" indent="-228600">
              <a:buFont typeface="+mj-lt"/>
              <a:buAutoNum type="arabicPeriod"/>
            </a:pPr>
            <a:r>
              <a:rPr lang="de-DE" sz="1200" dirty="0"/>
              <a:t>Dafür alle notwendigen „Elemente“ (Charakteristiken wie Materialien, Parameter) bestimmen</a:t>
            </a:r>
          </a:p>
          <a:p>
            <a:pPr marL="685800" lvl="1" indent="-228600">
              <a:buFont typeface="+mj-lt"/>
              <a:buAutoNum type="arabicPeriod"/>
            </a:pPr>
            <a:r>
              <a:rPr lang="de-DE" sz="1200" dirty="0"/>
              <a:t>Für jedes dieser Elemente jedes der Leitworte nutzen und prüfen, ob eine Abweichung möglich ist und zu einer Gefährdung beitragen könnte.</a:t>
            </a:r>
          </a:p>
          <a:p>
            <a:pPr marL="685800" lvl="1" indent="-228600">
              <a:buFont typeface="+mj-lt"/>
              <a:buAutoNum type="arabicPeriod"/>
            </a:pPr>
            <a:r>
              <a:rPr lang="de-DE" sz="1200" dirty="0"/>
              <a:t>Ergebnisse dokumentieren (s.u.), Empfehlungen für risikominimierende Maßnahmen aussprechen und Folgeaktivitäten festlegen (z.B. um offen gebliebene Punkte zu klären.</a:t>
            </a:r>
          </a:p>
          <a:p>
            <a:r>
              <a:rPr lang="de-DE" sz="1200" b="1" dirty="0"/>
              <a:t>4. Folgeaktivitäten ergreifen</a:t>
            </a:r>
            <a:endParaRPr lang="en-US" sz="1200" b="1" dirty="0"/>
          </a:p>
        </p:txBody>
      </p:sp>
    </p:spTree>
    <p:extLst>
      <p:ext uri="{BB962C8B-B14F-4D97-AF65-F5344CB8AC3E}">
        <p14:creationId xmlns:p14="http://schemas.microsoft.com/office/powerpoint/2010/main" val="2510825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feld 12">
            <a:extLst>
              <a:ext uri="{FF2B5EF4-FFF2-40B4-BE49-F238E27FC236}">
                <a16:creationId xmlns:a16="http://schemas.microsoft.com/office/drawing/2014/main" id="{5F1396D1-20FF-4E58-A3C9-5FF8CF36D316}"/>
              </a:ext>
            </a:extLst>
          </p:cNvPr>
          <p:cNvSpPr txBox="1"/>
          <p:nvPr/>
        </p:nvSpPr>
        <p:spPr>
          <a:xfrm>
            <a:off x="217715" y="252086"/>
            <a:ext cx="9016779" cy="461665"/>
          </a:xfrm>
          <a:prstGeom prst="rect">
            <a:avLst/>
          </a:prstGeom>
          <a:noFill/>
        </p:spPr>
        <p:txBody>
          <a:bodyPr wrap="square" rtlCol="0">
            <a:spAutoFit/>
          </a:bodyPr>
          <a:lstStyle/>
          <a:p>
            <a:r>
              <a:rPr lang="de-DE" sz="2400" b="1" u="sng" dirty="0"/>
              <a:t>ISO-14971 (Risikomanagement) - Risikoanalyse</a:t>
            </a:r>
          </a:p>
        </p:txBody>
      </p:sp>
      <p:sp>
        <p:nvSpPr>
          <p:cNvPr id="5" name="Rechteck 4">
            <a:extLst>
              <a:ext uri="{FF2B5EF4-FFF2-40B4-BE49-F238E27FC236}">
                <a16:creationId xmlns:a16="http://schemas.microsoft.com/office/drawing/2014/main" id="{B833CBD9-15BC-41D6-870B-F7DA82E7018F}"/>
              </a:ext>
            </a:extLst>
          </p:cNvPr>
          <p:cNvSpPr/>
          <p:nvPr/>
        </p:nvSpPr>
        <p:spPr>
          <a:xfrm>
            <a:off x="217715" y="945634"/>
            <a:ext cx="5878285" cy="523220"/>
          </a:xfrm>
          <a:prstGeom prst="rect">
            <a:avLst/>
          </a:prstGeom>
        </p:spPr>
        <p:txBody>
          <a:bodyPr wrap="square">
            <a:spAutoFit/>
          </a:bodyPr>
          <a:lstStyle/>
          <a:p>
            <a:r>
              <a:rPr lang="en-US" sz="1400" b="1" dirty="0"/>
              <a:t>HAZOP (Hazard and Operability) - IEC 61882</a:t>
            </a:r>
          </a:p>
          <a:p>
            <a:endParaRPr lang="en-US" sz="1400" b="1" dirty="0"/>
          </a:p>
        </p:txBody>
      </p:sp>
      <p:pic>
        <p:nvPicPr>
          <p:cNvPr id="12" name="Grafik 11">
            <a:extLst>
              <a:ext uri="{FF2B5EF4-FFF2-40B4-BE49-F238E27FC236}">
                <a16:creationId xmlns:a16="http://schemas.microsoft.com/office/drawing/2014/main" id="{4CD22B8C-5480-488A-A79F-6554872A611F}"/>
              </a:ext>
            </a:extLst>
          </p:cNvPr>
          <p:cNvPicPr>
            <a:picLocks noChangeAspect="1"/>
          </p:cNvPicPr>
          <p:nvPr/>
        </p:nvPicPr>
        <p:blipFill>
          <a:blip r:embed="rId3"/>
          <a:stretch>
            <a:fillRect/>
          </a:stretch>
        </p:blipFill>
        <p:spPr>
          <a:xfrm>
            <a:off x="6313637" y="1468854"/>
            <a:ext cx="5841714" cy="4395674"/>
          </a:xfrm>
          <a:prstGeom prst="rect">
            <a:avLst/>
          </a:prstGeom>
        </p:spPr>
      </p:pic>
      <p:pic>
        <p:nvPicPr>
          <p:cNvPr id="14" name="Grafik 13">
            <a:extLst>
              <a:ext uri="{FF2B5EF4-FFF2-40B4-BE49-F238E27FC236}">
                <a16:creationId xmlns:a16="http://schemas.microsoft.com/office/drawing/2014/main" id="{72DA21B7-2733-4259-A68F-8BD7763BE7B3}"/>
              </a:ext>
            </a:extLst>
          </p:cNvPr>
          <p:cNvPicPr>
            <a:picLocks noChangeAspect="1"/>
          </p:cNvPicPr>
          <p:nvPr/>
        </p:nvPicPr>
        <p:blipFill>
          <a:blip r:embed="rId4"/>
          <a:stretch>
            <a:fillRect/>
          </a:stretch>
        </p:blipFill>
        <p:spPr>
          <a:xfrm>
            <a:off x="344715" y="1790168"/>
            <a:ext cx="5209366" cy="3277663"/>
          </a:xfrm>
          <a:prstGeom prst="rect">
            <a:avLst/>
          </a:prstGeom>
        </p:spPr>
      </p:pic>
    </p:spTree>
    <p:extLst>
      <p:ext uri="{BB962C8B-B14F-4D97-AF65-F5344CB8AC3E}">
        <p14:creationId xmlns:p14="http://schemas.microsoft.com/office/powerpoint/2010/main" val="3229758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leichschenkliges Dreieck 2">
            <a:extLst>
              <a:ext uri="{FF2B5EF4-FFF2-40B4-BE49-F238E27FC236}">
                <a16:creationId xmlns:a16="http://schemas.microsoft.com/office/drawing/2014/main" id="{342CDCD2-E021-4F50-A175-A25E0B053AEA}"/>
              </a:ext>
            </a:extLst>
          </p:cNvPr>
          <p:cNvSpPr/>
          <p:nvPr/>
        </p:nvSpPr>
        <p:spPr>
          <a:xfrm rot="10800000">
            <a:off x="2241081" y="1743207"/>
            <a:ext cx="1498600" cy="3693319"/>
          </a:xfrm>
          <a:prstGeom prst="triangl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a:extLst>
              <a:ext uri="{FF2B5EF4-FFF2-40B4-BE49-F238E27FC236}">
                <a16:creationId xmlns:a16="http://schemas.microsoft.com/office/drawing/2014/main" id="{5F1396D1-20FF-4E58-A3C9-5FF8CF36D316}"/>
              </a:ext>
            </a:extLst>
          </p:cNvPr>
          <p:cNvSpPr txBox="1"/>
          <p:nvPr/>
        </p:nvSpPr>
        <p:spPr>
          <a:xfrm>
            <a:off x="217715" y="252086"/>
            <a:ext cx="9016779" cy="461665"/>
          </a:xfrm>
          <a:prstGeom prst="rect">
            <a:avLst/>
          </a:prstGeom>
          <a:noFill/>
        </p:spPr>
        <p:txBody>
          <a:bodyPr wrap="square" rtlCol="0">
            <a:spAutoFit/>
          </a:bodyPr>
          <a:lstStyle/>
          <a:p>
            <a:r>
              <a:rPr lang="de-DE" sz="2400" b="1" u="sng" dirty="0"/>
              <a:t>ISO-14971 (Risikomanagement) - Risikobeherrschung</a:t>
            </a:r>
          </a:p>
        </p:txBody>
      </p:sp>
      <p:pic>
        <p:nvPicPr>
          <p:cNvPr id="7170" name="Picture 2" descr="Risikobeherrschung, Risikominimierung">
            <a:extLst>
              <a:ext uri="{FF2B5EF4-FFF2-40B4-BE49-F238E27FC236}">
                <a16:creationId xmlns:a16="http://schemas.microsoft.com/office/drawing/2014/main" id="{CCCFB300-1AD4-4120-81A3-D88DF4CF0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911" y="1219201"/>
            <a:ext cx="7701371" cy="4741332"/>
          </a:xfrm>
          <a:prstGeom prst="rect">
            <a:avLst/>
          </a:prstGeom>
          <a:noFill/>
          <a:extLst>
            <a:ext uri="{909E8E84-426E-40DD-AFC4-6F175D3DCCD1}">
              <a14:hiddenFill xmlns:a14="http://schemas.microsoft.com/office/drawing/2010/main">
                <a:solidFill>
                  <a:srgbClr val="FFFFFF"/>
                </a:solidFill>
              </a14:hiddenFill>
            </a:ext>
          </a:extLst>
        </p:spPr>
      </p:pic>
      <p:sp>
        <p:nvSpPr>
          <p:cNvPr id="2" name="Rechteck 1">
            <a:extLst>
              <a:ext uri="{FF2B5EF4-FFF2-40B4-BE49-F238E27FC236}">
                <a16:creationId xmlns:a16="http://schemas.microsoft.com/office/drawing/2014/main" id="{7A511816-31CB-43B6-B87C-1944F8A96DCE}"/>
              </a:ext>
            </a:extLst>
          </p:cNvPr>
          <p:cNvSpPr/>
          <p:nvPr/>
        </p:nvSpPr>
        <p:spPr>
          <a:xfrm>
            <a:off x="484718" y="1743207"/>
            <a:ext cx="2988733" cy="3693319"/>
          </a:xfrm>
          <a:prstGeom prst="rect">
            <a:avLst/>
          </a:prstGeom>
        </p:spPr>
        <p:txBody>
          <a:bodyPr wrap="square">
            <a:spAutoFit/>
          </a:bodyPr>
          <a:lstStyle/>
          <a:p>
            <a:pPr marL="342900" indent="-342900">
              <a:buFont typeface="+mj-lt"/>
              <a:buAutoNum type="arabicPeriod"/>
            </a:pPr>
            <a:r>
              <a:rPr lang="de-DE" b="1" dirty="0">
                <a:solidFill>
                  <a:srgbClr val="212529"/>
                </a:solidFill>
                <a:latin typeface="Open Sans" panose="020B0606030504020204" pitchFamily="34" charset="0"/>
              </a:rPr>
              <a:t>Inhärente Sicherheit</a:t>
            </a:r>
            <a:r>
              <a:rPr lang="de-DE" dirty="0">
                <a:solidFill>
                  <a:srgbClr val="212529"/>
                </a:solidFill>
                <a:latin typeface="Open Sans" panose="020B0606030504020204" pitchFamily="34" charset="0"/>
              </a:rPr>
              <a:t>: Medizinprodukt inhärent sicher gestalten</a:t>
            </a:r>
          </a:p>
          <a:p>
            <a:pPr marL="342900" indent="-342900">
              <a:buFont typeface="+mj-lt"/>
              <a:buAutoNum type="arabicPeriod"/>
            </a:pPr>
            <a:r>
              <a:rPr lang="de-DE" b="1" dirty="0">
                <a:solidFill>
                  <a:srgbClr val="212529"/>
                </a:solidFill>
                <a:latin typeface="Open Sans" panose="020B0606030504020204" pitchFamily="34" charset="0"/>
              </a:rPr>
              <a:t>Schutzmaßnahmen</a:t>
            </a:r>
            <a:r>
              <a:rPr lang="de-DE" dirty="0">
                <a:solidFill>
                  <a:srgbClr val="212529"/>
                </a:solidFill>
                <a:latin typeface="Open Sans" panose="020B0606030504020204" pitchFamily="34" charset="0"/>
              </a:rPr>
              <a:t>: Falls das nicht möglich ist, risikominimierende Maßnahmen ergreifen</a:t>
            </a:r>
          </a:p>
          <a:p>
            <a:pPr marL="342900" indent="-342900">
              <a:buFont typeface="+mj-lt"/>
              <a:buAutoNum type="arabicPeriod"/>
            </a:pPr>
            <a:r>
              <a:rPr lang="de-DE" b="1" dirty="0">
                <a:solidFill>
                  <a:srgbClr val="212529"/>
                </a:solidFill>
                <a:latin typeface="Open Sans" panose="020B0606030504020204" pitchFamily="34" charset="0"/>
              </a:rPr>
              <a:t>Hinweise</a:t>
            </a:r>
            <a:r>
              <a:rPr lang="de-DE" dirty="0">
                <a:solidFill>
                  <a:srgbClr val="212529"/>
                </a:solidFill>
                <a:latin typeface="Open Sans" panose="020B0606030504020204" pitchFamily="34" charset="0"/>
              </a:rPr>
              <a:t>: Falls das nicht möglich oder ausreichend ist, über verbliebene Risiken informieren</a:t>
            </a:r>
            <a:endParaRPr lang="de-DE" b="0" i="0" dirty="0">
              <a:solidFill>
                <a:srgbClr val="212529"/>
              </a:solidFill>
              <a:effectLst/>
              <a:latin typeface="Open Sans" panose="020B0606030504020204" pitchFamily="34" charset="0"/>
            </a:endParaRPr>
          </a:p>
        </p:txBody>
      </p:sp>
    </p:spTree>
    <p:extLst>
      <p:ext uri="{BB962C8B-B14F-4D97-AF65-F5344CB8AC3E}">
        <p14:creationId xmlns:p14="http://schemas.microsoft.com/office/powerpoint/2010/main" val="4086000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isikominimierung durch Software-Testing?">
            <a:extLst>
              <a:ext uri="{FF2B5EF4-FFF2-40B4-BE49-F238E27FC236}">
                <a16:creationId xmlns:a16="http://schemas.microsoft.com/office/drawing/2014/main" id="{79AB6026-817C-4F4F-9EF6-733EE12F7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94" y="2100675"/>
            <a:ext cx="5941906" cy="3301059"/>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a:extLst>
              <a:ext uri="{FF2B5EF4-FFF2-40B4-BE49-F238E27FC236}">
                <a16:creationId xmlns:a16="http://schemas.microsoft.com/office/drawing/2014/main" id="{4890D5E1-39D6-4B79-959E-6DCC12D24D53}"/>
              </a:ext>
            </a:extLst>
          </p:cNvPr>
          <p:cNvSpPr/>
          <p:nvPr/>
        </p:nvSpPr>
        <p:spPr>
          <a:xfrm>
            <a:off x="6654799" y="1985414"/>
            <a:ext cx="5181601" cy="3416320"/>
          </a:xfrm>
          <a:prstGeom prst="rect">
            <a:avLst/>
          </a:prstGeom>
        </p:spPr>
        <p:txBody>
          <a:bodyPr wrap="square">
            <a:spAutoFit/>
          </a:bodyPr>
          <a:lstStyle/>
          <a:p>
            <a:pPr marL="342900" indent="-342900">
              <a:buFont typeface="+mj-lt"/>
              <a:buAutoNum type="arabicPeriod"/>
            </a:pPr>
            <a:r>
              <a:rPr lang="de-DE" dirty="0">
                <a:solidFill>
                  <a:srgbClr val="212529"/>
                </a:solidFill>
                <a:latin typeface="Open Sans" panose="020B0606030504020204" pitchFamily="34" charset="0"/>
              </a:rPr>
              <a:t>Eine inhärent sichere Maßnahme bestünde darin, dass das System diese Eingaben überhaupt nicht gestattet.</a:t>
            </a:r>
          </a:p>
          <a:p>
            <a:pPr marL="342900" indent="-342900">
              <a:buFont typeface="+mj-lt"/>
              <a:buAutoNum type="arabicPeriod"/>
            </a:pPr>
            <a:r>
              <a:rPr lang="de-DE" dirty="0">
                <a:solidFill>
                  <a:srgbClr val="212529"/>
                </a:solidFill>
                <a:latin typeface="Open Sans" panose="020B0606030504020204" pitchFamily="34" charset="0"/>
              </a:rPr>
              <a:t>Eine Schutzmaßnahme bestünde darin, dass der Nutzer einen Hinweis auf diesen „out-</a:t>
            </a:r>
            <a:r>
              <a:rPr lang="de-DE" dirty="0" err="1">
                <a:solidFill>
                  <a:srgbClr val="212529"/>
                </a:solidFill>
                <a:latin typeface="Open Sans" panose="020B0606030504020204" pitchFamily="34" charset="0"/>
              </a:rPr>
              <a:t>of</a:t>
            </a:r>
            <a:r>
              <a:rPr lang="de-DE" dirty="0">
                <a:solidFill>
                  <a:srgbClr val="212529"/>
                </a:solidFill>
                <a:latin typeface="Open Sans" panose="020B0606030504020204" pitchFamily="34" charset="0"/>
              </a:rPr>
              <a:t>-range“ Wert angezeigt bekommt, den er explizit bestätigen muss.</a:t>
            </a:r>
          </a:p>
          <a:p>
            <a:pPr marL="342900" indent="-342900">
              <a:buFont typeface="+mj-lt"/>
              <a:buAutoNum type="arabicPeriod"/>
            </a:pPr>
            <a:r>
              <a:rPr lang="de-DE" dirty="0">
                <a:solidFill>
                  <a:srgbClr val="212529"/>
                </a:solidFill>
                <a:latin typeface="Open Sans" panose="020B0606030504020204" pitchFamily="34" charset="0"/>
              </a:rPr>
              <a:t>Der Hinweis würde sich darauf beschränken, dass während oder nach der Eingabe angezeigt wird, dass der Wert „out-</a:t>
            </a:r>
            <a:r>
              <a:rPr lang="de-DE" dirty="0" err="1">
                <a:solidFill>
                  <a:srgbClr val="212529"/>
                </a:solidFill>
                <a:latin typeface="Open Sans" panose="020B0606030504020204" pitchFamily="34" charset="0"/>
              </a:rPr>
              <a:t>of</a:t>
            </a:r>
            <a:r>
              <a:rPr lang="de-DE" dirty="0">
                <a:solidFill>
                  <a:srgbClr val="212529"/>
                </a:solidFill>
                <a:latin typeface="Open Sans" panose="020B0606030504020204" pitchFamily="34" charset="0"/>
              </a:rPr>
              <a:t>-range“ sei. Der Hinweis müsste aber nicht quittiert werden.</a:t>
            </a:r>
            <a:endParaRPr lang="de-DE" b="0" i="0" dirty="0">
              <a:solidFill>
                <a:srgbClr val="212529"/>
              </a:solidFill>
              <a:effectLst/>
              <a:latin typeface="Open Sans" panose="020B0606030504020204" pitchFamily="34" charset="0"/>
            </a:endParaRPr>
          </a:p>
        </p:txBody>
      </p:sp>
      <p:sp>
        <p:nvSpPr>
          <p:cNvPr id="6" name="Textfeld 5">
            <a:extLst>
              <a:ext uri="{FF2B5EF4-FFF2-40B4-BE49-F238E27FC236}">
                <a16:creationId xmlns:a16="http://schemas.microsoft.com/office/drawing/2014/main" id="{8D7F988F-FA8B-4E13-AA7A-C2CA78A39753}"/>
              </a:ext>
            </a:extLst>
          </p:cNvPr>
          <p:cNvSpPr txBox="1"/>
          <p:nvPr/>
        </p:nvSpPr>
        <p:spPr>
          <a:xfrm>
            <a:off x="217715" y="252086"/>
            <a:ext cx="9016779" cy="461665"/>
          </a:xfrm>
          <a:prstGeom prst="rect">
            <a:avLst/>
          </a:prstGeom>
          <a:noFill/>
        </p:spPr>
        <p:txBody>
          <a:bodyPr wrap="square" rtlCol="0">
            <a:spAutoFit/>
          </a:bodyPr>
          <a:lstStyle/>
          <a:p>
            <a:r>
              <a:rPr lang="de-DE" sz="2400" b="1" u="sng" dirty="0"/>
              <a:t>ISO-14971 (Risikomanagement) - Risikobeherrschung</a:t>
            </a:r>
          </a:p>
        </p:txBody>
      </p:sp>
    </p:spTree>
    <p:extLst>
      <p:ext uri="{BB962C8B-B14F-4D97-AF65-F5344CB8AC3E}">
        <p14:creationId xmlns:p14="http://schemas.microsoft.com/office/powerpoint/2010/main" val="2725392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B8C378E-9FAF-41A3-90E7-64CD1091D445}"/>
              </a:ext>
            </a:extLst>
          </p:cNvPr>
          <p:cNvSpPr txBox="1"/>
          <p:nvPr/>
        </p:nvSpPr>
        <p:spPr>
          <a:xfrm>
            <a:off x="217715" y="252086"/>
            <a:ext cx="9016779" cy="461665"/>
          </a:xfrm>
          <a:prstGeom prst="rect">
            <a:avLst/>
          </a:prstGeom>
          <a:noFill/>
        </p:spPr>
        <p:txBody>
          <a:bodyPr wrap="square" rtlCol="0">
            <a:spAutoFit/>
          </a:bodyPr>
          <a:lstStyle/>
          <a:p>
            <a:r>
              <a:rPr lang="de-DE" sz="2400" b="1" u="sng" dirty="0"/>
              <a:t>ISO-14971 (Risikomanagement) - Risikomanagementbericht</a:t>
            </a:r>
          </a:p>
        </p:txBody>
      </p:sp>
      <p:sp>
        <p:nvSpPr>
          <p:cNvPr id="6" name="Rechteck 5">
            <a:extLst>
              <a:ext uri="{FF2B5EF4-FFF2-40B4-BE49-F238E27FC236}">
                <a16:creationId xmlns:a16="http://schemas.microsoft.com/office/drawing/2014/main" id="{F5A48047-F13B-47F3-967C-2A334AD1C5F7}"/>
              </a:ext>
            </a:extLst>
          </p:cNvPr>
          <p:cNvSpPr/>
          <p:nvPr/>
        </p:nvSpPr>
        <p:spPr>
          <a:xfrm>
            <a:off x="550333" y="1058039"/>
            <a:ext cx="5029200" cy="3970318"/>
          </a:xfrm>
          <a:prstGeom prst="rect">
            <a:avLst/>
          </a:prstGeom>
        </p:spPr>
        <p:txBody>
          <a:bodyPr wrap="square">
            <a:spAutoFit/>
          </a:bodyPr>
          <a:lstStyle/>
          <a:p>
            <a:r>
              <a:rPr lang="de-DE" dirty="0"/>
              <a:t> ISO 14971 fordert im Kapitel 8, dass der Hersteller vor der Marktfreigebe Folgendes prüft und in einem Risikomanagementbericht dokumentiert:</a:t>
            </a:r>
          </a:p>
          <a:p>
            <a:endParaRPr lang="de-DE" dirty="0"/>
          </a:p>
          <a:p>
            <a:pPr marL="342900" indent="-342900">
              <a:buFont typeface="+mj-lt"/>
              <a:buAutoNum type="arabicPeriod"/>
            </a:pPr>
            <a:r>
              <a:rPr lang="de-DE" dirty="0"/>
              <a:t>Der Risikomanagementplan wurde umgesetzt.</a:t>
            </a:r>
          </a:p>
          <a:p>
            <a:pPr marL="342900" indent="-342900">
              <a:buFont typeface="+mj-lt"/>
              <a:buAutoNum type="arabicPeriod"/>
            </a:pPr>
            <a:r>
              <a:rPr lang="de-DE" dirty="0"/>
              <a:t>Das Gesamt-Restrisiko ist akzeptabel.</a:t>
            </a:r>
          </a:p>
          <a:p>
            <a:pPr marL="342900" indent="-342900">
              <a:buFont typeface="+mj-lt"/>
              <a:buAutoNum type="arabicPeriod"/>
            </a:pPr>
            <a:r>
              <a:rPr lang="de-DE" dirty="0"/>
              <a:t>Die Methoden sind geeignet, um Informationen aus der Herstellung und späteren Phasen (insbesondere aus dem Markt) zu sammeln. Lesen Sie hier mehr zur nachgelagerten Phase.</a:t>
            </a:r>
          </a:p>
          <a:p>
            <a:pPr marL="342900" indent="-342900">
              <a:buFont typeface="+mj-lt"/>
              <a:buAutoNum type="arabicPeriod"/>
            </a:pPr>
            <a:endParaRPr lang="de-DE" dirty="0"/>
          </a:p>
          <a:p>
            <a:r>
              <a:rPr lang="de-DE" dirty="0"/>
              <a:t>Dieser Risikomanagementbericht muss von einer kompetenten Person erstellt und in der Risikomanagementakte abgelegt werden.</a:t>
            </a:r>
            <a:endParaRPr lang="en-US" dirty="0"/>
          </a:p>
        </p:txBody>
      </p:sp>
      <p:sp>
        <p:nvSpPr>
          <p:cNvPr id="7" name="Rechteck 6">
            <a:extLst>
              <a:ext uri="{FF2B5EF4-FFF2-40B4-BE49-F238E27FC236}">
                <a16:creationId xmlns:a16="http://schemas.microsoft.com/office/drawing/2014/main" id="{8C6FAAC0-4BFD-4BC3-A5AC-4DBC3E1B9F68}"/>
              </a:ext>
            </a:extLst>
          </p:cNvPr>
          <p:cNvSpPr/>
          <p:nvPr/>
        </p:nvSpPr>
        <p:spPr>
          <a:xfrm>
            <a:off x="6553199" y="1725769"/>
            <a:ext cx="4834467" cy="3139321"/>
          </a:xfrm>
          <a:prstGeom prst="rect">
            <a:avLst/>
          </a:prstGeom>
        </p:spPr>
        <p:txBody>
          <a:bodyPr wrap="square">
            <a:spAutoFit/>
          </a:bodyPr>
          <a:lstStyle/>
          <a:p>
            <a:r>
              <a:rPr lang="de-DE" dirty="0">
                <a:solidFill>
                  <a:srgbClr val="212529"/>
                </a:solidFill>
                <a:latin typeface="Open Sans" panose="020B0606030504020204" pitchFamily="34" charset="0"/>
              </a:rPr>
              <a:t>Die ISO 24971 (</a:t>
            </a:r>
            <a:r>
              <a:rPr lang="de-DE" b="1" i="1" dirty="0">
                <a:solidFill>
                  <a:srgbClr val="212529"/>
                </a:solidFill>
                <a:latin typeface="Open Sans" panose="020B0606030504020204" pitchFamily="34" charset="0"/>
              </a:rPr>
              <a:t>„</a:t>
            </a:r>
            <a:r>
              <a:rPr lang="en-US" b="1" i="1" dirty="0">
                <a:solidFill>
                  <a:srgbClr val="212529"/>
                </a:solidFill>
                <a:latin typeface="Open Sans" panose="020B0606030504020204" pitchFamily="34" charset="0"/>
              </a:rPr>
              <a:t>Guidance on the application of ISO 14971</a:t>
            </a:r>
            <a:r>
              <a:rPr lang="de-DE" dirty="0">
                <a:solidFill>
                  <a:srgbClr val="212529"/>
                </a:solidFill>
                <a:latin typeface="Open Sans" panose="020B0606030504020204" pitchFamily="34" charset="0"/>
              </a:rPr>
              <a:t>“) gibt genaue Hinweise, wann Risiken als akzeptabel eingeschätzt werden können.</a:t>
            </a:r>
          </a:p>
          <a:p>
            <a:endParaRPr lang="de-DE" dirty="0">
              <a:solidFill>
                <a:srgbClr val="212529"/>
              </a:solidFill>
              <a:latin typeface="Open Sans" panose="020B0606030504020204" pitchFamily="34" charset="0"/>
            </a:endParaRPr>
          </a:p>
          <a:p>
            <a:r>
              <a:rPr lang="de-DE" dirty="0">
                <a:solidFill>
                  <a:srgbClr val="212529"/>
                </a:solidFill>
                <a:latin typeface="Open Sans" panose="020B0606030504020204" pitchFamily="34" charset="0"/>
              </a:rPr>
              <a:t>Marktüberwachungssystem muss etabliert sein</a:t>
            </a:r>
          </a:p>
          <a:p>
            <a:endParaRPr lang="de-DE" dirty="0">
              <a:solidFill>
                <a:srgbClr val="212529"/>
              </a:solidFill>
              <a:latin typeface="Open Sans" panose="020B0606030504020204" pitchFamily="34" charset="0"/>
            </a:endParaRPr>
          </a:p>
          <a:p>
            <a:r>
              <a:rPr lang="de-DE" dirty="0">
                <a:solidFill>
                  <a:srgbClr val="212529"/>
                </a:solidFill>
                <a:latin typeface="Open Sans" panose="020B0606030504020204" pitchFamily="34" charset="0"/>
              </a:rPr>
              <a:t>Bezug des Risikomanagementberichtes zur Produktversion muss eindeutig hergestellt sein</a:t>
            </a:r>
            <a:endParaRPr lang="en-US" dirty="0"/>
          </a:p>
        </p:txBody>
      </p:sp>
    </p:spTree>
    <p:extLst>
      <p:ext uri="{BB962C8B-B14F-4D97-AF65-F5344CB8AC3E}">
        <p14:creationId xmlns:p14="http://schemas.microsoft.com/office/powerpoint/2010/main" val="2723939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422914-5E5B-4A08-A8C2-4122F2B960F9}"/>
              </a:ext>
            </a:extLst>
          </p:cNvPr>
          <p:cNvSpPr>
            <a:spLocks noGrp="1"/>
          </p:cNvSpPr>
          <p:nvPr>
            <p:ph type="title"/>
          </p:nvPr>
        </p:nvSpPr>
        <p:spPr/>
        <p:txBody>
          <a:bodyPr/>
          <a:lstStyle/>
          <a:p>
            <a:r>
              <a:rPr lang="de-DE" dirty="0"/>
              <a:t>Allgemeines</a:t>
            </a:r>
            <a:endParaRPr lang="en-US" dirty="0"/>
          </a:p>
        </p:txBody>
      </p:sp>
      <p:sp>
        <p:nvSpPr>
          <p:cNvPr id="3" name="Inhaltsplatzhalter 2">
            <a:extLst>
              <a:ext uri="{FF2B5EF4-FFF2-40B4-BE49-F238E27FC236}">
                <a16:creationId xmlns:a16="http://schemas.microsoft.com/office/drawing/2014/main" id="{809F4A28-C628-43E6-81AD-B719DAA243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6697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4652084-D201-41C2-8E34-266243AE3590}"/>
              </a:ext>
            </a:extLst>
          </p:cNvPr>
          <p:cNvSpPr txBox="1"/>
          <p:nvPr/>
        </p:nvSpPr>
        <p:spPr>
          <a:xfrm>
            <a:off x="2238526" y="864454"/>
            <a:ext cx="6765774" cy="612934"/>
          </a:xfrm>
          <a:prstGeom prst="roundRect">
            <a:avLst/>
          </a:prstGeom>
          <a:solidFill>
            <a:schemeClr val="bg1">
              <a:lumMod val="85000"/>
            </a:schemeClr>
          </a:solidFill>
        </p:spPr>
        <p:txBody>
          <a:bodyPr wrap="square" rtlCol="0">
            <a:spAutoFit/>
          </a:bodyPr>
          <a:lstStyle/>
          <a:p>
            <a:r>
              <a:rPr lang="de-DE" sz="1600" b="1" dirty="0"/>
              <a:t>Ist die Software ein Medizinprodukt? </a:t>
            </a:r>
          </a:p>
          <a:p>
            <a:r>
              <a:rPr lang="de-DE" sz="1400" dirty="0"/>
              <a:t>– Richtlinie MDCG 2019-11 – nur MP kein In vitro </a:t>
            </a:r>
            <a:r>
              <a:rPr lang="de-DE" sz="1400" dirty="0" err="1"/>
              <a:t>diagnostikum</a:t>
            </a:r>
            <a:r>
              <a:rPr lang="de-DE" sz="1400" dirty="0"/>
              <a:t> (out </a:t>
            </a:r>
            <a:r>
              <a:rPr lang="de-DE" sz="1400" dirty="0" err="1"/>
              <a:t>of</a:t>
            </a:r>
            <a:r>
              <a:rPr lang="de-DE" sz="1400" dirty="0"/>
              <a:t> </a:t>
            </a:r>
            <a:r>
              <a:rPr lang="de-DE" sz="1400" dirty="0" err="1"/>
              <a:t>scope</a:t>
            </a:r>
            <a:r>
              <a:rPr lang="de-DE" sz="1400" dirty="0"/>
              <a:t> </a:t>
            </a:r>
            <a:r>
              <a:rPr lang="de-DE" sz="1400" dirty="0" err="1"/>
              <a:t>of</a:t>
            </a:r>
            <a:r>
              <a:rPr lang="de-DE" sz="1400" dirty="0"/>
              <a:t> IVDR)</a:t>
            </a:r>
            <a:endParaRPr lang="en-US" sz="1600" dirty="0"/>
          </a:p>
        </p:txBody>
      </p:sp>
      <p:sp>
        <p:nvSpPr>
          <p:cNvPr id="3" name="Textfeld 2">
            <a:extLst>
              <a:ext uri="{FF2B5EF4-FFF2-40B4-BE49-F238E27FC236}">
                <a16:creationId xmlns:a16="http://schemas.microsoft.com/office/drawing/2014/main" id="{8CC5F62E-2723-4251-8A73-FA97BB3B123E}"/>
              </a:ext>
            </a:extLst>
          </p:cNvPr>
          <p:cNvSpPr txBox="1"/>
          <p:nvPr/>
        </p:nvSpPr>
        <p:spPr>
          <a:xfrm>
            <a:off x="2238526" y="1738778"/>
            <a:ext cx="6765774" cy="612934"/>
          </a:xfrm>
          <a:prstGeom prst="roundRect">
            <a:avLst/>
          </a:prstGeom>
          <a:solidFill>
            <a:schemeClr val="bg1">
              <a:lumMod val="85000"/>
            </a:schemeClr>
          </a:solidFill>
        </p:spPr>
        <p:txBody>
          <a:bodyPr wrap="square" rtlCol="0">
            <a:spAutoFit/>
          </a:bodyPr>
          <a:lstStyle/>
          <a:p>
            <a:r>
              <a:rPr lang="de-DE" sz="1600" b="1" dirty="0"/>
              <a:t>Risikoklassifizierung</a:t>
            </a:r>
            <a:r>
              <a:rPr lang="de-DE" sz="1600" dirty="0"/>
              <a:t> </a:t>
            </a:r>
          </a:p>
          <a:p>
            <a:r>
              <a:rPr lang="de-DE" sz="1400" dirty="0"/>
              <a:t>MDR </a:t>
            </a:r>
            <a:r>
              <a:rPr lang="en-US" sz="1400" dirty="0"/>
              <a:t>2017/745</a:t>
            </a:r>
            <a:r>
              <a:rPr lang="de-DE" sz="1400" dirty="0"/>
              <a:t> – Regel 11 &amp; MDCG</a:t>
            </a:r>
          </a:p>
        </p:txBody>
      </p:sp>
      <p:sp>
        <p:nvSpPr>
          <p:cNvPr id="4" name="Rechteck: abgerundete Ecken 3">
            <a:extLst>
              <a:ext uri="{FF2B5EF4-FFF2-40B4-BE49-F238E27FC236}">
                <a16:creationId xmlns:a16="http://schemas.microsoft.com/office/drawing/2014/main" id="{A413B6C0-5CE7-4E20-8A47-CDA6C212F7C9}"/>
              </a:ext>
            </a:extLst>
          </p:cNvPr>
          <p:cNvSpPr/>
          <p:nvPr/>
        </p:nvSpPr>
        <p:spPr>
          <a:xfrm>
            <a:off x="2238526" y="2613102"/>
            <a:ext cx="6765774" cy="1089660"/>
          </a:xfrm>
          <a:prstGeom prst="roundRect">
            <a:avLst/>
          </a:prstGeom>
          <a:solidFill>
            <a:schemeClr val="bg1">
              <a:lumMod val="85000"/>
            </a:schemeClr>
          </a:solidFill>
        </p:spPr>
        <p:txBody>
          <a:bodyPr wrap="square">
            <a:spAutoFit/>
          </a:bodyPr>
          <a:lstStyle/>
          <a:p>
            <a:r>
              <a:rPr lang="de-DE" sz="1600" b="1" dirty="0"/>
              <a:t>Konformitätsbewertungsverfahren auswählen</a:t>
            </a:r>
          </a:p>
          <a:p>
            <a:r>
              <a:rPr lang="de-DE" sz="1400" dirty="0"/>
              <a:t>- MDR 2017/745 Annex IX, Konformitätsbewertung auf der Grundlage eines Qualitätsmanagementsystems und einer Bewertung der technischen Dokumentation</a:t>
            </a:r>
          </a:p>
        </p:txBody>
      </p:sp>
      <p:sp>
        <p:nvSpPr>
          <p:cNvPr id="5" name="Rechteck: abgerundete Ecken 4">
            <a:extLst>
              <a:ext uri="{FF2B5EF4-FFF2-40B4-BE49-F238E27FC236}">
                <a16:creationId xmlns:a16="http://schemas.microsoft.com/office/drawing/2014/main" id="{F67E0C97-F8C0-4C1A-B14C-4B689115E060}"/>
              </a:ext>
            </a:extLst>
          </p:cNvPr>
          <p:cNvSpPr/>
          <p:nvPr/>
        </p:nvSpPr>
        <p:spPr>
          <a:xfrm>
            <a:off x="2238526" y="3964152"/>
            <a:ext cx="6765774" cy="374571"/>
          </a:xfrm>
          <a:prstGeom prst="roundRect">
            <a:avLst/>
          </a:prstGeom>
          <a:solidFill>
            <a:schemeClr val="bg1">
              <a:lumMod val="85000"/>
            </a:schemeClr>
          </a:solidFill>
        </p:spPr>
        <p:txBody>
          <a:bodyPr wrap="square">
            <a:spAutoFit/>
          </a:bodyPr>
          <a:lstStyle/>
          <a:p>
            <a:r>
              <a:rPr lang="de-DE" sz="1600" b="1" dirty="0"/>
              <a:t>QM-System etablieren </a:t>
            </a:r>
            <a:r>
              <a:rPr lang="de-DE" sz="1400" dirty="0"/>
              <a:t>- ISO-13485 </a:t>
            </a:r>
            <a:endParaRPr lang="de-DE" sz="1600" dirty="0"/>
          </a:p>
        </p:txBody>
      </p:sp>
      <p:sp>
        <p:nvSpPr>
          <p:cNvPr id="6" name="Rechteck: abgerundete Ecken 5">
            <a:extLst>
              <a:ext uri="{FF2B5EF4-FFF2-40B4-BE49-F238E27FC236}">
                <a16:creationId xmlns:a16="http://schemas.microsoft.com/office/drawing/2014/main" id="{36240A02-26EB-47D0-8E13-4D6753A766F7}"/>
              </a:ext>
            </a:extLst>
          </p:cNvPr>
          <p:cNvSpPr/>
          <p:nvPr/>
        </p:nvSpPr>
        <p:spPr>
          <a:xfrm>
            <a:off x="2238526" y="4600113"/>
            <a:ext cx="6765774" cy="612934"/>
          </a:xfrm>
          <a:prstGeom prst="roundRect">
            <a:avLst/>
          </a:prstGeom>
          <a:solidFill>
            <a:schemeClr val="bg1">
              <a:lumMod val="85000"/>
            </a:schemeClr>
          </a:solidFill>
        </p:spPr>
        <p:txBody>
          <a:bodyPr wrap="square">
            <a:spAutoFit/>
          </a:bodyPr>
          <a:lstStyle/>
          <a:p>
            <a:r>
              <a:rPr lang="de-DE" sz="1600" b="1" dirty="0"/>
              <a:t>Technische Dokumentation</a:t>
            </a:r>
          </a:p>
          <a:p>
            <a:r>
              <a:rPr lang="de-DE" sz="1400" dirty="0"/>
              <a:t>Nach MDR 2017/745 Annex II</a:t>
            </a:r>
          </a:p>
        </p:txBody>
      </p:sp>
      <p:sp>
        <p:nvSpPr>
          <p:cNvPr id="7" name="Rechteck: abgerundete Ecken 6">
            <a:extLst>
              <a:ext uri="{FF2B5EF4-FFF2-40B4-BE49-F238E27FC236}">
                <a16:creationId xmlns:a16="http://schemas.microsoft.com/office/drawing/2014/main" id="{0BB29AF1-352B-4267-B1C7-CE8ABA7D8982}"/>
              </a:ext>
            </a:extLst>
          </p:cNvPr>
          <p:cNvSpPr/>
          <p:nvPr/>
        </p:nvSpPr>
        <p:spPr>
          <a:xfrm>
            <a:off x="2238526" y="5474435"/>
            <a:ext cx="6765774" cy="1089660"/>
          </a:xfrm>
          <a:prstGeom prst="roundRect">
            <a:avLst/>
          </a:prstGeom>
          <a:solidFill>
            <a:schemeClr val="bg1">
              <a:lumMod val="85000"/>
            </a:schemeClr>
          </a:solidFill>
        </p:spPr>
        <p:txBody>
          <a:bodyPr wrap="square">
            <a:spAutoFit/>
          </a:bodyPr>
          <a:lstStyle/>
          <a:p>
            <a:r>
              <a:rPr lang="de-DE" sz="1600" b="1" dirty="0"/>
              <a:t>Klinische Beurteilung</a:t>
            </a:r>
          </a:p>
          <a:p>
            <a:r>
              <a:rPr lang="de-DE" sz="1400" dirty="0"/>
              <a:t>Klinische Bewertung und ggf. Klinische Prüfung nach MDR 2017/745 Artikel 61 und </a:t>
            </a:r>
            <a:r>
              <a:rPr lang="de-DE" sz="1400" dirty="0" err="1"/>
              <a:t>ggf</a:t>
            </a:r>
            <a:r>
              <a:rPr lang="de-DE" sz="1400" dirty="0"/>
              <a:t> MDCG 2020-1 </a:t>
            </a:r>
            <a:r>
              <a:rPr lang="en-US" sz="1400" dirty="0"/>
              <a:t>Guidance on Clinical Evaluation (MDR) / Performance Evaluation (IVDR) of Medical Device Software </a:t>
            </a:r>
            <a:endParaRPr lang="de-DE" sz="1400" dirty="0"/>
          </a:p>
        </p:txBody>
      </p:sp>
      <p:sp>
        <p:nvSpPr>
          <p:cNvPr id="8" name="Rechteck: abgerundete Ecken 7">
            <a:extLst>
              <a:ext uri="{FF2B5EF4-FFF2-40B4-BE49-F238E27FC236}">
                <a16:creationId xmlns:a16="http://schemas.microsoft.com/office/drawing/2014/main" id="{77BB0AD1-4ADD-4A2D-BE8D-A876FA929C11}"/>
              </a:ext>
            </a:extLst>
          </p:cNvPr>
          <p:cNvSpPr/>
          <p:nvPr/>
        </p:nvSpPr>
        <p:spPr>
          <a:xfrm rot="16200000">
            <a:off x="6770272" y="3509963"/>
            <a:ext cx="5699641" cy="408623"/>
          </a:xfrm>
          <a:prstGeom prst="roundRect">
            <a:avLst/>
          </a:prstGeom>
          <a:solidFill>
            <a:schemeClr val="bg1">
              <a:lumMod val="85000"/>
            </a:schemeClr>
          </a:solidFill>
        </p:spPr>
        <p:txBody>
          <a:bodyPr wrap="square">
            <a:spAutoFit/>
          </a:bodyPr>
          <a:lstStyle/>
          <a:p>
            <a:pPr algn="ctr"/>
            <a:r>
              <a:rPr lang="de-DE" b="1" dirty="0">
                <a:solidFill>
                  <a:srgbClr val="FF0000"/>
                </a:solidFill>
              </a:rPr>
              <a:t>Risikomanagement - </a:t>
            </a:r>
            <a:r>
              <a:rPr lang="de-DE" dirty="0"/>
              <a:t>ISO-14971 </a:t>
            </a:r>
            <a:endParaRPr lang="de-DE" b="1" dirty="0">
              <a:solidFill>
                <a:srgbClr val="FF0000"/>
              </a:solidFill>
            </a:endParaRPr>
          </a:p>
        </p:txBody>
      </p:sp>
      <p:sp>
        <p:nvSpPr>
          <p:cNvPr id="10" name="Textfeld 9">
            <a:extLst>
              <a:ext uri="{FF2B5EF4-FFF2-40B4-BE49-F238E27FC236}">
                <a16:creationId xmlns:a16="http://schemas.microsoft.com/office/drawing/2014/main" id="{9D1751BE-76A8-4413-A37E-067616B3439F}"/>
              </a:ext>
            </a:extLst>
          </p:cNvPr>
          <p:cNvSpPr txBox="1"/>
          <p:nvPr/>
        </p:nvSpPr>
        <p:spPr>
          <a:xfrm>
            <a:off x="3212839" y="169907"/>
            <a:ext cx="5766322" cy="461665"/>
          </a:xfrm>
          <a:prstGeom prst="rect">
            <a:avLst/>
          </a:prstGeom>
          <a:noFill/>
        </p:spPr>
        <p:txBody>
          <a:bodyPr wrap="none" rtlCol="0">
            <a:spAutoFit/>
          </a:bodyPr>
          <a:lstStyle/>
          <a:p>
            <a:r>
              <a:rPr lang="de-DE" sz="2400" b="1" u="sng" dirty="0"/>
              <a:t>Regulatorische Anforderungen - ÜBERSICHT</a:t>
            </a:r>
            <a:endParaRPr lang="en-US" sz="2400" b="1" u="sng" dirty="0"/>
          </a:p>
        </p:txBody>
      </p:sp>
      <p:sp>
        <p:nvSpPr>
          <p:cNvPr id="12" name="Pfeil: nach rechts 11">
            <a:extLst>
              <a:ext uri="{FF2B5EF4-FFF2-40B4-BE49-F238E27FC236}">
                <a16:creationId xmlns:a16="http://schemas.microsoft.com/office/drawing/2014/main" id="{8C17600B-0441-4C41-BC1D-17CBDE7E77D2}"/>
              </a:ext>
            </a:extLst>
          </p:cNvPr>
          <p:cNvSpPr/>
          <p:nvPr/>
        </p:nvSpPr>
        <p:spPr>
          <a:xfrm>
            <a:off x="1369845" y="1778545"/>
            <a:ext cx="457200" cy="533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205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BCCD89F6-B75E-47A5-AC47-6CD7746DB342}"/>
              </a:ext>
            </a:extLst>
          </p:cNvPr>
          <p:cNvSpPr/>
          <p:nvPr/>
        </p:nvSpPr>
        <p:spPr>
          <a:xfrm>
            <a:off x="6812604" y="1104651"/>
            <a:ext cx="5379396" cy="2154436"/>
          </a:xfrm>
          <a:prstGeom prst="rect">
            <a:avLst/>
          </a:prstGeom>
        </p:spPr>
        <p:txBody>
          <a:bodyPr wrap="square">
            <a:spAutoFit/>
          </a:bodyPr>
          <a:lstStyle/>
          <a:p>
            <a:r>
              <a:rPr lang="en-US" b="0" i="0" dirty="0">
                <a:solidFill>
                  <a:srgbClr val="4D4D4D"/>
                </a:solidFill>
                <a:effectLst/>
                <a:latin typeface="Open Sans" panose="020B0606030504020204" pitchFamily="34" charset="0"/>
              </a:rPr>
              <a:t>Neue EU-</a:t>
            </a:r>
            <a:r>
              <a:rPr lang="en-US" b="0" i="0" dirty="0" err="1">
                <a:solidFill>
                  <a:srgbClr val="4D4D4D"/>
                </a:solidFill>
                <a:effectLst/>
                <a:latin typeface="Open Sans" panose="020B0606030504020204" pitchFamily="34" charset="0"/>
              </a:rPr>
              <a:t>Verordnung</a:t>
            </a:r>
            <a:r>
              <a:rPr lang="en-US" b="0" i="0" dirty="0">
                <a:solidFill>
                  <a:srgbClr val="4D4D4D"/>
                </a:solidFill>
                <a:effectLst/>
                <a:latin typeface="Open Sans" panose="020B0606030504020204" pitchFamily="34" charset="0"/>
              </a:rPr>
              <a:t> </a:t>
            </a:r>
            <a:r>
              <a:rPr lang="en-US" b="0" i="0" dirty="0" err="1">
                <a:solidFill>
                  <a:srgbClr val="4D4D4D"/>
                </a:solidFill>
                <a:effectLst/>
                <a:latin typeface="Open Sans" panose="020B0606030504020204" pitchFamily="34" charset="0"/>
              </a:rPr>
              <a:t>zu</a:t>
            </a:r>
            <a:r>
              <a:rPr lang="en-US" b="0" i="0" dirty="0">
                <a:solidFill>
                  <a:srgbClr val="4D4D4D"/>
                </a:solidFill>
                <a:effectLst/>
                <a:latin typeface="Open Sans" panose="020B0606030504020204" pitchFamily="34" charset="0"/>
              </a:rPr>
              <a:t> </a:t>
            </a:r>
            <a:r>
              <a:rPr lang="en-US" b="0" i="0" dirty="0" err="1">
                <a:solidFill>
                  <a:srgbClr val="4D4D4D"/>
                </a:solidFill>
                <a:effectLst/>
                <a:latin typeface="Open Sans" panose="020B0606030504020204" pitchFamily="34" charset="0"/>
              </a:rPr>
              <a:t>Medizinprodukten</a:t>
            </a:r>
            <a:r>
              <a:rPr lang="en-US" b="0" i="0" dirty="0">
                <a:solidFill>
                  <a:srgbClr val="4D4D4D"/>
                </a:solidFill>
                <a:effectLst/>
                <a:latin typeface="Open Sans" panose="020B0606030504020204" pitchFamily="34" charset="0"/>
              </a:rPr>
              <a:t> (Medical Device Regulation, MDR, 2017/745) </a:t>
            </a:r>
            <a:r>
              <a:rPr lang="en-US" b="0" i="0" dirty="0" err="1">
                <a:solidFill>
                  <a:srgbClr val="4D4D4D"/>
                </a:solidFill>
                <a:effectLst/>
                <a:latin typeface="Open Sans" panose="020B0606030504020204" pitchFamily="34" charset="0"/>
              </a:rPr>
              <a:t>ersetzt</a:t>
            </a:r>
            <a:r>
              <a:rPr lang="en-US" b="0" i="0" dirty="0">
                <a:solidFill>
                  <a:srgbClr val="4D4D4D"/>
                </a:solidFill>
                <a:effectLst/>
                <a:latin typeface="Open Sans" panose="020B0606030504020204" pitchFamily="34" charset="0"/>
              </a:rPr>
              <a:t>:</a:t>
            </a:r>
          </a:p>
          <a:p>
            <a:pPr marL="742950" lvl="1" indent="-285750">
              <a:buFont typeface="Arial" panose="020B0604020202020204" pitchFamily="34" charset="0"/>
              <a:buChar char="•"/>
            </a:pPr>
            <a:r>
              <a:rPr lang="en-US" sz="1600" b="0" i="0" dirty="0" err="1">
                <a:solidFill>
                  <a:srgbClr val="212529"/>
                </a:solidFill>
                <a:effectLst/>
                <a:latin typeface="Open Sans" panose="020B0606030504020204" pitchFamily="34" charset="0"/>
              </a:rPr>
              <a:t>Richtlinie</a:t>
            </a:r>
            <a:r>
              <a:rPr lang="en-US" sz="1600" b="0" i="0" dirty="0">
                <a:solidFill>
                  <a:srgbClr val="212529"/>
                </a:solidFill>
                <a:effectLst/>
                <a:latin typeface="Open Sans" panose="020B0606030504020204" pitchFamily="34" charset="0"/>
              </a:rPr>
              <a:t> 93/42/EWG </a:t>
            </a:r>
            <a:r>
              <a:rPr lang="en-US" sz="1600" b="0" i="0" dirty="0" err="1">
                <a:solidFill>
                  <a:srgbClr val="212529"/>
                </a:solidFill>
                <a:effectLst/>
                <a:latin typeface="Open Sans" panose="020B0606030504020204" pitchFamily="34" charset="0"/>
              </a:rPr>
              <a:t>über</a:t>
            </a:r>
            <a:r>
              <a:rPr lang="en-US" sz="1600" b="0" i="0" dirty="0">
                <a:solidFill>
                  <a:srgbClr val="212529"/>
                </a:solidFill>
                <a:effectLst/>
                <a:latin typeface="Open Sans" panose="020B0606030504020204" pitchFamily="34" charset="0"/>
              </a:rPr>
              <a:t> </a:t>
            </a:r>
            <a:r>
              <a:rPr lang="en-US" sz="1600" b="0" i="0" dirty="0" err="1">
                <a:solidFill>
                  <a:srgbClr val="212529"/>
                </a:solidFill>
                <a:effectLst/>
                <a:latin typeface="Open Sans" panose="020B0606030504020204" pitchFamily="34" charset="0"/>
              </a:rPr>
              <a:t>Medizinprodukte</a:t>
            </a:r>
            <a:r>
              <a:rPr lang="en-US" sz="1600" b="0" i="0" dirty="0">
                <a:solidFill>
                  <a:srgbClr val="212529"/>
                </a:solidFill>
                <a:effectLst/>
                <a:latin typeface="Open Sans" panose="020B0606030504020204" pitchFamily="34" charset="0"/>
              </a:rPr>
              <a:t> (Medical Device Directive, MDD)</a:t>
            </a:r>
          </a:p>
          <a:p>
            <a:pPr marL="742950" lvl="1" indent="-285750">
              <a:buFont typeface="Arial" panose="020B0604020202020204" pitchFamily="34" charset="0"/>
              <a:buChar char="•"/>
            </a:pPr>
            <a:r>
              <a:rPr lang="en-US" sz="1600" b="0" i="0" dirty="0" err="1">
                <a:solidFill>
                  <a:srgbClr val="212529"/>
                </a:solidFill>
                <a:effectLst/>
                <a:latin typeface="Open Sans" panose="020B0606030504020204" pitchFamily="34" charset="0"/>
              </a:rPr>
              <a:t>Richtlinie</a:t>
            </a:r>
            <a:r>
              <a:rPr lang="en-US" sz="1600" b="0" i="0" dirty="0">
                <a:solidFill>
                  <a:srgbClr val="212529"/>
                </a:solidFill>
                <a:effectLst/>
                <a:latin typeface="Open Sans" panose="020B0606030504020204" pitchFamily="34" charset="0"/>
              </a:rPr>
              <a:t> 90/385/EWG </a:t>
            </a:r>
            <a:r>
              <a:rPr lang="en-US" sz="1600" b="0" i="0" dirty="0" err="1">
                <a:solidFill>
                  <a:srgbClr val="212529"/>
                </a:solidFill>
                <a:effectLst/>
                <a:latin typeface="Open Sans" panose="020B0606030504020204" pitchFamily="34" charset="0"/>
              </a:rPr>
              <a:t>über</a:t>
            </a:r>
            <a:r>
              <a:rPr lang="en-US" sz="1600" b="0" i="0" dirty="0">
                <a:solidFill>
                  <a:srgbClr val="212529"/>
                </a:solidFill>
                <a:effectLst/>
                <a:latin typeface="Open Sans" panose="020B0606030504020204" pitchFamily="34" charset="0"/>
              </a:rPr>
              <a:t> </a:t>
            </a:r>
            <a:r>
              <a:rPr lang="en-US" sz="1600" b="0" i="0" dirty="0" err="1">
                <a:solidFill>
                  <a:srgbClr val="212529"/>
                </a:solidFill>
                <a:effectLst/>
                <a:latin typeface="Open Sans" panose="020B0606030504020204" pitchFamily="34" charset="0"/>
              </a:rPr>
              <a:t>aktive</a:t>
            </a:r>
            <a:r>
              <a:rPr lang="en-US" sz="1600" b="0" i="0" dirty="0">
                <a:solidFill>
                  <a:srgbClr val="212529"/>
                </a:solidFill>
                <a:effectLst/>
                <a:latin typeface="Open Sans" panose="020B0606030504020204" pitchFamily="34" charset="0"/>
              </a:rPr>
              <a:t> </a:t>
            </a:r>
            <a:r>
              <a:rPr lang="en-US" sz="1600" b="0" i="0" dirty="0" err="1">
                <a:solidFill>
                  <a:srgbClr val="212529"/>
                </a:solidFill>
                <a:effectLst/>
                <a:latin typeface="Open Sans" panose="020B0606030504020204" pitchFamily="34" charset="0"/>
              </a:rPr>
              <a:t>implantierbare</a:t>
            </a:r>
            <a:r>
              <a:rPr lang="en-US" sz="1600" b="0" i="0" dirty="0">
                <a:solidFill>
                  <a:srgbClr val="212529"/>
                </a:solidFill>
                <a:effectLst/>
                <a:latin typeface="Open Sans" panose="020B0606030504020204" pitchFamily="34" charset="0"/>
              </a:rPr>
              <a:t> </a:t>
            </a:r>
            <a:r>
              <a:rPr lang="en-US" sz="1600" b="0" i="0" dirty="0" err="1">
                <a:solidFill>
                  <a:srgbClr val="212529"/>
                </a:solidFill>
                <a:effectLst/>
                <a:latin typeface="Open Sans" panose="020B0606030504020204" pitchFamily="34" charset="0"/>
              </a:rPr>
              <a:t>Medizinprodukte</a:t>
            </a:r>
            <a:r>
              <a:rPr lang="en-US" sz="1600" b="0" i="0" dirty="0">
                <a:solidFill>
                  <a:srgbClr val="212529"/>
                </a:solidFill>
                <a:effectLst/>
                <a:latin typeface="Open Sans" panose="020B0606030504020204" pitchFamily="34" charset="0"/>
              </a:rPr>
              <a:t> (Active Implantable Medical Devices, AIMD)</a:t>
            </a:r>
          </a:p>
        </p:txBody>
      </p:sp>
      <p:sp>
        <p:nvSpPr>
          <p:cNvPr id="15" name="Ellipse 14">
            <a:extLst>
              <a:ext uri="{FF2B5EF4-FFF2-40B4-BE49-F238E27FC236}">
                <a16:creationId xmlns:a16="http://schemas.microsoft.com/office/drawing/2014/main" id="{A10A0491-25E4-4F2C-9C54-075A25C94DC4}"/>
              </a:ext>
            </a:extLst>
          </p:cNvPr>
          <p:cNvSpPr/>
          <p:nvPr/>
        </p:nvSpPr>
        <p:spPr>
          <a:xfrm>
            <a:off x="2545404" y="1044949"/>
            <a:ext cx="1274324" cy="12743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90/385/EWG</a:t>
            </a:r>
            <a:endParaRPr lang="en-US" dirty="0"/>
          </a:p>
        </p:txBody>
      </p:sp>
      <p:sp>
        <p:nvSpPr>
          <p:cNvPr id="16" name="Ellipse 15">
            <a:extLst>
              <a:ext uri="{FF2B5EF4-FFF2-40B4-BE49-F238E27FC236}">
                <a16:creationId xmlns:a16="http://schemas.microsoft.com/office/drawing/2014/main" id="{CA230A4B-BD74-4A1A-B927-6E8A1EDD8F85}"/>
              </a:ext>
            </a:extLst>
          </p:cNvPr>
          <p:cNvSpPr/>
          <p:nvPr/>
        </p:nvSpPr>
        <p:spPr>
          <a:xfrm>
            <a:off x="374515" y="1044949"/>
            <a:ext cx="1274324" cy="12743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98/79/EG</a:t>
            </a:r>
            <a:endParaRPr lang="en-US" dirty="0"/>
          </a:p>
        </p:txBody>
      </p:sp>
      <p:sp>
        <p:nvSpPr>
          <p:cNvPr id="17" name="Ellipse 16">
            <a:extLst>
              <a:ext uri="{FF2B5EF4-FFF2-40B4-BE49-F238E27FC236}">
                <a16:creationId xmlns:a16="http://schemas.microsoft.com/office/drawing/2014/main" id="{60236B88-9A69-43F9-83CB-E8744AE3C3B0}"/>
              </a:ext>
            </a:extLst>
          </p:cNvPr>
          <p:cNvSpPr/>
          <p:nvPr/>
        </p:nvSpPr>
        <p:spPr>
          <a:xfrm>
            <a:off x="1459960" y="2105728"/>
            <a:ext cx="1274324" cy="12743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93/42/EWG</a:t>
            </a:r>
            <a:endParaRPr lang="en-US" dirty="0"/>
          </a:p>
        </p:txBody>
      </p:sp>
      <p:sp>
        <p:nvSpPr>
          <p:cNvPr id="18" name="Rechteck 17">
            <a:extLst>
              <a:ext uri="{FF2B5EF4-FFF2-40B4-BE49-F238E27FC236}">
                <a16:creationId xmlns:a16="http://schemas.microsoft.com/office/drawing/2014/main" id="{BCFFB44E-A8F5-4CCE-9C2F-9CC17CF97AA1}"/>
              </a:ext>
            </a:extLst>
          </p:cNvPr>
          <p:cNvSpPr/>
          <p:nvPr/>
        </p:nvSpPr>
        <p:spPr>
          <a:xfrm>
            <a:off x="374515" y="314273"/>
            <a:ext cx="7221849" cy="400110"/>
          </a:xfrm>
          <a:prstGeom prst="rect">
            <a:avLst/>
          </a:prstGeom>
        </p:spPr>
        <p:txBody>
          <a:bodyPr wrap="none">
            <a:spAutoFit/>
          </a:bodyPr>
          <a:lstStyle/>
          <a:p>
            <a:r>
              <a:rPr lang="en-US" altLang="en-US" sz="2000" b="1" u="sng" dirty="0" err="1">
                <a:solidFill>
                  <a:srgbClr val="333333"/>
                </a:solidFill>
              </a:rPr>
              <a:t>Grundlegenden</a:t>
            </a:r>
            <a:r>
              <a:rPr lang="en-US" altLang="en-US" sz="2000" b="1" u="sng" dirty="0">
                <a:solidFill>
                  <a:srgbClr val="333333"/>
                </a:solidFill>
              </a:rPr>
              <a:t> </a:t>
            </a:r>
            <a:r>
              <a:rPr lang="en-US" altLang="en-US" sz="2000" b="1" u="sng" dirty="0" err="1">
                <a:solidFill>
                  <a:srgbClr val="333333"/>
                </a:solidFill>
              </a:rPr>
              <a:t>Anforderungen</a:t>
            </a:r>
            <a:r>
              <a:rPr lang="en-US" altLang="en-US" sz="2000" b="1" u="sng" dirty="0">
                <a:solidFill>
                  <a:srgbClr val="333333"/>
                </a:solidFill>
              </a:rPr>
              <a:t> (je </a:t>
            </a:r>
            <a:r>
              <a:rPr lang="en-US" altLang="en-US" sz="2000" b="1" u="sng" dirty="0" err="1">
                <a:solidFill>
                  <a:srgbClr val="333333"/>
                </a:solidFill>
              </a:rPr>
              <a:t>Anhang</a:t>
            </a:r>
            <a:r>
              <a:rPr lang="en-US" altLang="en-US" sz="2000" b="1" u="sng" dirty="0">
                <a:solidFill>
                  <a:srgbClr val="333333"/>
                </a:solidFill>
              </a:rPr>
              <a:t> I) an </a:t>
            </a:r>
            <a:r>
              <a:rPr lang="en-US" altLang="en-US" sz="2000" b="1" u="sng" dirty="0" err="1">
                <a:solidFill>
                  <a:srgbClr val="333333"/>
                </a:solidFill>
              </a:rPr>
              <a:t>Medizinprodukte</a:t>
            </a:r>
            <a:r>
              <a:rPr lang="en-US" altLang="en-US" sz="2000" b="1" u="sng" dirty="0">
                <a:solidFill>
                  <a:srgbClr val="333333"/>
                </a:solidFill>
              </a:rPr>
              <a:t> </a:t>
            </a:r>
            <a:endParaRPr lang="en-US" sz="2000" b="1" u="sng" dirty="0"/>
          </a:p>
        </p:txBody>
      </p:sp>
      <p:sp>
        <p:nvSpPr>
          <p:cNvPr id="19" name="Rechteck 18">
            <a:extLst>
              <a:ext uri="{FF2B5EF4-FFF2-40B4-BE49-F238E27FC236}">
                <a16:creationId xmlns:a16="http://schemas.microsoft.com/office/drawing/2014/main" id="{CA0E9AF3-1BF3-462B-B139-173106602606}"/>
              </a:ext>
            </a:extLst>
          </p:cNvPr>
          <p:cNvSpPr/>
          <p:nvPr/>
        </p:nvSpPr>
        <p:spPr>
          <a:xfrm>
            <a:off x="2937753" y="2683926"/>
            <a:ext cx="3389454" cy="369332"/>
          </a:xfrm>
          <a:prstGeom prst="rect">
            <a:avLst/>
          </a:prstGeom>
        </p:spPr>
        <p:txBody>
          <a:bodyPr wrap="none">
            <a:spAutoFit/>
          </a:bodyPr>
          <a:lstStyle/>
          <a:p>
            <a:r>
              <a:rPr lang="en-US" b="0" i="0" dirty="0">
                <a:solidFill>
                  <a:srgbClr val="DC1A22"/>
                </a:solidFill>
                <a:effectLst/>
                <a:latin typeface="Open Sans" panose="020B0606030504020204" pitchFamily="34" charset="0"/>
              </a:rPr>
              <a:t>Medical Device Directive MDD</a:t>
            </a:r>
            <a:endParaRPr lang="en-US" dirty="0"/>
          </a:p>
        </p:txBody>
      </p:sp>
      <p:sp>
        <p:nvSpPr>
          <p:cNvPr id="20" name="Ellipse 19">
            <a:extLst>
              <a:ext uri="{FF2B5EF4-FFF2-40B4-BE49-F238E27FC236}">
                <a16:creationId xmlns:a16="http://schemas.microsoft.com/office/drawing/2014/main" id="{4AD5D7F0-DA5D-4E35-A440-AF6A0421D9D7}"/>
              </a:ext>
            </a:extLst>
          </p:cNvPr>
          <p:cNvSpPr/>
          <p:nvPr/>
        </p:nvSpPr>
        <p:spPr>
          <a:xfrm>
            <a:off x="5295582" y="1104311"/>
            <a:ext cx="1274324" cy="12743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MDR </a:t>
            </a:r>
            <a:r>
              <a:rPr lang="de-DE" sz="1400" dirty="0"/>
              <a:t>2017/745</a:t>
            </a:r>
            <a:endParaRPr lang="en-US" dirty="0"/>
          </a:p>
        </p:txBody>
      </p:sp>
      <p:sp>
        <p:nvSpPr>
          <p:cNvPr id="21" name="Rechteck 20">
            <a:extLst>
              <a:ext uri="{FF2B5EF4-FFF2-40B4-BE49-F238E27FC236}">
                <a16:creationId xmlns:a16="http://schemas.microsoft.com/office/drawing/2014/main" id="{F286A5B8-53FA-4566-AEB6-3BC11154E987}"/>
              </a:ext>
            </a:extLst>
          </p:cNvPr>
          <p:cNvSpPr/>
          <p:nvPr/>
        </p:nvSpPr>
        <p:spPr>
          <a:xfrm>
            <a:off x="374515" y="3716458"/>
            <a:ext cx="4430949" cy="738664"/>
          </a:xfrm>
          <a:prstGeom prst="rect">
            <a:avLst/>
          </a:prstGeom>
        </p:spPr>
        <p:txBody>
          <a:bodyPr wrap="square">
            <a:spAutoFit/>
          </a:bodyPr>
          <a:lstStyle/>
          <a:p>
            <a:pPr lvl="0" eaLnBrk="0" fontAlgn="base" hangingPunct="0">
              <a:spcBef>
                <a:spcPct val="0"/>
              </a:spcBef>
              <a:spcAft>
                <a:spcPct val="0"/>
              </a:spcAft>
            </a:pPr>
            <a:r>
              <a:rPr lang="en-US" altLang="en-US" sz="1400" dirty="0">
                <a:solidFill>
                  <a:srgbClr val="333333"/>
                </a:solidFill>
              </a:rPr>
              <a:t>90/385/</a:t>
            </a:r>
            <a:r>
              <a:rPr lang="en-US" altLang="en-US" sz="1400" dirty="0"/>
              <a:t>EWG</a:t>
            </a:r>
            <a:r>
              <a:rPr lang="en-US" altLang="en-US" sz="1400" dirty="0">
                <a:solidFill>
                  <a:srgbClr val="333333"/>
                </a:solidFill>
              </a:rPr>
              <a:t> (</a:t>
            </a:r>
            <a:r>
              <a:rPr lang="en-US" altLang="en-US" sz="1400" dirty="0" err="1">
                <a:solidFill>
                  <a:srgbClr val="333333"/>
                </a:solidFill>
              </a:rPr>
              <a:t>Aktive</a:t>
            </a:r>
            <a:r>
              <a:rPr lang="en-US" altLang="en-US" sz="1400" dirty="0">
                <a:solidFill>
                  <a:srgbClr val="333333"/>
                </a:solidFill>
              </a:rPr>
              <a:t> </a:t>
            </a:r>
            <a:r>
              <a:rPr lang="en-US" altLang="en-US" sz="1400" dirty="0" err="1">
                <a:solidFill>
                  <a:srgbClr val="333333"/>
                </a:solidFill>
              </a:rPr>
              <a:t>implantierbare</a:t>
            </a:r>
            <a:r>
              <a:rPr lang="en-US" altLang="en-US" sz="1400" dirty="0">
                <a:solidFill>
                  <a:srgbClr val="333333"/>
                </a:solidFill>
              </a:rPr>
              <a:t> </a:t>
            </a:r>
            <a:r>
              <a:rPr lang="en-US" altLang="en-US" sz="1400" dirty="0" err="1">
                <a:solidFill>
                  <a:srgbClr val="333333"/>
                </a:solidFill>
              </a:rPr>
              <a:t>Medizinprodukte</a:t>
            </a:r>
            <a:r>
              <a:rPr lang="en-US" altLang="en-US" sz="1400" dirty="0">
                <a:solidFill>
                  <a:srgbClr val="333333"/>
                </a:solidFill>
              </a:rPr>
              <a:t>)</a:t>
            </a:r>
          </a:p>
          <a:p>
            <a:pPr lvl="0" eaLnBrk="0" fontAlgn="base" hangingPunct="0">
              <a:spcBef>
                <a:spcPct val="0"/>
              </a:spcBef>
              <a:spcAft>
                <a:spcPct val="0"/>
              </a:spcAft>
            </a:pPr>
            <a:r>
              <a:rPr lang="en-US" altLang="en-US" sz="1400" dirty="0">
                <a:solidFill>
                  <a:srgbClr val="333333"/>
                </a:solidFill>
              </a:rPr>
              <a:t>98/79/</a:t>
            </a:r>
            <a:r>
              <a:rPr lang="en-US" altLang="en-US" sz="1400" dirty="0"/>
              <a:t>EG</a:t>
            </a:r>
            <a:r>
              <a:rPr lang="en-US" altLang="en-US" sz="1400" dirty="0">
                <a:solidFill>
                  <a:srgbClr val="333333"/>
                </a:solidFill>
              </a:rPr>
              <a:t> (In-vitro-</a:t>
            </a:r>
            <a:r>
              <a:rPr lang="en-US" altLang="en-US" sz="1400" dirty="0" err="1">
                <a:solidFill>
                  <a:srgbClr val="333333"/>
                </a:solidFill>
              </a:rPr>
              <a:t>Diagnostika</a:t>
            </a:r>
            <a:endParaRPr lang="en-US" altLang="en-US" sz="1400" dirty="0">
              <a:solidFill>
                <a:srgbClr val="333333"/>
              </a:solidFill>
            </a:endParaRPr>
          </a:p>
          <a:p>
            <a:pPr lvl="0" eaLnBrk="0" fontAlgn="base" hangingPunct="0">
              <a:spcBef>
                <a:spcPct val="0"/>
              </a:spcBef>
              <a:spcAft>
                <a:spcPct val="0"/>
              </a:spcAft>
            </a:pPr>
            <a:r>
              <a:rPr lang="en-US" altLang="en-US" sz="1400" dirty="0">
                <a:solidFill>
                  <a:srgbClr val="333333"/>
                </a:solidFill>
              </a:rPr>
              <a:t>93/42/</a:t>
            </a:r>
            <a:r>
              <a:rPr lang="en-US" altLang="en-US" sz="1400" dirty="0"/>
              <a:t>EWG</a:t>
            </a:r>
            <a:r>
              <a:rPr lang="en-US" altLang="en-US" sz="1400" dirty="0">
                <a:solidFill>
                  <a:srgbClr val="333333"/>
                </a:solidFill>
              </a:rPr>
              <a:t> (</a:t>
            </a:r>
            <a:r>
              <a:rPr lang="en-US" altLang="en-US" sz="1400" dirty="0" err="1">
                <a:solidFill>
                  <a:srgbClr val="333333"/>
                </a:solidFill>
              </a:rPr>
              <a:t>Sonstige</a:t>
            </a:r>
            <a:r>
              <a:rPr lang="en-US" altLang="en-US" sz="1400" dirty="0">
                <a:solidFill>
                  <a:srgbClr val="333333"/>
                </a:solidFill>
              </a:rPr>
              <a:t> </a:t>
            </a:r>
            <a:r>
              <a:rPr lang="en-US" altLang="en-US" sz="1400" dirty="0" err="1">
                <a:solidFill>
                  <a:srgbClr val="333333"/>
                </a:solidFill>
              </a:rPr>
              <a:t>Medizinprodukte</a:t>
            </a:r>
            <a:r>
              <a:rPr lang="en-US" altLang="en-US" sz="1400" dirty="0">
                <a:solidFill>
                  <a:srgbClr val="333333"/>
                </a:solidFill>
              </a:rPr>
              <a:t>) </a:t>
            </a:r>
            <a:r>
              <a:rPr lang="en-US" altLang="en-US" sz="1400" dirty="0" err="1">
                <a:solidFill>
                  <a:srgbClr val="333333"/>
                </a:solidFill>
              </a:rPr>
              <a:t>festgelegt</a:t>
            </a:r>
            <a:r>
              <a:rPr lang="en-US" altLang="en-US" sz="1400" dirty="0"/>
              <a:t> </a:t>
            </a:r>
          </a:p>
        </p:txBody>
      </p:sp>
      <p:sp>
        <p:nvSpPr>
          <p:cNvPr id="23" name="Textfeld 22">
            <a:extLst>
              <a:ext uri="{FF2B5EF4-FFF2-40B4-BE49-F238E27FC236}">
                <a16:creationId xmlns:a16="http://schemas.microsoft.com/office/drawing/2014/main" id="{F2ADA7F7-BE96-4CAF-85CD-67B54DEF617C}"/>
              </a:ext>
            </a:extLst>
          </p:cNvPr>
          <p:cNvSpPr txBox="1"/>
          <p:nvPr/>
        </p:nvSpPr>
        <p:spPr>
          <a:xfrm>
            <a:off x="8747141" y="5302810"/>
            <a:ext cx="1677319" cy="369332"/>
          </a:xfrm>
          <a:prstGeom prst="rect">
            <a:avLst/>
          </a:prstGeom>
          <a:solidFill>
            <a:schemeClr val="bg1">
              <a:lumMod val="85000"/>
            </a:schemeClr>
          </a:solidFill>
        </p:spPr>
        <p:txBody>
          <a:bodyPr wrap="none" rtlCol="0" anchor="ctr">
            <a:spAutoFit/>
          </a:bodyPr>
          <a:lstStyle/>
          <a:p>
            <a:pPr algn="ctr"/>
            <a:r>
              <a:rPr lang="de-DE" b="1" dirty="0"/>
              <a:t>CE-Kennzeichen</a:t>
            </a:r>
            <a:endParaRPr lang="en-US" b="1" dirty="0"/>
          </a:p>
        </p:txBody>
      </p:sp>
      <p:sp>
        <p:nvSpPr>
          <p:cNvPr id="24" name="Textfeld 23">
            <a:extLst>
              <a:ext uri="{FF2B5EF4-FFF2-40B4-BE49-F238E27FC236}">
                <a16:creationId xmlns:a16="http://schemas.microsoft.com/office/drawing/2014/main" id="{242ACA57-E042-4DDD-8F76-A01ABB37AA82}"/>
              </a:ext>
            </a:extLst>
          </p:cNvPr>
          <p:cNvSpPr txBox="1"/>
          <p:nvPr/>
        </p:nvSpPr>
        <p:spPr>
          <a:xfrm>
            <a:off x="1846987" y="5521195"/>
            <a:ext cx="1677318" cy="646331"/>
          </a:xfrm>
          <a:prstGeom prst="rect">
            <a:avLst/>
          </a:prstGeom>
          <a:solidFill>
            <a:schemeClr val="bg1">
              <a:lumMod val="85000"/>
            </a:schemeClr>
          </a:solidFill>
        </p:spPr>
        <p:txBody>
          <a:bodyPr wrap="square" rtlCol="0" anchor="ctr">
            <a:spAutoFit/>
          </a:bodyPr>
          <a:lstStyle/>
          <a:p>
            <a:pPr algn="ctr"/>
            <a:r>
              <a:rPr lang="de-DE" dirty="0"/>
              <a:t>Risiko-klassifizierung</a:t>
            </a:r>
            <a:endParaRPr lang="en-US" dirty="0"/>
          </a:p>
        </p:txBody>
      </p:sp>
      <p:sp>
        <p:nvSpPr>
          <p:cNvPr id="25" name="Textfeld 24">
            <a:extLst>
              <a:ext uri="{FF2B5EF4-FFF2-40B4-BE49-F238E27FC236}">
                <a16:creationId xmlns:a16="http://schemas.microsoft.com/office/drawing/2014/main" id="{E2A8CC74-0D93-42DA-8A15-643403C66478}"/>
              </a:ext>
            </a:extLst>
          </p:cNvPr>
          <p:cNvSpPr txBox="1"/>
          <p:nvPr/>
        </p:nvSpPr>
        <p:spPr>
          <a:xfrm>
            <a:off x="3763191" y="5025811"/>
            <a:ext cx="1042273" cy="369332"/>
          </a:xfrm>
          <a:prstGeom prst="rect">
            <a:avLst/>
          </a:prstGeom>
          <a:solidFill>
            <a:schemeClr val="bg1">
              <a:lumMod val="85000"/>
            </a:schemeClr>
          </a:solidFill>
        </p:spPr>
        <p:txBody>
          <a:bodyPr wrap="square" rtlCol="0" anchor="ctr">
            <a:spAutoFit/>
          </a:bodyPr>
          <a:lstStyle/>
          <a:p>
            <a:pPr algn="ctr"/>
            <a:r>
              <a:rPr lang="de-DE" dirty="0"/>
              <a:t>Klasse I</a:t>
            </a:r>
            <a:endParaRPr lang="en-US" dirty="0"/>
          </a:p>
        </p:txBody>
      </p:sp>
      <p:sp>
        <p:nvSpPr>
          <p:cNvPr id="26" name="Textfeld 25">
            <a:extLst>
              <a:ext uri="{FF2B5EF4-FFF2-40B4-BE49-F238E27FC236}">
                <a16:creationId xmlns:a16="http://schemas.microsoft.com/office/drawing/2014/main" id="{AD36BA03-96F5-41D1-84B7-12F004024246}"/>
              </a:ext>
            </a:extLst>
          </p:cNvPr>
          <p:cNvSpPr txBox="1"/>
          <p:nvPr/>
        </p:nvSpPr>
        <p:spPr>
          <a:xfrm>
            <a:off x="3763191" y="6306025"/>
            <a:ext cx="1042273" cy="369332"/>
          </a:xfrm>
          <a:prstGeom prst="rect">
            <a:avLst/>
          </a:prstGeom>
          <a:solidFill>
            <a:schemeClr val="bg1">
              <a:lumMod val="85000"/>
            </a:schemeClr>
          </a:solidFill>
        </p:spPr>
        <p:txBody>
          <a:bodyPr wrap="none" rtlCol="0" anchor="ctr">
            <a:spAutoFit/>
          </a:bodyPr>
          <a:lstStyle/>
          <a:p>
            <a:pPr algn="ctr"/>
            <a:r>
              <a:rPr lang="de-DE" dirty="0"/>
              <a:t>&gt; Klasse I</a:t>
            </a:r>
            <a:endParaRPr lang="en-US" dirty="0"/>
          </a:p>
        </p:txBody>
      </p:sp>
      <p:sp>
        <p:nvSpPr>
          <p:cNvPr id="27" name="Textfeld 26">
            <a:extLst>
              <a:ext uri="{FF2B5EF4-FFF2-40B4-BE49-F238E27FC236}">
                <a16:creationId xmlns:a16="http://schemas.microsoft.com/office/drawing/2014/main" id="{DBBB97AF-8957-4324-9A79-950EC638DE44}"/>
              </a:ext>
            </a:extLst>
          </p:cNvPr>
          <p:cNvSpPr txBox="1"/>
          <p:nvPr/>
        </p:nvSpPr>
        <p:spPr>
          <a:xfrm>
            <a:off x="5045447" y="5521194"/>
            <a:ext cx="1677318" cy="646331"/>
          </a:xfrm>
          <a:prstGeom prst="rect">
            <a:avLst/>
          </a:prstGeom>
          <a:solidFill>
            <a:schemeClr val="bg1">
              <a:lumMod val="85000"/>
            </a:schemeClr>
          </a:solidFill>
        </p:spPr>
        <p:txBody>
          <a:bodyPr wrap="square" rtlCol="0" anchor="ctr">
            <a:spAutoFit/>
          </a:bodyPr>
          <a:lstStyle/>
          <a:p>
            <a:pPr algn="ctr"/>
            <a:r>
              <a:rPr lang="de-DE" dirty="0"/>
              <a:t>Technische Dokumentation</a:t>
            </a:r>
            <a:endParaRPr lang="en-US" dirty="0"/>
          </a:p>
        </p:txBody>
      </p:sp>
      <p:sp>
        <p:nvSpPr>
          <p:cNvPr id="29" name="Textfeld 28">
            <a:extLst>
              <a:ext uri="{FF2B5EF4-FFF2-40B4-BE49-F238E27FC236}">
                <a16:creationId xmlns:a16="http://schemas.microsoft.com/office/drawing/2014/main" id="{2B0096CE-7D29-4001-A664-00B343FD4D03}"/>
              </a:ext>
            </a:extLst>
          </p:cNvPr>
          <p:cNvSpPr txBox="1"/>
          <p:nvPr/>
        </p:nvSpPr>
        <p:spPr>
          <a:xfrm>
            <a:off x="6938280" y="6306025"/>
            <a:ext cx="1658724" cy="369332"/>
          </a:xfrm>
          <a:prstGeom prst="rect">
            <a:avLst/>
          </a:prstGeom>
          <a:solidFill>
            <a:schemeClr val="bg1">
              <a:lumMod val="85000"/>
            </a:schemeClr>
          </a:solidFill>
        </p:spPr>
        <p:txBody>
          <a:bodyPr wrap="none" rtlCol="0" anchor="ctr">
            <a:spAutoFit/>
          </a:bodyPr>
          <a:lstStyle/>
          <a:p>
            <a:pPr algn="ctr"/>
            <a:r>
              <a:rPr lang="de-DE" dirty="0"/>
              <a:t>Benannte Stelle</a:t>
            </a:r>
            <a:endParaRPr lang="en-US" dirty="0"/>
          </a:p>
        </p:txBody>
      </p:sp>
      <p:sp>
        <p:nvSpPr>
          <p:cNvPr id="30" name="Textfeld 29">
            <a:extLst>
              <a:ext uri="{FF2B5EF4-FFF2-40B4-BE49-F238E27FC236}">
                <a16:creationId xmlns:a16="http://schemas.microsoft.com/office/drawing/2014/main" id="{22989599-C672-4173-A896-2D8F32F8E448}"/>
              </a:ext>
            </a:extLst>
          </p:cNvPr>
          <p:cNvSpPr txBox="1"/>
          <p:nvPr/>
        </p:nvSpPr>
        <p:spPr>
          <a:xfrm>
            <a:off x="7000678" y="5025811"/>
            <a:ext cx="1545874" cy="923330"/>
          </a:xfrm>
          <a:prstGeom prst="rect">
            <a:avLst/>
          </a:prstGeom>
          <a:solidFill>
            <a:schemeClr val="bg1">
              <a:lumMod val="85000"/>
            </a:schemeClr>
          </a:solidFill>
        </p:spPr>
        <p:txBody>
          <a:bodyPr wrap="square" rtlCol="0" anchor="ctr">
            <a:spAutoFit/>
          </a:bodyPr>
          <a:lstStyle/>
          <a:p>
            <a:pPr algn="ctr"/>
            <a:r>
              <a:rPr lang="de-DE" dirty="0"/>
              <a:t>Konformitäts-bewertungs-verfahren</a:t>
            </a:r>
            <a:endParaRPr lang="en-US" dirty="0"/>
          </a:p>
        </p:txBody>
      </p:sp>
      <p:sp>
        <p:nvSpPr>
          <p:cNvPr id="31" name="Textfeld 30">
            <a:extLst>
              <a:ext uri="{FF2B5EF4-FFF2-40B4-BE49-F238E27FC236}">
                <a16:creationId xmlns:a16="http://schemas.microsoft.com/office/drawing/2014/main" id="{F546655A-20E9-44DE-B87F-F0D6BFFCE6F7}"/>
              </a:ext>
            </a:extLst>
          </p:cNvPr>
          <p:cNvSpPr txBox="1"/>
          <p:nvPr/>
        </p:nvSpPr>
        <p:spPr>
          <a:xfrm>
            <a:off x="10582077" y="4887311"/>
            <a:ext cx="1514513" cy="1200329"/>
          </a:xfrm>
          <a:prstGeom prst="rect">
            <a:avLst/>
          </a:prstGeom>
          <a:solidFill>
            <a:schemeClr val="bg1">
              <a:lumMod val="85000"/>
            </a:schemeClr>
          </a:solidFill>
        </p:spPr>
        <p:txBody>
          <a:bodyPr wrap="square" rtlCol="0" anchor="ctr">
            <a:spAutoFit/>
          </a:bodyPr>
          <a:lstStyle/>
          <a:p>
            <a:pPr algn="ctr"/>
            <a:r>
              <a:rPr lang="de-DE" dirty="0"/>
              <a:t>MP-Sicherheits-plan-verordnung</a:t>
            </a:r>
            <a:endParaRPr lang="en-US" dirty="0"/>
          </a:p>
        </p:txBody>
      </p:sp>
      <p:sp>
        <p:nvSpPr>
          <p:cNvPr id="32" name="Textfeld 31">
            <a:extLst>
              <a:ext uri="{FF2B5EF4-FFF2-40B4-BE49-F238E27FC236}">
                <a16:creationId xmlns:a16="http://schemas.microsoft.com/office/drawing/2014/main" id="{1A6D9A8B-7C9D-4204-BB45-4AF35D4F81D4}"/>
              </a:ext>
            </a:extLst>
          </p:cNvPr>
          <p:cNvSpPr txBox="1"/>
          <p:nvPr/>
        </p:nvSpPr>
        <p:spPr>
          <a:xfrm>
            <a:off x="95410" y="5521195"/>
            <a:ext cx="1473664" cy="646331"/>
          </a:xfrm>
          <a:prstGeom prst="rect">
            <a:avLst/>
          </a:prstGeom>
          <a:solidFill>
            <a:schemeClr val="bg1">
              <a:lumMod val="85000"/>
            </a:schemeClr>
          </a:solidFill>
        </p:spPr>
        <p:txBody>
          <a:bodyPr wrap="square" rtlCol="0" anchor="ctr">
            <a:spAutoFit/>
          </a:bodyPr>
          <a:lstStyle/>
          <a:p>
            <a:pPr algn="ctr"/>
            <a:r>
              <a:rPr lang="de-DE" dirty="0"/>
              <a:t>Zweck-bestimmung</a:t>
            </a:r>
            <a:endParaRPr lang="en-US" dirty="0"/>
          </a:p>
        </p:txBody>
      </p:sp>
      <p:cxnSp>
        <p:nvCxnSpPr>
          <p:cNvPr id="34" name="Gerade Verbindung mit Pfeil 33">
            <a:extLst>
              <a:ext uri="{FF2B5EF4-FFF2-40B4-BE49-F238E27FC236}">
                <a16:creationId xmlns:a16="http://schemas.microsoft.com/office/drawing/2014/main" id="{FBC74AF2-0E2B-4F94-9D7C-133FFFD3391A}"/>
              </a:ext>
            </a:extLst>
          </p:cNvPr>
          <p:cNvCxnSpPr>
            <a:stCxn id="32" idx="3"/>
            <a:endCxn id="24" idx="1"/>
          </p:cNvCxnSpPr>
          <p:nvPr/>
        </p:nvCxnSpPr>
        <p:spPr>
          <a:xfrm>
            <a:off x="1569074" y="5844361"/>
            <a:ext cx="277913"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D61D768F-CDCB-47A8-97BE-C0BD06335E45}"/>
              </a:ext>
            </a:extLst>
          </p:cNvPr>
          <p:cNvCxnSpPr>
            <a:cxnSpLocks/>
            <a:stCxn id="24" idx="3"/>
            <a:endCxn id="25" idx="1"/>
          </p:cNvCxnSpPr>
          <p:nvPr/>
        </p:nvCxnSpPr>
        <p:spPr>
          <a:xfrm flipV="1">
            <a:off x="3524305" y="5210477"/>
            <a:ext cx="238886" cy="63388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DE7A292E-FB1F-4B9B-8921-12FA5ADB9DFA}"/>
              </a:ext>
            </a:extLst>
          </p:cNvPr>
          <p:cNvCxnSpPr>
            <a:cxnSpLocks/>
            <a:stCxn id="25" idx="3"/>
          </p:cNvCxnSpPr>
          <p:nvPr/>
        </p:nvCxnSpPr>
        <p:spPr>
          <a:xfrm>
            <a:off x="4805464" y="5210477"/>
            <a:ext cx="2195214"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5C7C495D-3386-4FA7-8079-57DE3E8C4753}"/>
              </a:ext>
            </a:extLst>
          </p:cNvPr>
          <p:cNvCxnSpPr>
            <a:cxnSpLocks/>
            <a:stCxn id="27" idx="0"/>
          </p:cNvCxnSpPr>
          <p:nvPr/>
        </p:nvCxnSpPr>
        <p:spPr>
          <a:xfrm flipV="1">
            <a:off x="5884106" y="5210477"/>
            <a:ext cx="403278" cy="310717"/>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Gerade Verbindung mit Pfeil 43">
            <a:extLst>
              <a:ext uri="{FF2B5EF4-FFF2-40B4-BE49-F238E27FC236}">
                <a16:creationId xmlns:a16="http://schemas.microsoft.com/office/drawing/2014/main" id="{8809128A-02C1-45DD-AF24-76BF4D53BACF}"/>
              </a:ext>
            </a:extLst>
          </p:cNvPr>
          <p:cNvCxnSpPr>
            <a:cxnSpLocks/>
            <a:stCxn id="26" idx="3"/>
            <a:endCxn id="29" idx="1"/>
          </p:cNvCxnSpPr>
          <p:nvPr/>
        </p:nvCxnSpPr>
        <p:spPr>
          <a:xfrm>
            <a:off x="4805464" y="6490691"/>
            <a:ext cx="2132816"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39E17769-E8F1-4997-B59F-ACBD2AFEA5B3}"/>
              </a:ext>
            </a:extLst>
          </p:cNvPr>
          <p:cNvCxnSpPr>
            <a:cxnSpLocks/>
            <a:stCxn id="27" idx="2"/>
          </p:cNvCxnSpPr>
          <p:nvPr/>
        </p:nvCxnSpPr>
        <p:spPr>
          <a:xfrm>
            <a:off x="5884106" y="6167525"/>
            <a:ext cx="372079" cy="32316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05CBF83B-F0F9-4DDB-A388-CF61F36279B0}"/>
              </a:ext>
            </a:extLst>
          </p:cNvPr>
          <p:cNvCxnSpPr>
            <a:cxnSpLocks/>
            <a:stCxn id="29" idx="0"/>
            <a:endCxn id="30" idx="2"/>
          </p:cNvCxnSpPr>
          <p:nvPr/>
        </p:nvCxnSpPr>
        <p:spPr>
          <a:xfrm flipV="1">
            <a:off x="7767642" y="5949141"/>
            <a:ext cx="0" cy="35688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9FC345B7-6FBF-4CE3-95A5-8A3E97E12481}"/>
              </a:ext>
            </a:extLst>
          </p:cNvPr>
          <p:cNvCxnSpPr>
            <a:cxnSpLocks/>
            <a:stCxn id="30" idx="3"/>
            <a:endCxn id="23" idx="1"/>
          </p:cNvCxnSpPr>
          <p:nvPr/>
        </p:nvCxnSpPr>
        <p:spPr>
          <a:xfrm>
            <a:off x="8546552" y="5487476"/>
            <a:ext cx="200589"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738A6688-F344-4B16-BD17-AC9F537D8669}"/>
              </a:ext>
            </a:extLst>
          </p:cNvPr>
          <p:cNvCxnSpPr>
            <a:cxnSpLocks/>
            <a:stCxn id="23" idx="3"/>
            <a:endCxn id="31" idx="1"/>
          </p:cNvCxnSpPr>
          <p:nvPr/>
        </p:nvCxnSpPr>
        <p:spPr>
          <a:xfrm>
            <a:off x="10424460" y="5487476"/>
            <a:ext cx="157617"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Gerade Verbindung mit Pfeil 59">
            <a:extLst>
              <a:ext uri="{FF2B5EF4-FFF2-40B4-BE49-F238E27FC236}">
                <a16:creationId xmlns:a16="http://schemas.microsoft.com/office/drawing/2014/main" id="{32E8D3DD-7EB8-4E5A-9D8E-2784104019E6}"/>
              </a:ext>
            </a:extLst>
          </p:cNvPr>
          <p:cNvCxnSpPr>
            <a:cxnSpLocks/>
            <a:stCxn id="24" idx="3"/>
            <a:endCxn id="26" idx="1"/>
          </p:cNvCxnSpPr>
          <p:nvPr/>
        </p:nvCxnSpPr>
        <p:spPr>
          <a:xfrm>
            <a:off x="3524305" y="5844361"/>
            <a:ext cx="238886" cy="64633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80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0181F4D-CBA0-4EDA-8977-D0F45780BBE7}"/>
              </a:ext>
            </a:extLst>
          </p:cNvPr>
          <p:cNvPicPr>
            <a:picLocks noChangeAspect="1"/>
          </p:cNvPicPr>
          <p:nvPr/>
        </p:nvPicPr>
        <p:blipFill>
          <a:blip r:embed="rId2"/>
          <a:stretch>
            <a:fillRect/>
          </a:stretch>
        </p:blipFill>
        <p:spPr>
          <a:xfrm>
            <a:off x="0" y="86088"/>
            <a:ext cx="12192000" cy="6862582"/>
          </a:xfrm>
          <a:prstGeom prst="rect">
            <a:avLst/>
          </a:prstGeom>
        </p:spPr>
      </p:pic>
      <p:sp>
        <p:nvSpPr>
          <p:cNvPr id="5" name="Rechteck 4">
            <a:extLst>
              <a:ext uri="{FF2B5EF4-FFF2-40B4-BE49-F238E27FC236}">
                <a16:creationId xmlns:a16="http://schemas.microsoft.com/office/drawing/2014/main" id="{4E6398BE-E392-44D5-9B58-79960F88E9A9}"/>
              </a:ext>
            </a:extLst>
          </p:cNvPr>
          <p:cNvSpPr/>
          <p:nvPr/>
        </p:nvSpPr>
        <p:spPr>
          <a:xfrm>
            <a:off x="8063947" y="86088"/>
            <a:ext cx="4128053" cy="369332"/>
          </a:xfrm>
          <a:prstGeom prst="rect">
            <a:avLst/>
          </a:prstGeom>
        </p:spPr>
        <p:txBody>
          <a:bodyPr wrap="none">
            <a:spAutoFit/>
          </a:bodyPr>
          <a:lstStyle/>
          <a:p>
            <a:r>
              <a:rPr lang="en-US" dirty="0">
                <a:hlinkClick r:id="rId3"/>
              </a:rPr>
              <a:t>HTML-Version of MDR (johner-institut.de)</a:t>
            </a:r>
            <a:endParaRPr lang="en-US" dirty="0"/>
          </a:p>
        </p:txBody>
      </p:sp>
    </p:spTree>
    <p:extLst>
      <p:ext uri="{BB962C8B-B14F-4D97-AF65-F5344CB8AC3E}">
        <p14:creationId xmlns:p14="http://schemas.microsoft.com/office/powerpoint/2010/main" val="1688996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21ABF1D6-888F-4CEF-86CC-C8ADE69FF823}"/>
              </a:ext>
            </a:extLst>
          </p:cNvPr>
          <p:cNvSpPr txBox="1"/>
          <p:nvPr/>
        </p:nvSpPr>
        <p:spPr>
          <a:xfrm>
            <a:off x="318051" y="421419"/>
            <a:ext cx="9016779" cy="738664"/>
          </a:xfrm>
          <a:prstGeom prst="rect">
            <a:avLst/>
          </a:prstGeom>
          <a:noFill/>
        </p:spPr>
        <p:txBody>
          <a:bodyPr wrap="square" rtlCol="0">
            <a:spAutoFit/>
          </a:bodyPr>
          <a:lstStyle/>
          <a:p>
            <a:r>
              <a:rPr lang="de-DE" sz="2400" u="sng" dirty="0"/>
              <a:t>Ist die Software ein Medizinprodukt?</a:t>
            </a:r>
          </a:p>
          <a:p>
            <a:r>
              <a:rPr lang="de-DE" dirty="0"/>
              <a:t>	Richtlinie MDCG 2019-11</a:t>
            </a:r>
            <a:endParaRPr lang="en-US" sz="1600" dirty="0"/>
          </a:p>
        </p:txBody>
      </p:sp>
      <p:sp>
        <p:nvSpPr>
          <p:cNvPr id="4" name="Rechteck 3">
            <a:extLst>
              <a:ext uri="{FF2B5EF4-FFF2-40B4-BE49-F238E27FC236}">
                <a16:creationId xmlns:a16="http://schemas.microsoft.com/office/drawing/2014/main" id="{ECF1FDBA-991F-408B-820E-1BAA2FC43153}"/>
              </a:ext>
            </a:extLst>
          </p:cNvPr>
          <p:cNvSpPr/>
          <p:nvPr/>
        </p:nvSpPr>
        <p:spPr>
          <a:xfrm>
            <a:off x="135158" y="6132693"/>
            <a:ext cx="6096000" cy="430887"/>
          </a:xfrm>
          <a:prstGeom prst="rect">
            <a:avLst/>
          </a:prstGeom>
        </p:spPr>
        <p:txBody>
          <a:bodyPr>
            <a:spAutoFit/>
          </a:bodyPr>
          <a:lstStyle/>
          <a:p>
            <a:r>
              <a:rPr lang="en-US" sz="1050" b="0" i="0" dirty="0">
                <a:solidFill>
                  <a:srgbClr val="333333"/>
                </a:solidFill>
                <a:effectLst/>
                <a:latin typeface="Verdana" panose="020B0604030504040204" pitchFamily="34" charset="0"/>
              </a:rPr>
              <a:t>Guidance document Medical Devices - Scope, field of application, definition - Qualification and Classification of stand alone software - MEDDEV 2.1/6</a:t>
            </a:r>
            <a:endParaRPr lang="en-US" sz="1050" dirty="0"/>
          </a:p>
        </p:txBody>
      </p:sp>
      <p:sp>
        <p:nvSpPr>
          <p:cNvPr id="6" name="Rechteck 5">
            <a:extLst>
              <a:ext uri="{FF2B5EF4-FFF2-40B4-BE49-F238E27FC236}">
                <a16:creationId xmlns:a16="http://schemas.microsoft.com/office/drawing/2014/main" id="{8E3E82C5-456A-49DE-BF0C-C00520F502AA}"/>
              </a:ext>
            </a:extLst>
          </p:cNvPr>
          <p:cNvSpPr/>
          <p:nvPr/>
        </p:nvSpPr>
        <p:spPr>
          <a:xfrm>
            <a:off x="135158" y="6436581"/>
            <a:ext cx="12089849" cy="307777"/>
          </a:xfrm>
          <a:prstGeom prst="rect">
            <a:avLst/>
          </a:prstGeom>
        </p:spPr>
        <p:txBody>
          <a:bodyPr wrap="square">
            <a:spAutoFit/>
          </a:bodyPr>
          <a:lstStyle/>
          <a:p>
            <a:r>
              <a:rPr lang="en-US" sz="1400" dirty="0">
                <a:hlinkClick r:id="rId3"/>
              </a:rPr>
              <a:t>https://ec.europa.eu/docsroom/documents/17921/attachments/1/translations/en/renditions/pdf</a:t>
            </a:r>
            <a:r>
              <a:rPr lang="en-US" sz="1400" dirty="0"/>
              <a:t> </a:t>
            </a:r>
          </a:p>
        </p:txBody>
      </p:sp>
      <p:pic>
        <p:nvPicPr>
          <p:cNvPr id="9" name="Grafik 8">
            <a:extLst>
              <a:ext uri="{FF2B5EF4-FFF2-40B4-BE49-F238E27FC236}">
                <a16:creationId xmlns:a16="http://schemas.microsoft.com/office/drawing/2014/main" id="{A69E5A3F-4E2C-4FDC-8908-730D832DF3AE}"/>
              </a:ext>
            </a:extLst>
          </p:cNvPr>
          <p:cNvPicPr>
            <a:picLocks noChangeAspect="1"/>
          </p:cNvPicPr>
          <p:nvPr/>
        </p:nvPicPr>
        <p:blipFill>
          <a:blip r:embed="rId4"/>
          <a:stretch>
            <a:fillRect/>
          </a:stretch>
        </p:blipFill>
        <p:spPr>
          <a:xfrm>
            <a:off x="7810500" y="0"/>
            <a:ext cx="4414507" cy="6807180"/>
          </a:xfrm>
          <a:prstGeom prst="rect">
            <a:avLst/>
          </a:prstGeom>
          <a:ln>
            <a:solidFill>
              <a:schemeClr val="tx1"/>
            </a:solidFill>
          </a:ln>
          <a:effectLst>
            <a:outerShdw blurRad="50800" dist="38100" dir="2700000" algn="tl" rotWithShape="0">
              <a:prstClr val="black">
                <a:alpha val="40000"/>
              </a:prstClr>
            </a:outerShdw>
          </a:effectLst>
        </p:spPr>
      </p:pic>
      <p:sp>
        <p:nvSpPr>
          <p:cNvPr id="12" name="Rechteck 11">
            <a:extLst>
              <a:ext uri="{FF2B5EF4-FFF2-40B4-BE49-F238E27FC236}">
                <a16:creationId xmlns:a16="http://schemas.microsoft.com/office/drawing/2014/main" id="{679E2021-B52C-4405-A709-A6003B30A30B}"/>
              </a:ext>
            </a:extLst>
          </p:cNvPr>
          <p:cNvSpPr/>
          <p:nvPr/>
        </p:nvSpPr>
        <p:spPr>
          <a:xfrm>
            <a:off x="704696" y="3556181"/>
            <a:ext cx="6316133" cy="2354491"/>
          </a:xfrm>
          <a:prstGeom prst="rect">
            <a:avLst/>
          </a:prstGeom>
        </p:spPr>
        <p:txBody>
          <a:bodyPr wrap="square">
            <a:spAutoFit/>
          </a:bodyPr>
          <a:lstStyle/>
          <a:p>
            <a:r>
              <a:rPr lang="de-DE" sz="1050" dirty="0"/>
              <a:t>Medizinprodukte sind alle einzeln oder miteinander verbunden verwendeten Instrumente, Apparate, Vorrichtungen, Software, Stoffe und Zubereitungen aus Stoffen oder andere Gegenstände einschließlich der vom Hersteller speziell zur Anwendung für diagnostische oder therapeutische Zwecke bestimmten und für ein einwandfreies Funktionieren des Medizinproduktes eingesetzten Software, die vom Hersteller zur Anwendung für Menschen mittels ihrer Funktionen zum Zwecke</a:t>
            </a:r>
          </a:p>
          <a:p>
            <a:pPr lvl="1"/>
            <a:r>
              <a:rPr lang="de-DE" sz="1050" dirty="0"/>
              <a:t>a) der Erkennung, Verhütung, Überwachung, Behandlung oder Linderung von Krankheiten,</a:t>
            </a:r>
          </a:p>
          <a:p>
            <a:pPr lvl="1"/>
            <a:r>
              <a:rPr lang="de-DE" sz="1050" dirty="0"/>
              <a:t>b) der Erkennung, Überwachung, Behandlung, Linderung oder Kompensierung von Verletzungen oder Behinderungen,</a:t>
            </a:r>
          </a:p>
          <a:p>
            <a:pPr lvl="1"/>
            <a:r>
              <a:rPr lang="de-DE" sz="1050" dirty="0"/>
              <a:t>c) der Untersuchung, der Ersetzung oder der Veränderung des anatomischen Aufbaus oder eines physiologischen Vorgangs oder</a:t>
            </a:r>
          </a:p>
          <a:p>
            <a:pPr lvl="1"/>
            <a:r>
              <a:rPr lang="de-DE" sz="1050" dirty="0"/>
              <a:t>d) der Empfängnisregelung</a:t>
            </a:r>
          </a:p>
          <a:p>
            <a:r>
              <a:rPr lang="de-DE" sz="1050" dirty="0"/>
              <a:t>zu dienen bestimmt sind und deren bestimmungsgemäße Hauptwirkung im oder am menschlichen Körper weder durch pharmakologisch oder immunologisch wirkende Mittel noch durch Metabolismus erreicht wird, deren Wirkungsweise aber durch solche Mittel unterstützt werden kann.</a:t>
            </a:r>
            <a:endParaRPr lang="en-US" sz="1050" dirty="0"/>
          </a:p>
        </p:txBody>
      </p:sp>
      <p:sp>
        <p:nvSpPr>
          <p:cNvPr id="13" name="Rechteck 12">
            <a:extLst>
              <a:ext uri="{FF2B5EF4-FFF2-40B4-BE49-F238E27FC236}">
                <a16:creationId xmlns:a16="http://schemas.microsoft.com/office/drawing/2014/main" id="{DD16D0F3-3955-4B4B-9FED-A1CD95435B4C}"/>
              </a:ext>
            </a:extLst>
          </p:cNvPr>
          <p:cNvSpPr/>
          <p:nvPr/>
        </p:nvSpPr>
        <p:spPr>
          <a:xfrm>
            <a:off x="318051" y="1399056"/>
            <a:ext cx="7108310" cy="2062103"/>
          </a:xfrm>
          <a:prstGeom prst="rect">
            <a:avLst/>
          </a:prstGeom>
        </p:spPr>
        <p:txBody>
          <a:bodyPr wrap="square">
            <a:spAutoFit/>
          </a:bodyPr>
          <a:lstStyle/>
          <a:p>
            <a:pPr marL="285750" indent="-285750">
              <a:buFont typeface="Arial" panose="020B0604020202020204" pitchFamily="34" charset="0"/>
              <a:buChar char="•"/>
            </a:pPr>
            <a:r>
              <a:rPr lang="de-DE" sz="1600" dirty="0"/>
              <a:t>es muss sich um ein Computerprogramm handeln</a:t>
            </a:r>
          </a:p>
          <a:p>
            <a:pPr marL="285750" indent="-285750">
              <a:buFont typeface="Arial" panose="020B0604020202020204" pitchFamily="34" charset="0"/>
              <a:buChar char="•"/>
            </a:pPr>
            <a:r>
              <a:rPr lang="de-DE" sz="1600" dirty="0"/>
              <a:t>die Software muss eine andere Zweckbestimmung haben als die reine Speicherung, Archivierung, verlustfreie Kompression, Kommunikation oder einfache Suche</a:t>
            </a:r>
          </a:p>
          <a:p>
            <a:pPr marL="285750" indent="-285750">
              <a:buFont typeface="Arial" panose="020B0604020202020204" pitchFamily="34" charset="0"/>
              <a:buChar char="•"/>
            </a:pPr>
            <a:r>
              <a:rPr lang="de-DE" sz="1600" dirty="0"/>
              <a:t>die Software muss zum Wohl eines individuellen Patienten eingesetzt werden</a:t>
            </a:r>
          </a:p>
          <a:p>
            <a:pPr marL="285750" indent="-285750">
              <a:buFont typeface="Arial" panose="020B0604020202020204" pitchFamily="34" charset="0"/>
              <a:buChar char="•"/>
            </a:pPr>
            <a:r>
              <a:rPr lang="de-DE" sz="1600" dirty="0"/>
              <a:t>die Software muss eine Zweckbestimmung haben, die in Artikel 1 Abs. 2 </a:t>
            </a:r>
            <a:r>
              <a:rPr lang="de-DE" sz="1600" dirty="0" err="1"/>
              <a:t>lit</a:t>
            </a:r>
            <a:r>
              <a:rPr lang="de-DE" sz="1600" dirty="0"/>
              <a:t>. a) der Richtlinie 93/42/EWG definiert ist (ist in Deutschland mit § 3 Nummer 1 MPG in nationales Recht umgesetzt worden.)</a:t>
            </a:r>
          </a:p>
        </p:txBody>
      </p:sp>
    </p:spTree>
    <p:extLst>
      <p:ext uri="{BB962C8B-B14F-4D97-AF65-F5344CB8AC3E}">
        <p14:creationId xmlns:p14="http://schemas.microsoft.com/office/powerpoint/2010/main" val="4252300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4FA3F6FA-5BC0-49A4-AB17-66E18E527849}"/>
              </a:ext>
            </a:extLst>
          </p:cNvPr>
          <p:cNvSpPr/>
          <p:nvPr/>
        </p:nvSpPr>
        <p:spPr>
          <a:xfrm>
            <a:off x="318050" y="1398570"/>
            <a:ext cx="3263350" cy="4616648"/>
          </a:xfrm>
          <a:prstGeom prst="rect">
            <a:avLst/>
          </a:prstGeom>
        </p:spPr>
        <p:txBody>
          <a:bodyPr wrap="square">
            <a:spAutoFit/>
          </a:bodyPr>
          <a:lstStyle/>
          <a:p>
            <a:pPr algn="ctr"/>
            <a:r>
              <a:rPr lang="en-US" altLang="en-US" sz="1400" b="1" dirty="0">
                <a:solidFill>
                  <a:srgbClr val="333333"/>
                </a:solidFill>
              </a:rPr>
              <a:t>Regel 9</a:t>
            </a:r>
          </a:p>
          <a:p>
            <a:pPr algn="just"/>
            <a:br>
              <a:rPr lang="en-US" altLang="en-US" sz="1400" dirty="0">
                <a:solidFill>
                  <a:srgbClr val="333333"/>
                </a:solidFill>
              </a:rPr>
            </a:br>
            <a:r>
              <a:rPr lang="en-US" altLang="en-US" sz="1400" dirty="0">
                <a:solidFill>
                  <a:srgbClr val="333333"/>
                </a:solidFill>
              </a:rPr>
              <a:t>„Alle </a:t>
            </a:r>
            <a:r>
              <a:rPr lang="en-US" altLang="en-US" sz="1400" b="1" dirty="0" err="1">
                <a:solidFill>
                  <a:srgbClr val="FF0000"/>
                </a:solidFill>
              </a:rPr>
              <a:t>aktiven</a:t>
            </a:r>
            <a:r>
              <a:rPr lang="en-US" altLang="en-US" sz="1400" b="1" dirty="0">
                <a:solidFill>
                  <a:srgbClr val="FF0000"/>
                </a:solidFill>
              </a:rPr>
              <a:t> </a:t>
            </a:r>
            <a:r>
              <a:rPr lang="en-US" altLang="en-US" sz="1400" b="1" dirty="0" err="1">
                <a:solidFill>
                  <a:srgbClr val="FF0000"/>
                </a:solidFill>
              </a:rPr>
              <a:t>therapeutischen</a:t>
            </a:r>
            <a:r>
              <a:rPr lang="en-US" altLang="en-US" sz="1400" b="1" dirty="0">
                <a:solidFill>
                  <a:srgbClr val="FF0000"/>
                </a:solidFill>
              </a:rPr>
              <a:t> </a:t>
            </a:r>
            <a:r>
              <a:rPr lang="en-US" altLang="en-US" sz="1400" b="1" dirty="0" err="1">
                <a:solidFill>
                  <a:srgbClr val="FF0000"/>
                </a:solidFill>
              </a:rPr>
              <a:t>Produkte</a:t>
            </a:r>
            <a:r>
              <a:rPr lang="en-US" altLang="en-US" sz="1400" dirty="0">
                <a:solidFill>
                  <a:srgbClr val="333333"/>
                </a:solidFill>
              </a:rPr>
              <a:t>, die </a:t>
            </a:r>
            <a:r>
              <a:rPr lang="en-US" altLang="en-US" sz="1400" dirty="0" err="1">
                <a:solidFill>
                  <a:srgbClr val="333333"/>
                </a:solidFill>
              </a:rPr>
              <a:t>zur</a:t>
            </a:r>
            <a:r>
              <a:rPr lang="en-US" altLang="en-US" sz="1400" dirty="0">
                <a:solidFill>
                  <a:srgbClr val="333333"/>
                </a:solidFill>
              </a:rPr>
              <a:t> </a:t>
            </a:r>
            <a:r>
              <a:rPr lang="en-US" altLang="en-US" sz="1400" b="1" dirty="0" err="1">
                <a:solidFill>
                  <a:srgbClr val="FF0000"/>
                </a:solidFill>
              </a:rPr>
              <a:t>Abgabe</a:t>
            </a:r>
            <a:r>
              <a:rPr lang="en-US" altLang="en-US" sz="1400" b="1" dirty="0">
                <a:solidFill>
                  <a:srgbClr val="FF0000"/>
                </a:solidFill>
              </a:rPr>
              <a:t> </a:t>
            </a:r>
            <a:r>
              <a:rPr lang="en-US" altLang="en-US" sz="1400" b="1" dirty="0" err="1">
                <a:solidFill>
                  <a:srgbClr val="FF0000"/>
                </a:solidFill>
              </a:rPr>
              <a:t>oder</a:t>
            </a:r>
            <a:r>
              <a:rPr lang="en-US" altLang="en-US" sz="1400" b="1" dirty="0">
                <a:solidFill>
                  <a:srgbClr val="FF0000"/>
                </a:solidFill>
              </a:rPr>
              <a:t> </a:t>
            </a:r>
            <a:r>
              <a:rPr lang="en-US" altLang="en-US" sz="1400" b="1" dirty="0" err="1">
                <a:solidFill>
                  <a:srgbClr val="FF0000"/>
                </a:solidFill>
              </a:rPr>
              <a:t>zum</a:t>
            </a:r>
            <a:r>
              <a:rPr lang="en-US" altLang="en-US" sz="1400" b="1" dirty="0">
                <a:solidFill>
                  <a:srgbClr val="FF0000"/>
                </a:solidFill>
              </a:rPr>
              <a:t> </a:t>
            </a:r>
            <a:r>
              <a:rPr lang="en-US" altLang="en-US" sz="1400" b="1" dirty="0" err="1">
                <a:solidFill>
                  <a:srgbClr val="FF0000"/>
                </a:solidFill>
              </a:rPr>
              <a:t>Austausch</a:t>
            </a:r>
            <a:r>
              <a:rPr lang="en-US" altLang="en-US" sz="1400" b="1" dirty="0">
                <a:solidFill>
                  <a:srgbClr val="FF0000"/>
                </a:solidFill>
              </a:rPr>
              <a:t> von </a:t>
            </a:r>
            <a:r>
              <a:rPr lang="en-US" altLang="en-US" sz="1400" b="1" dirty="0" err="1">
                <a:solidFill>
                  <a:srgbClr val="FF0000"/>
                </a:solidFill>
              </a:rPr>
              <a:t>Energie</a:t>
            </a:r>
            <a:r>
              <a:rPr lang="en-US" altLang="en-US" sz="1400" b="1" dirty="0">
                <a:solidFill>
                  <a:srgbClr val="FF0000"/>
                </a:solidFill>
              </a:rPr>
              <a:t> </a:t>
            </a:r>
            <a:r>
              <a:rPr lang="en-US" altLang="en-US" sz="1400" b="1" dirty="0" err="1">
                <a:solidFill>
                  <a:srgbClr val="FF0000"/>
                </a:solidFill>
              </a:rPr>
              <a:t>bestimmt</a:t>
            </a:r>
            <a:r>
              <a:rPr lang="en-US" altLang="en-US" sz="1400" b="1" dirty="0">
                <a:solidFill>
                  <a:srgbClr val="FF0000"/>
                </a:solidFill>
              </a:rPr>
              <a:t> </a:t>
            </a:r>
            <a:r>
              <a:rPr lang="en-US" altLang="en-US" sz="1400" b="1" dirty="0" err="1">
                <a:solidFill>
                  <a:srgbClr val="FF0000"/>
                </a:solidFill>
              </a:rPr>
              <a:t>sind</a:t>
            </a:r>
            <a:r>
              <a:rPr lang="en-US" altLang="en-US" sz="1400" dirty="0">
                <a:solidFill>
                  <a:srgbClr val="333333"/>
                </a:solidFill>
              </a:rPr>
              <a:t>, </a:t>
            </a:r>
            <a:r>
              <a:rPr lang="en-US" altLang="en-US" sz="1400" dirty="0" err="1">
                <a:solidFill>
                  <a:srgbClr val="333333"/>
                </a:solidFill>
              </a:rPr>
              <a:t>gehören</a:t>
            </a:r>
            <a:r>
              <a:rPr lang="en-US" altLang="en-US" sz="1400" dirty="0">
                <a:solidFill>
                  <a:srgbClr val="333333"/>
                </a:solidFill>
              </a:rPr>
              <a:t> </a:t>
            </a:r>
            <a:r>
              <a:rPr lang="en-US" altLang="en-US" sz="1400" dirty="0" err="1">
                <a:solidFill>
                  <a:srgbClr val="333333"/>
                </a:solidFill>
              </a:rPr>
              <a:t>zur</a:t>
            </a:r>
            <a:r>
              <a:rPr lang="en-US" altLang="en-US" sz="1400" dirty="0">
                <a:solidFill>
                  <a:srgbClr val="333333"/>
                </a:solidFill>
              </a:rPr>
              <a:t> </a:t>
            </a:r>
            <a:r>
              <a:rPr lang="en-US" altLang="en-US" sz="1400" dirty="0" err="1">
                <a:solidFill>
                  <a:srgbClr val="333333"/>
                </a:solidFill>
              </a:rPr>
              <a:t>Klasse</a:t>
            </a:r>
            <a:r>
              <a:rPr lang="en-US" altLang="en-US" sz="1400" dirty="0">
                <a:solidFill>
                  <a:srgbClr val="333333"/>
                </a:solidFill>
              </a:rPr>
              <a:t> </a:t>
            </a:r>
            <a:r>
              <a:rPr lang="en-US" altLang="en-US" sz="1400" dirty="0" err="1">
                <a:solidFill>
                  <a:srgbClr val="333333"/>
                </a:solidFill>
              </a:rPr>
              <a:t>IIa</a:t>
            </a:r>
            <a:r>
              <a:rPr lang="en-US" altLang="en-US" sz="1400" dirty="0">
                <a:solidFill>
                  <a:srgbClr val="333333"/>
                </a:solidFill>
              </a:rPr>
              <a:t>, es sei </a:t>
            </a:r>
            <a:r>
              <a:rPr lang="en-US" altLang="en-US" sz="1400" dirty="0" err="1">
                <a:solidFill>
                  <a:srgbClr val="333333"/>
                </a:solidFill>
              </a:rPr>
              <a:t>denn</a:t>
            </a:r>
            <a:r>
              <a:rPr lang="en-US" altLang="en-US" sz="1400" dirty="0">
                <a:solidFill>
                  <a:srgbClr val="333333"/>
                </a:solidFill>
              </a:rPr>
              <a:t>, die </a:t>
            </a:r>
            <a:r>
              <a:rPr lang="en-US" altLang="en-US" sz="1400" dirty="0" err="1">
                <a:solidFill>
                  <a:srgbClr val="333333"/>
                </a:solidFill>
              </a:rPr>
              <a:t>Abgabe</a:t>
            </a:r>
            <a:r>
              <a:rPr lang="en-US" altLang="en-US" sz="1400" dirty="0">
                <a:solidFill>
                  <a:srgbClr val="333333"/>
                </a:solidFill>
              </a:rPr>
              <a:t> </a:t>
            </a:r>
            <a:r>
              <a:rPr lang="en-US" altLang="en-US" sz="1400" dirty="0" err="1">
                <a:solidFill>
                  <a:srgbClr val="333333"/>
                </a:solidFill>
              </a:rPr>
              <a:t>oder</a:t>
            </a:r>
            <a:r>
              <a:rPr lang="en-US" altLang="en-US" sz="1400" dirty="0">
                <a:solidFill>
                  <a:srgbClr val="333333"/>
                </a:solidFill>
              </a:rPr>
              <a:t> der </a:t>
            </a:r>
            <a:r>
              <a:rPr lang="en-US" altLang="en-US" sz="1400" dirty="0" err="1">
                <a:solidFill>
                  <a:srgbClr val="333333"/>
                </a:solidFill>
              </a:rPr>
              <a:t>Austausch</a:t>
            </a:r>
            <a:r>
              <a:rPr lang="en-US" altLang="en-US" sz="1400" dirty="0">
                <a:solidFill>
                  <a:srgbClr val="333333"/>
                </a:solidFill>
              </a:rPr>
              <a:t> von </a:t>
            </a:r>
            <a:r>
              <a:rPr lang="en-US" altLang="en-US" sz="1400" dirty="0" err="1">
                <a:solidFill>
                  <a:srgbClr val="333333"/>
                </a:solidFill>
              </a:rPr>
              <a:t>Energie</a:t>
            </a:r>
            <a:r>
              <a:rPr lang="en-US" altLang="en-US" sz="1400" dirty="0">
                <a:solidFill>
                  <a:srgbClr val="333333"/>
                </a:solidFill>
              </a:rPr>
              <a:t> an den </a:t>
            </a:r>
            <a:r>
              <a:rPr lang="en-US" altLang="en-US" sz="1400" dirty="0" err="1">
                <a:solidFill>
                  <a:srgbClr val="333333"/>
                </a:solidFill>
              </a:rPr>
              <a:t>bzw</a:t>
            </a:r>
            <a:r>
              <a:rPr lang="en-US" altLang="en-US" sz="1400" dirty="0">
                <a:solidFill>
                  <a:srgbClr val="333333"/>
                </a:solidFill>
              </a:rPr>
              <a:t>. </a:t>
            </a:r>
            <a:r>
              <a:rPr lang="en-US" altLang="en-US" sz="1400" dirty="0" err="1">
                <a:solidFill>
                  <a:srgbClr val="333333"/>
                </a:solidFill>
              </a:rPr>
              <a:t>mit</a:t>
            </a:r>
            <a:r>
              <a:rPr lang="en-US" altLang="en-US" sz="1400" dirty="0">
                <a:solidFill>
                  <a:srgbClr val="333333"/>
                </a:solidFill>
              </a:rPr>
              <a:t> dem </a:t>
            </a:r>
            <a:r>
              <a:rPr lang="en-US" altLang="en-US" sz="1400" dirty="0" err="1">
                <a:solidFill>
                  <a:srgbClr val="333333"/>
                </a:solidFill>
              </a:rPr>
              <a:t>menschlichen</a:t>
            </a:r>
            <a:r>
              <a:rPr lang="en-US" altLang="en-US" sz="1400" dirty="0">
                <a:solidFill>
                  <a:srgbClr val="333333"/>
                </a:solidFill>
              </a:rPr>
              <a:t> </a:t>
            </a:r>
            <a:r>
              <a:rPr lang="en-US" altLang="en-US" sz="1400" dirty="0" err="1">
                <a:solidFill>
                  <a:srgbClr val="333333"/>
                </a:solidFill>
              </a:rPr>
              <a:t>Körper</a:t>
            </a:r>
            <a:r>
              <a:rPr lang="en-US" altLang="en-US" sz="1400" dirty="0">
                <a:solidFill>
                  <a:srgbClr val="333333"/>
                </a:solidFill>
              </a:rPr>
              <a:t> </a:t>
            </a:r>
            <a:r>
              <a:rPr lang="en-US" altLang="en-US" sz="1400" dirty="0" err="1">
                <a:solidFill>
                  <a:srgbClr val="333333"/>
                </a:solidFill>
              </a:rPr>
              <a:t>kann</a:t>
            </a:r>
            <a:r>
              <a:rPr lang="en-US" altLang="en-US" sz="1400" dirty="0">
                <a:solidFill>
                  <a:srgbClr val="333333"/>
                </a:solidFill>
              </a:rPr>
              <a:t> </a:t>
            </a:r>
            <a:r>
              <a:rPr lang="en-US" altLang="en-US" sz="1400" dirty="0" err="1">
                <a:solidFill>
                  <a:srgbClr val="333333"/>
                </a:solidFill>
              </a:rPr>
              <a:t>unter</a:t>
            </a:r>
            <a:r>
              <a:rPr lang="en-US" altLang="en-US" sz="1400" dirty="0">
                <a:solidFill>
                  <a:srgbClr val="333333"/>
                </a:solidFill>
              </a:rPr>
              <a:t> </a:t>
            </a:r>
            <a:r>
              <a:rPr lang="en-US" altLang="en-US" sz="1400" dirty="0" err="1">
                <a:solidFill>
                  <a:srgbClr val="333333"/>
                </a:solidFill>
              </a:rPr>
              <a:t>Berücksichtigung</a:t>
            </a:r>
            <a:r>
              <a:rPr lang="en-US" altLang="en-US" sz="1400" dirty="0">
                <a:solidFill>
                  <a:srgbClr val="333333"/>
                </a:solidFill>
              </a:rPr>
              <a:t> der Art, der </a:t>
            </a:r>
            <a:r>
              <a:rPr lang="en-US" altLang="en-US" sz="1400" dirty="0" err="1">
                <a:solidFill>
                  <a:srgbClr val="333333"/>
                </a:solidFill>
              </a:rPr>
              <a:t>Dichte</a:t>
            </a:r>
            <a:r>
              <a:rPr lang="en-US" altLang="en-US" sz="1400" dirty="0">
                <a:solidFill>
                  <a:srgbClr val="333333"/>
                </a:solidFill>
              </a:rPr>
              <a:t> und des </a:t>
            </a:r>
            <a:r>
              <a:rPr lang="en-US" altLang="en-US" sz="1400" dirty="0" err="1">
                <a:solidFill>
                  <a:srgbClr val="333333"/>
                </a:solidFill>
              </a:rPr>
              <a:t>Körperteils</a:t>
            </a:r>
            <a:r>
              <a:rPr lang="en-US" altLang="en-US" sz="1400" dirty="0">
                <a:solidFill>
                  <a:srgbClr val="333333"/>
                </a:solidFill>
              </a:rPr>
              <a:t>, an dem die </a:t>
            </a:r>
            <a:r>
              <a:rPr lang="en-US" altLang="en-US" sz="1400" dirty="0" err="1">
                <a:solidFill>
                  <a:srgbClr val="333333"/>
                </a:solidFill>
              </a:rPr>
              <a:t>Energie</a:t>
            </a:r>
            <a:r>
              <a:rPr lang="en-US" altLang="en-US" sz="1400" dirty="0">
                <a:solidFill>
                  <a:srgbClr val="333333"/>
                </a:solidFill>
              </a:rPr>
              <a:t> </a:t>
            </a:r>
            <a:r>
              <a:rPr lang="en-US" altLang="en-US" sz="1400" dirty="0" err="1">
                <a:solidFill>
                  <a:srgbClr val="333333"/>
                </a:solidFill>
              </a:rPr>
              <a:t>angewandt</a:t>
            </a:r>
            <a:r>
              <a:rPr lang="en-US" altLang="en-US" sz="1400" dirty="0">
                <a:solidFill>
                  <a:srgbClr val="333333"/>
                </a:solidFill>
              </a:rPr>
              <a:t> </a:t>
            </a:r>
            <a:r>
              <a:rPr lang="en-US" altLang="en-US" sz="1400" dirty="0" err="1">
                <a:solidFill>
                  <a:srgbClr val="333333"/>
                </a:solidFill>
              </a:rPr>
              <a:t>wird</a:t>
            </a:r>
            <a:r>
              <a:rPr lang="en-US" altLang="en-US" sz="1400" dirty="0">
                <a:solidFill>
                  <a:srgbClr val="333333"/>
                </a:solidFill>
              </a:rPr>
              <a:t>, </a:t>
            </a:r>
            <a:r>
              <a:rPr lang="en-US" altLang="en-US" sz="1400" dirty="0" err="1">
                <a:solidFill>
                  <a:srgbClr val="333333"/>
                </a:solidFill>
              </a:rPr>
              <a:t>aufgrund</a:t>
            </a:r>
            <a:r>
              <a:rPr lang="en-US" altLang="en-US" sz="1400" dirty="0">
                <a:solidFill>
                  <a:srgbClr val="333333"/>
                </a:solidFill>
              </a:rPr>
              <a:t> der </a:t>
            </a:r>
            <a:r>
              <a:rPr lang="en-US" altLang="en-US" sz="1400" dirty="0" err="1">
                <a:solidFill>
                  <a:srgbClr val="333333"/>
                </a:solidFill>
              </a:rPr>
              <a:t>Merkmale</a:t>
            </a:r>
            <a:r>
              <a:rPr lang="en-US" altLang="en-US" sz="1400" dirty="0">
                <a:solidFill>
                  <a:srgbClr val="333333"/>
                </a:solidFill>
              </a:rPr>
              <a:t> des </a:t>
            </a:r>
            <a:r>
              <a:rPr lang="en-US" altLang="en-US" sz="1400" dirty="0" err="1">
                <a:solidFill>
                  <a:srgbClr val="333333"/>
                </a:solidFill>
              </a:rPr>
              <a:t>Produkts</a:t>
            </a:r>
            <a:r>
              <a:rPr lang="en-US" altLang="en-US" sz="1400" dirty="0">
                <a:solidFill>
                  <a:srgbClr val="333333"/>
                </a:solidFill>
              </a:rPr>
              <a:t> </a:t>
            </a:r>
            <a:r>
              <a:rPr lang="en-US" altLang="en-US" sz="1400" dirty="0" err="1">
                <a:solidFill>
                  <a:srgbClr val="333333"/>
                </a:solidFill>
              </a:rPr>
              <a:t>eine</a:t>
            </a:r>
            <a:r>
              <a:rPr lang="en-US" altLang="en-US" sz="1400" dirty="0">
                <a:solidFill>
                  <a:srgbClr val="333333"/>
                </a:solidFill>
              </a:rPr>
              <a:t> </a:t>
            </a:r>
            <a:r>
              <a:rPr lang="en-US" altLang="en-US" sz="1400" dirty="0" err="1">
                <a:solidFill>
                  <a:srgbClr val="333333"/>
                </a:solidFill>
              </a:rPr>
              <a:t>potentielle</a:t>
            </a:r>
            <a:r>
              <a:rPr lang="en-US" altLang="en-US" sz="1400" dirty="0">
                <a:solidFill>
                  <a:srgbClr val="333333"/>
                </a:solidFill>
              </a:rPr>
              <a:t> </a:t>
            </a:r>
            <a:r>
              <a:rPr lang="en-US" altLang="en-US" sz="1400" dirty="0" err="1">
                <a:solidFill>
                  <a:srgbClr val="333333"/>
                </a:solidFill>
              </a:rPr>
              <a:t>Gefährdung</a:t>
            </a:r>
            <a:r>
              <a:rPr lang="en-US" altLang="en-US" sz="1400" dirty="0">
                <a:solidFill>
                  <a:srgbClr val="333333"/>
                </a:solidFill>
              </a:rPr>
              <a:t> </a:t>
            </a:r>
            <a:r>
              <a:rPr lang="en-US" altLang="en-US" sz="1400" dirty="0" err="1">
                <a:solidFill>
                  <a:srgbClr val="333333"/>
                </a:solidFill>
              </a:rPr>
              <a:t>darstellen</a:t>
            </a:r>
            <a:r>
              <a:rPr lang="en-US" altLang="en-US" sz="1400" dirty="0">
                <a:solidFill>
                  <a:srgbClr val="333333"/>
                </a:solidFill>
              </a:rPr>
              <a:t>; in </a:t>
            </a:r>
            <a:r>
              <a:rPr lang="en-US" altLang="en-US" sz="1400" dirty="0" err="1">
                <a:solidFill>
                  <a:srgbClr val="333333"/>
                </a:solidFill>
              </a:rPr>
              <a:t>diesem</a:t>
            </a:r>
            <a:r>
              <a:rPr lang="en-US" altLang="en-US" sz="1400" dirty="0">
                <a:solidFill>
                  <a:srgbClr val="333333"/>
                </a:solidFill>
              </a:rPr>
              <a:t> Fall </a:t>
            </a:r>
            <a:r>
              <a:rPr lang="en-US" altLang="en-US" sz="1400" dirty="0" err="1">
                <a:solidFill>
                  <a:srgbClr val="333333"/>
                </a:solidFill>
              </a:rPr>
              <a:t>werden</a:t>
            </a:r>
            <a:r>
              <a:rPr lang="en-US" altLang="en-US" sz="1400" dirty="0">
                <a:solidFill>
                  <a:srgbClr val="333333"/>
                </a:solidFill>
              </a:rPr>
              <a:t> </a:t>
            </a:r>
            <a:r>
              <a:rPr lang="en-US" altLang="en-US" sz="1400" dirty="0" err="1">
                <a:solidFill>
                  <a:srgbClr val="333333"/>
                </a:solidFill>
              </a:rPr>
              <a:t>sie</a:t>
            </a:r>
            <a:r>
              <a:rPr lang="en-US" altLang="en-US" sz="1400" dirty="0">
                <a:solidFill>
                  <a:srgbClr val="333333"/>
                </a:solidFill>
              </a:rPr>
              <a:t> der </a:t>
            </a:r>
            <a:r>
              <a:rPr lang="en-US" altLang="en-US" sz="1400" dirty="0" err="1">
                <a:solidFill>
                  <a:srgbClr val="333333"/>
                </a:solidFill>
              </a:rPr>
              <a:t>Klasse</a:t>
            </a:r>
            <a:r>
              <a:rPr lang="en-US" altLang="en-US" sz="1400" dirty="0">
                <a:solidFill>
                  <a:srgbClr val="333333"/>
                </a:solidFill>
              </a:rPr>
              <a:t> IIb </a:t>
            </a:r>
            <a:r>
              <a:rPr lang="en-US" altLang="en-US" sz="1400" dirty="0" err="1">
                <a:solidFill>
                  <a:srgbClr val="333333"/>
                </a:solidFill>
              </a:rPr>
              <a:t>zugeordnet</a:t>
            </a:r>
            <a:r>
              <a:rPr lang="en-US" altLang="en-US" sz="1400" dirty="0">
                <a:solidFill>
                  <a:srgbClr val="333333"/>
                </a:solidFill>
              </a:rPr>
              <a:t>.</a:t>
            </a:r>
            <a:br>
              <a:rPr lang="en-US" altLang="en-US" sz="1400" dirty="0">
                <a:solidFill>
                  <a:srgbClr val="333333"/>
                </a:solidFill>
              </a:rPr>
            </a:br>
            <a:r>
              <a:rPr lang="en-US" altLang="en-US" sz="1400" dirty="0">
                <a:solidFill>
                  <a:srgbClr val="333333"/>
                </a:solidFill>
              </a:rPr>
              <a:t>Alle </a:t>
            </a:r>
            <a:r>
              <a:rPr lang="en-US" altLang="en-US" sz="1400" b="1" dirty="0" err="1">
                <a:solidFill>
                  <a:srgbClr val="FF0000"/>
                </a:solidFill>
              </a:rPr>
              <a:t>aktiven</a:t>
            </a:r>
            <a:r>
              <a:rPr lang="en-US" altLang="en-US" sz="1400" b="1" dirty="0">
                <a:solidFill>
                  <a:srgbClr val="FF0000"/>
                </a:solidFill>
              </a:rPr>
              <a:t> </a:t>
            </a:r>
            <a:r>
              <a:rPr lang="en-US" altLang="en-US" sz="1400" b="1" dirty="0" err="1">
                <a:solidFill>
                  <a:srgbClr val="FF0000"/>
                </a:solidFill>
              </a:rPr>
              <a:t>Produkte</a:t>
            </a:r>
            <a:r>
              <a:rPr lang="en-US" altLang="en-US" sz="1400" dirty="0">
                <a:solidFill>
                  <a:srgbClr val="333333"/>
                </a:solidFill>
              </a:rPr>
              <a:t>, die </a:t>
            </a:r>
            <a:r>
              <a:rPr lang="en-US" altLang="en-US" sz="1400" dirty="0" err="1">
                <a:solidFill>
                  <a:srgbClr val="333333"/>
                </a:solidFill>
              </a:rPr>
              <a:t>dazu</a:t>
            </a:r>
            <a:r>
              <a:rPr lang="en-US" altLang="en-US" sz="1400" dirty="0">
                <a:solidFill>
                  <a:srgbClr val="333333"/>
                </a:solidFill>
              </a:rPr>
              <a:t> </a:t>
            </a:r>
            <a:r>
              <a:rPr lang="en-US" altLang="en-US" sz="1400" dirty="0" err="1">
                <a:solidFill>
                  <a:srgbClr val="333333"/>
                </a:solidFill>
              </a:rPr>
              <a:t>bestimmt</a:t>
            </a:r>
            <a:r>
              <a:rPr lang="en-US" altLang="en-US" sz="1400" dirty="0">
                <a:solidFill>
                  <a:srgbClr val="333333"/>
                </a:solidFill>
              </a:rPr>
              <a:t> </a:t>
            </a:r>
            <a:r>
              <a:rPr lang="en-US" altLang="en-US" sz="1400" dirty="0" err="1">
                <a:solidFill>
                  <a:srgbClr val="333333"/>
                </a:solidFill>
              </a:rPr>
              <a:t>sind</a:t>
            </a:r>
            <a:r>
              <a:rPr lang="en-US" altLang="en-US" sz="1400" dirty="0">
                <a:solidFill>
                  <a:srgbClr val="333333"/>
                </a:solidFill>
              </a:rPr>
              <a:t>, die </a:t>
            </a:r>
            <a:r>
              <a:rPr lang="en-US" altLang="en-US" sz="1400" b="1" dirty="0" err="1">
                <a:solidFill>
                  <a:srgbClr val="FF0000"/>
                </a:solidFill>
              </a:rPr>
              <a:t>Leistung</a:t>
            </a:r>
            <a:r>
              <a:rPr lang="en-US" altLang="en-US" sz="1400" b="1" dirty="0">
                <a:solidFill>
                  <a:srgbClr val="FF0000"/>
                </a:solidFill>
              </a:rPr>
              <a:t> von </a:t>
            </a:r>
            <a:r>
              <a:rPr lang="en-US" altLang="en-US" sz="1400" b="1" dirty="0" err="1">
                <a:solidFill>
                  <a:srgbClr val="FF0000"/>
                </a:solidFill>
              </a:rPr>
              <a:t>aktiven</a:t>
            </a:r>
            <a:r>
              <a:rPr lang="en-US" altLang="en-US" sz="1400" b="1" dirty="0">
                <a:solidFill>
                  <a:srgbClr val="FF0000"/>
                </a:solidFill>
              </a:rPr>
              <a:t> </a:t>
            </a:r>
            <a:r>
              <a:rPr lang="en-US" altLang="en-US" sz="1400" b="1" dirty="0" err="1">
                <a:solidFill>
                  <a:srgbClr val="FF0000"/>
                </a:solidFill>
              </a:rPr>
              <a:t>therapeutischen</a:t>
            </a:r>
            <a:r>
              <a:rPr lang="en-US" altLang="en-US" sz="1400" b="1" dirty="0">
                <a:solidFill>
                  <a:srgbClr val="FF0000"/>
                </a:solidFill>
              </a:rPr>
              <a:t> </a:t>
            </a:r>
            <a:r>
              <a:rPr lang="en-US" altLang="en-US" sz="1400" b="1" dirty="0" err="1">
                <a:solidFill>
                  <a:srgbClr val="FF0000"/>
                </a:solidFill>
              </a:rPr>
              <a:t>Produkten</a:t>
            </a:r>
            <a:r>
              <a:rPr lang="en-US" altLang="en-US" sz="1400" b="1" dirty="0">
                <a:solidFill>
                  <a:srgbClr val="FF0000"/>
                </a:solidFill>
              </a:rPr>
              <a:t> der </a:t>
            </a:r>
            <a:r>
              <a:rPr lang="en-US" altLang="en-US" sz="1400" b="1" dirty="0" err="1">
                <a:solidFill>
                  <a:srgbClr val="FF0000"/>
                </a:solidFill>
              </a:rPr>
              <a:t>Klasse</a:t>
            </a:r>
            <a:r>
              <a:rPr lang="en-US" altLang="en-US" sz="1400" b="1" dirty="0">
                <a:solidFill>
                  <a:srgbClr val="FF0000"/>
                </a:solidFill>
              </a:rPr>
              <a:t> IIb </a:t>
            </a:r>
            <a:r>
              <a:rPr lang="en-US" altLang="en-US" sz="1400" b="1" dirty="0" err="1">
                <a:solidFill>
                  <a:srgbClr val="FF0000"/>
                </a:solidFill>
              </a:rPr>
              <a:t>zu</a:t>
            </a:r>
            <a:r>
              <a:rPr lang="en-US" altLang="en-US" sz="1400" b="1" dirty="0">
                <a:solidFill>
                  <a:srgbClr val="FF0000"/>
                </a:solidFill>
              </a:rPr>
              <a:t> </a:t>
            </a:r>
            <a:r>
              <a:rPr lang="en-US" altLang="en-US" sz="1400" b="1" dirty="0" err="1">
                <a:solidFill>
                  <a:srgbClr val="FF0000"/>
                </a:solidFill>
              </a:rPr>
              <a:t>steuern</a:t>
            </a:r>
            <a:r>
              <a:rPr lang="en-US" altLang="en-US" sz="1400" b="1" dirty="0">
                <a:solidFill>
                  <a:srgbClr val="FF0000"/>
                </a:solidFill>
              </a:rPr>
              <a:t> </a:t>
            </a:r>
            <a:r>
              <a:rPr lang="en-US" altLang="en-US" sz="1400" b="1" dirty="0" err="1">
                <a:solidFill>
                  <a:srgbClr val="FF0000"/>
                </a:solidFill>
              </a:rPr>
              <a:t>oder</a:t>
            </a:r>
            <a:r>
              <a:rPr lang="en-US" altLang="en-US" sz="1400" b="1" dirty="0">
                <a:solidFill>
                  <a:srgbClr val="FF0000"/>
                </a:solidFill>
              </a:rPr>
              <a:t> </a:t>
            </a:r>
            <a:r>
              <a:rPr lang="en-US" altLang="en-US" sz="1400" b="1" dirty="0" err="1">
                <a:solidFill>
                  <a:srgbClr val="FF0000"/>
                </a:solidFill>
              </a:rPr>
              <a:t>zu</a:t>
            </a:r>
            <a:r>
              <a:rPr lang="en-US" altLang="en-US" sz="1400" b="1" dirty="0">
                <a:solidFill>
                  <a:srgbClr val="FF0000"/>
                </a:solidFill>
              </a:rPr>
              <a:t> </a:t>
            </a:r>
            <a:r>
              <a:rPr lang="en-US" altLang="en-US" sz="1400" b="1" dirty="0" err="1">
                <a:solidFill>
                  <a:srgbClr val="FF0000"/>
                </a:solidFill>
              </a:rPr>
              <a:t>kontrollieren</a:t>
            </a:r>
            <a:r>
              <a:rPr lang="en-US" altLang="en-US" sz="1400" b="1" dirty="0">
                <a:solidFill>
                  <a:srgbClr val="FF0000"/>
                </a:solidFill>
              </a:rPr>
              <a:t> </a:t>
            </a:r>
            <a:r>
              <a:rPr lang="en-US" altLang="en-US" sz="1400" b="1" dirty="0" err="1">
                <a:solidFill>
                  <a:srgbClr val="FF0000"/>
                </a:solidFill>
              </a:rPr>
              <a:t>oder</a:t>
            </a:r>
            <a:r>
              <a:rPr lang="en-US" altLang="en-US" sz="1400" b="1" dirty="0">
                <a:solidFill>
                  <a:srgbClr val="FF0000"/>
                </a:solidFill>
              </a:rPr>
              <a:t> die </a:t>
            </a:r>
            <a:r>
              <a:rPr lang="en-US" altLang="en-US" sz="1400" b="1" dirty="0" err="1">
                <a:solidFill>
                  <a:srgbClr val="FF0000"/>
                </a:solidFill>
              </a:rPr>
              <a:t>Leistung</a:t>
            </a:r>
            <a:r>
              <a:rPr lang="en-US" altLang="en-US" sz="1400" b="1" dirty="0">
                <a:solidFill>
                  <a:srgbClr val="FF0000"/>
                </a:solidFill>
              </a:rPr>
              <a:t> </a:t>
            </a:r>
            <a:r>
              <a:rPr lang="en-US" altLang="en-US" sz="1400" b="1" dirty="0" err="1">
                <a:solidFill>
                  <a:srgbClr val="FF0000"/>
                </a:solidFill>
              </a:rPr>
              <a:t>dieser</a:t>
            </a:r>
            <a:r>
              <a:rPr lang="en-US" altLang="en-US" sz="1400" b="1" dirty="0">
                <a:solidFill>
                  <a:srgbClr val="FF0000"/>
                </a:solidFill>
              </a:rPr>
              <a:t> </a:t>
            </a:r>
            <a:r>
              <a:rPr lang="en-US" altLang="en-US" sz="1400" b="1" dirty="0" err="1">
                <a:solidFill>
                  <a:srgbClr val="FF0000"/>
                </a:solidFill>
              </a:rPr>
              <a:t>Produkte</a:t>
            </a:r>
            <a:r>
              <a:rPr lang="en-US" altLang="en-US" sz="1400" b="1" dirty="0">
                <a:solidFill>
                  <a:srgbClr val="FF0000"/>
                </a:solidFill>
              </a:rPr>
              <a:t> </a:t>
            </a:r>
            <a:r>
              <a:rPr lang="en-US" altLang="en-US" sz="1400" b="1" dirty="0" err="1">
                <a:solidFill>
                  <a:srgbClr val="FF0000"/>
                </a:solidFill>
              </a:rPr>
              <a:t>direkt</a:t>
            </a:r>
            <a:r>
              <a:rPr lang="en-US" altLang="en-US" sz="1400" b="1" dirty="0">
                <a:solidFill>
                  <a:srgbClr val="FF0000"/>
                </a:solidFill>
              </a:rPr>
              <a:t> </a:t>
            </a:r>
            <a:r>
              <a:rPr lang="en-US" altLang="en-US" sz="1400" b="1" dirty="0" err="1">
                <a:solidFill>
                  <a:srgbClr val="FF0000"/>
                </a:solidFill>
              </a:rPr>
              <a:t>zu</a:t>
            </a:r>
            <a:r>
              <a:rPr lang="en-US" altLang="en-US" sz="1400" b="1" dirty="0">
                <a:solidFill>
                  <a:srgbClr val="FF0000"/>
                </a:solidFill>
              </a:rPr>
              <a:t> </a:t>
            </a:r>
            <a:r>
              <a:rPr lang="en-US" altLang="en-US" sz="1400" b="1" dirty="0" err="1">
                <a:solidFill>
                  <a:srgbClr val="FF0000"/>
                </a:solidFill>
              </a:rPr>
              <a:t>beeinflussen</a:t>
            </a:r>
            <a:r>
              <a:rPr lang="en-US" altLang="en-US" sz="1400" dirty="0">
                <a:solidFill>
                  <a:srgbClr val="333333"/>
                </a:solidFill>
              </a:rPr>
              <a:t>, </a:t>
            </a:r>
            <a:r>
              <a:rPr lang="en-US" altLang="en-US" sz="1400" dirty="0" err="1">
                <a:solidFill>
                  <a:srgbClr val="333333"/>
                </a:solidFill>
              </a:rPr>
              <a:t>werden</a:t>
            </a:r>
            <a:r>
              <a:rPr lang="en-US" altLang="en-US" sz="1400" dirty="0">
                <a:solidFill>
                  <a:srgbClr val="333333"/>
                </a:solidFill>
              </a:rPr>
              <a:t> der </a:t>
            </a:r>
            <a:r>
              <a:rPr lang="en-US" altLang="en-US" sz="1400" dirty="0" err="1">
                <a:solidFill>
                  <a:srgbClr val="333333"/>
                </a:solidFill>
              </a:rPr>
              <a:t>Klasse</a:t>
            </a:r>
            <a:r>
              <a:rPr lang="en-US" altLang="en-US" sz="1400" dirty="0">
                <a:solidFill>
                  <a:srgbClr val="333333"/>
                </a:solidFill>
              </a:rPr>
              <a:t> IIb </a:t>
            </a:r>
            <a:r>
              <a:rPr lang="en-US" altLang="en-US" sz="1400" dirty="0" err="1">
                <a:solidFill>
                  <a:srgbClr val="333333"/>
                </a:solidFill>
              </a:rPr>
              <a:t>zugeordnet</a:t>
            </a:r>
            <a:r>
              <a:rPr lang="en-US" altLang="en-US" sz="1400" dirty="0">
                <a:solidFill>
                  <a:srgbClr val="333333"/>
                </a:solidFill>
              </a:rPr>
              <a:t>.“</a:t>
            </a:r>
            <a:endParaRPr lang="en-US" sz="1400" dirty="0"/>
          </a:p>
        </p:txBody>
      </p:sp>
      <p:sp>
        <p:nvSpPr>
          <p:cNvPr id="9" name="Rechteck 8">
            <a:extLst>
              <a:ext uri="{FF2B5EF4-FFF2-40B4-BE49-F238E27FC236}">
                <a16:creationId xmlns:a16="http://schemas.microsoft.com/office/drawing/2014/main" id="{397CEB8E-5494-442A-9125-254FCD6CCE75}"/>
              </a:ext>
            </a:extLst>
          </p:cNvPr>
          <p:cNvSpPr/>
          <p:nvPr/>
        </p:nvSpPr>
        <p:spPr>
          <a:xfrm>
            <a:off x="3683000" y="1352403"/>
            <a:ext cx="5162550" cy="5262979"/>
          </a:xfrm>
          <a:prstGeom prst="rect">
            <a:avLst/>
          </a:prstGeom>
        </p:spPr>
        <p:txBody>
          <a:bodyPr wrap="square">
            <a:spAutoFit/>
          </a:bodyPr>
          <a:lstStyle/>
          <a:p>
            <a:pPr lvl="0" algn="ctr" eaLnBrk="0" fontAlgn="base" hangingPunct="0">
              <a:spcBef>
                <a:spcPct val="0"/>
              </a:spcBef>
              <a:spcAft>
                <a:spcPct val="0"/>
              </a:spcAft>
            </a:pPr>
            <a:r>
              <a:rPr kumimoji="0" lang="en-US" altLang="en-US" sz="1400" b="1" i="0" u="none" strike="noStrike" cap="none" normalizeH="0" baseline="0" dirty="0">
                <a:ln>
                  <a:noFill/>
                </a:ln>
                <a:solidFill>
                  <a:srgbClr val="333333"/>
                </a:solidFill>
                <a:effectLst/>
              </a:rPr>
              <a:t>Regel 10</a:t>
            </a:r>
          </a:p>
          <a:p>
            <a:pPr lvl="0" algn="just" eaLnBrk="0" fontAlgn="base" hangingPunct="0">
              <a:spcBef>
                <a:spcPct val="0"/>
              </a:spcBef>
              <a:spcAft>
                <a:spcPct val="0"/>
              </a:spcAft>
            </a:pPr>
            <a:br>
              <a:rPr kumimoji="0" lang="en-US" altLang="en-US" sz="1400" b="0" i="0" u="none" strike="noStrike" cap="none" normalizeH="0" baseline="0" dirty="0">
                <a:ln>
                  <a:noFill/>
                </a:ln>
                <a:solidFill>
                  <a:srgbClr val="333333"/>
                </a:solidFill>
                <a:effectLst/>
              </a:rPr>
            </a:br>
            <a:r>
              <a:rPr kumimoji="0" lang="en-US" altLang="en-US" sz="1400" b="0" i="0" u="none" strike="noStrike" cap="none" normalizeH="0" baseline="0" dirty="0">
                <a:ln>
                  <a:noFill/>
                </a:ln>
                <a:solidFill>
                  <a:srgbClr val="333333"/>
                </a:solidFill>
                <a:effectLst/>
              </a:rPr>
              <a:t>„Alle </a:t>
            </a:r>
            <a:r>
              <a:rPr kumimoji="0" lang="en-US" altLang="en-US" sz="1400" b="1" i="0" u="none" strike="noStrike" cap="none" normalizeH="0" baseline="0" dirty="0" err="1">
                <a:ln>
                  <a:noFill/>
                </a:ln>
                <a:solidFill>
                  <a:srgbClr val="FF0000"/>
                </a:solidFill>
                <a:effectLst/>
              </a:rPr>
              <a:t>aktiven</a:t>
            </a:r>
            <a:r>
              <a:rPr kumimoji="0" lang="en-US" altLang="en-US" sz="1400" b="1" i="0" u="none" strike="noStrike" cap="none" normalizeH="0" baseline="0" dirty="0">
                <a:ln>
                  <a:noFill/>
                </a:ln>
                <a:solidFill>
                  <a:srgbClr val="FF0000"/>
                </a:solidFill>
                <a:effectLst/>
              </a:rPr>
              <a:t> </a:t>
            </a:r>
            <a:r>
              <a:rPr kumimoji="0" lang="en-US" altLang="en-US" sz="1400" b="1" i="0" u="sng" strike="noStrike" cap="none" normalizeH="0" baseline="0" dirty="0" err="1">
                <a:ln>
                  <a:noFill/>
                </a:ln>
                <a:solidFill>
                  <a:srgbClr val="FF0000"/>
                </a:solidFill>
                <a:effectLst/>
              </a:rPr>
              <a:t>diagnostischen</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Produkte</a:t>
            </a:r>
            <a:r>
              <a:rPr kumimoji="0" lang="en-US" altLang="en-US" sz="1400" b="1" i="0" u="none" strike="noStrike" cap="none" normalizeH="0" baseline="0" dirty="0">
                <a:ln>
                  <a:noFill/>
                </a:ln>
                <a:solidFill>
                  <a:srgbClr val="FF0000"/>
                </a:solidFill>
                <a:effectLst/>
              </a:rPr>
              <a:t> </a:t>
            </a:r>
            <a:r>
              <a:rPr kumimoji="0" lang="en-US" altLang="en-US" sz="1400" b="0" i="0" u="none" strike="noStrike" cap="none" normalizeH="0" baseline="0" dirty="0" err="1">
                <a:ln>
                  <a:noFill/>
                </a:ln>
                <a:solidFill>
                  <a:srgbClr val="333333"/>
                </a:solidFill>
                <a:effectLst/>
              </a:rPr>
              <a:t>gehören</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zur</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Klasse</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IIa</a:t>
            </a:r>
            <a:r>
              <a:rPr kumimoji="0" lang="en-US" altLang="en-US" sz="1400" b="0" i="0" u="none" strike="noStrike" cap="none" normalizeH="0" baseline="0" dirty="0">
                <a:ln>
                  <a:noFill/>
                </a:ln>
                <a:solidFill>
                  <a:srgbClr val="333333"/>
                </a:solidFill>
                <a:effectLst/>
              </a:rPr>
              <a:t>,</a:t>
            </a:r>
          </a:p>
          <a:p>
            <a:pPr marL="742950" lvl="1" indent="-285750" algn="just"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err="1">
                <a:ln>
                  <a:noFill/>
                </a:ln>
                <a:solidFill>
                  <a:srgbClr val="333333"/>
                </a:solidFill>
                <a:effectLst/>
              </a:rPr>
              <a:t>wenn</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sie</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dazu</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bestimmt</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sind</a:t>
            </a:r>
            <a:r>
              <a:rPr kumimoji="0" lang="en-US" altLang="en-US" sz="1400" b="0" i="0" u="none" strike="noStrike" cap="none" normalizeH="0" baseline="0" dirty="0">
                <a:ln>
                  <a:noFill/>
                </a:ln>
                <a:solidFill>
                  <a:srgbClr val="333333"/>
                </a:solidFill>
                <a:effectLst/>
              </a:rPr>
              <a:t>, </a:t>
            </a:r>
            <a:r>
              <a:rPr kumimoji="0" lang="en-US" altLang="en-US" sz="1400" b="1" i="0" u="none" strike="noStrike" cap="none" normalizeH="0" baseline="0" dirty="0" err="1">
                <a:ln>
                  <a:noFill/>
                </a:ln>
                <a:solidFill>
                  <a:srgbClr val="FF0000"/>
                </a:solidFill>
                <a:effectLst/>
              </a:rPr>
              <a:t>Energie</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abzugeben</a:t>
            </a:r>
            <a:r>
              <a:rPr kumimoji="0" lang="en-US" altLang="en-US" sz="1400" b="0" i="0" u="none" strike="noStrike" cap="none" normalizeH="0" baseline="0" dirty="0">
                <a:ln>
                  <a:noFill/>
                </a:ln>
                <a:solidFill>
                  <a:srgbClr val="333333"/>
                </a:solidFill>
                <a:effectLst/>
              </a:rPr>
              <a:t>, die </a:t>
            </a:r>
            <a:r>
              <a:rPr kumimoji="0" lang="en-US" altLang="en-US" sz="1400" b="0" i="0" u="none" strike="noStrike" cap="none" normalizeH="0" baseline="0" dirty="0" err="1">
                <a:ln>
                  <a:noFill/>
                </a:ln>
                <a:solidFill>
                  <a:srgbClr val="333333"/>
                </a:solidFill>
                <a:effectLst/>
              </a:rPr>
              <a:t>vom</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menschlichen</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Körper</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absorbiert</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wird</a:t>
            </a:r>
            <a:r>
              <a:rPr kumimoji="0" lang="en-US" altLang="en-US" sz="1400" b="0" i="0" u="none" strike="noStrike" cap="none" normalizeH="0" baseline="0" dirty="0">
                <a:ln>
                  <a:noFill/>
                </a:ln>
                <a:solidFill>
                  <a:srgbClr val="333333"/>
                </a:solidFill>
                <a:effectLst/>
              </a:rPr>
              <a:t> - </a:t>
            </a:r>
            <a:r>
              <a:rPr kumimoji="0" lang="en-US" altLang="en-US" sz="1400" b="0" i="0" u="none" strike="noStrike" cap="none" normalizeH="0" baseline="0" dirty="0" err="1">
                <a:ln>
                  <a:noFill/>
                </a:ln>
                <a:solidFill>
                  <a:srgbClr val="333333"/>
                </a:solidFill>
                <a:effectLst/>
              </a:rPr>
              <a:t>mit</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Ausnahme</a:t>
            </a:r>
            <a:r>
              <a:rPr kumimoji="0" lang="en-US" altLang="en-US" sz="1400" b="0" i="0" u="none" strike="noStrike" cap="none" normalizeH="0" baseline="0" dirty="0">
                <a:ln>
                  <a:noFill/>
                </a:ln>
                <a:solidFill>
                  <a:srgbClr val="333333"/>
                </a:solidFill>
                <a:effectLst/>
              </a:rPr>
              <a:t> von </a:t>
            </a:r>
            <a:r>
              <a:rPr kumimoji="0" lang="en-US" altLang="en-US" sz="1400" b="0" i="0" u="none" strike="noStrike" cap="none" normalizeH="0" baseline="0" dirty="0" err="1">
                <a:ln>
                  <a:noFill/>
                </a:ln>
                <a:solidFill>
                  <a:srgbClr val="333333"/>
                </a:solidFill>
                <a:effectLst/>
              </a:rPr>
              <a:t>Produkten</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deren</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Funktion</a:t>
            </a:r>
            <a:r>
              <a:rPr kumimoji="0" lang="en-US" altLang="en-US" sz="1400" b="0" i="0" u="none" strike="noStrike" cap="none" normalizeH="0" baseline="0" dirty="0">
                <a:ln>
                  <a:noFill/>
                </a:ln>
                <a:solidFill>
                  <a:srgbClr val="333333"/>
                </a:solidFill>
                <a:effectLst/>
              </a:rPr>
              <a:t> es </a:t>
            </a:r>
            <a:r>
              <a:rPr kumimoji="0" lang="en-US" altLang="en-US" sz="1400" b="0" i="0" u="none" strike="noStrike" cap="none" normalizeH="0" baseline="0" dirty="0" err="1">
                <a:ln>
                  <a:noFill/>
                </a:ln>
                <a:solidFill>
                  <a:srgbClr val="333333"/>
                </a:solidFill>
                <a:effectLst/>
              </a:rPr>
              <a:t>ist</a:t>
            </a:r>
            <a:r>
              <a:rPr kumimoji="0" lang="en-US" altLang="en-US" sz="1400" b="0" i="0" u="none" strike="noStrike" cap="none" normalizeH="0" baseline="0" dirty="0">
                <a:ln>
                  <a:noFill/>
                </a:ln>
                <a:solidFill>
                  <a:srgbClr val="333333"/>
                </a:solidFill>
                <a:effectLst/>
              </a:rPr>
              <a:t>, den </a:t>
            </a:r>
            <a:r>
              <a:rPr kumimoji="0" lang="en-US" altLang="en-US" sz="1400" b="0" i="0" u="none" strike="noStrike" cap="none" normalizeH="0" baseline="0" dirty="0" err="1">
                <a:ln>
                  <a:noFill/>
                </a:ln>
                <a:solidFill>
                  <a:srgbClr val="333333"/>
                </a:solidFill>
                <a:effectLst/>
              </a:rPr>
              <a:t>Körper</a:t>
            </a:r>
            <a:r>
              <a:rPr kumimoji="0" lang="en-US" altLang="en-US" sz="1400" b="0" i="0" u="none" strike="noStrike" cap="none" normalizeH="0" baseline="0" dirty="0">
                <a:ln>
                  <a:noFill/>
                </a:ln>
                <a:solidFill>
                  <a:srgbClr val="333333"/>
                </a:solidFill>
                <a:effectLst/>
              </a:rPr>
              <a:t> des </a:t>
            </a:r>
            <a:r>
              <a:rPr kumimoji="0" lang="en-US" altLang="en-US" sz="1400" b="0" i="0" u="none" strike="noStrike" cap="none" normalizeH="0" baseline="0" dirty="0" err="1">
                <a:ln>
                  <a:noFill/>
                </a:ln>
                <a:solidFill>
                  <a:srgbClr val="333333"/>
                </a:solidFill>
                <a:effectLst/>
              </a:rPr>
              <a:t>Patienten</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im</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sichtbaren</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Spektralbereich</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auszuleuchten</a:t>
            </a:r>
            <a:r>
              <a:rPr kumimoji="0" lang="en-US" altLang="en-US" sz="1400" b="0" i="0" u="none" strike="noStrike" cap="none" normalizeH="0" baseline="0" dirty="0">
                <a:ln>
                  <a:noFill/>
                </a:ln>
                <a:solidFill>
                  <a:srgbClr val="333333"/>
                </a:solidFill>
                <a:effectLst/>
              </a:rPr>
              <a:t>;</a:t>
            </a:r>
          </a:p>
          <a:p>
            <a:pPr marL="742950" lvl="1" indent="-285750" algn="just"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err="1">
                <a:ln>
                  <a:noFill/>
                </a:ln>
                <a:solidFill>
                  <a:srgbClr val="333333"/>
                </a:solidFill>
                <a:effectLst/>
              </a:rPr>
              <a:t>wenn</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sie</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zur</a:t>
            </a:r>
            <a:r>
              <a:rPr kumimoji="0" lang="en-US" altLang="en-US" sz="1400" b="0" i="0" u="none" strike="noStrike" cap="none" normalizeH="0" baseline="0" dirty="0">
                <a:ln>
                  <a:noFill/>
                </a:ln>
                <a:solidFill>
                  <a:srgbClr val="333333"/>
                </a:solidFill>
                <a:effectLst/>
              </a:rPr>
              <a:t> </a:t>
            </a:r>
            <a:r>
              <a:rPr kumimoji="0" lang="en-US" altLang="en-US" sz="1400" b="1" i="0" u="none" strike="noStrike" cap="none" normalizeH="0" baseline="0" dirty="0">
                <a:ln>
                  <a:noFill/>
                </a:ln>
                <a:solidFill>
                  <a:srgbClr val="FF0000"/>
                </a:solidFill>
                <a:effectLst/>
              </a:rPr>
              <a:t>In-vivo-</a:t>
            </a:r>
            <a:r>
              <a:rPr kumimoji="0" lang="en-US" altLang="en-US" sz="1400" b="1" i="0" u="none" strike="noStrike" cap="none" normalizeH="0" baseline="0" dirty="0" err="1">
                <a:ln>
                  <a:noFill/>
                </a:ln>
                <a:solidFill>
                  <a:srgbClr val="FF0000"/>
                </a:solidFill>
                <a:effectLst/>
              </a:rPr>
              <a:t>Darstellung</a:t>
            </a:r>
            <a:r>
              <a:rPr kumimoji="0" lang="en-US" altLang="en-US" sz="1400" b="1" i="0" u="none" strike="noStrike" cap="none" normalizeH="0" baseline="0" dirty="0">
                <a:ln>
                  <a:noFill/>
                </a:ln>
                <a:solidFill>
                  <a:srgbClr val="FF0000"/>
                </a:solidFill>
                <a:effectLst/>
              </a:rPr>
              <a:t> der </a:t>
            </a:r>
            <a:r>
              <a:rPr kumimoji="0" lang="en-US" altLang="en-US" sz="1400" b="1" i="0" u="none" strike="noStrike" cap="none" normalizeH="0" baseline="0" dirty="0" err="1">
                <a:ln>
                  <a:noFill/>
                </a:ln>
                <a:solidFill>
                  <a:srgbClr val="FF0000"/>
                </a:solidFill>
                <a:effectLst/>
              </a:rPr>
              <a:t>Verteilung</a:t>
            </a:r>
            <a:r>
              <a:rPr kumimoji="0" lang="en-US" altLang="en-US" sz="1400" b="1" i="0" u="none" strike="noStrike" cap="none" normalizeH="0" baseline="0" dirty="0">
                <a:ln>
                  <a:noFill/>
                </a:ln>
                <a:solidFill>
                  <a:srgbClr val="FF0000"/>
                </a:solidFill>
                <a:effectLst/>
              </a:rPr>
              <a:t> von </a:t>
            </a:r>
            <a:r>
              <a:rPr kumimoji="0" lang="en-US" altLang="en-US" sz="1400" b="1" i="0" u="none" strike="noStrike" cap="none" normalizeH="0" baseline="0" dirty="0" err="1">
                <a:ln>
                  <a:noFill/>
                </a:ln>
                <a:solidFill>
                  <a:srgbClr val="FF0000"/>
                </a:solidFill>
                <a:effectLst/>
              </a:rPr>
              <a:t>Radiopharmaka</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bestimmt</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sind</a:t>
            </a:r>
            <a:r>
              <a:rPr kumimoji="0" lang="en-US" altLang="en-US" sz="1400" b="0" i="0" u="none" strike="noStrike" cap="none" normalizeH="0" baseline="0" dirty="0">
                <a:ln>
                  <a:noFill/>
                </a:ln>
                <a:solidFill>
                  <a:srgbClr val="333333"/>
                </a:solidFill>
                <a:effectLst/>
              </a:rPr>
              <a:t>;</a:t>
            </a:r>
          </a:p>
          <a:p>
            <a:pPr marL="742950" lvl="1" indent="-285750" algn="just" eaLnBrk="0" fontAlgn="base" hangingPunct="0">
              <a:spcBef>
                <a:spcPct val="0"/>
              </a:spcBef>
              <a:spcAft>
                <a:spcPct val="0"/>
              </a:spcAft>
              <a:buFont typeface="Arial" panose="020B0604020202020204" pitchFamily="34" charset="0"/>
              <a:buChar char="•"/>
            </a:pPr>
            <a:r>
              <a:rPr kumimoji="0" lang="en-US" altLang="en-US" sz="1400" b="0" i="0" u="none" strike="noStrike" cap="none" normalizeH="0" baseline="0" dirty="0" err="1">
                <a:ln>
                  <a:noFill/>
                </a:ln>
                <a:solidFill>
                  <a:srgbClr val="333333"/>
                </a:solidFill>
                <a:effectLst/>
              </a:rPr>
              <a:t>wenn</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sie</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dazu</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bestimmt</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sind</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eine</a:t>
            </a:r>
            <a:r>
              <a:rPr kumimoji="0" lang="en-US" altLang="en-US" sz="1400" b="0" i="0" u="none" strike="noStrike" cap="none" normalizeH="0" baseline="0" dirty="0">
                <a:ln>
                  <a:noFill/>
                </a:ln>
                <a:solidFill>
                  <a:srgbClr val="333333"/>
                </a:solidFill>
                <a:effectLst/>
              </a:rPr>
              <a:t> </a:t>
            </a:r>
            <a:r>
              <a:rPr kumimoji="0" lang="en-US" altLang="en-US" sz="1400" b="1" i="0" u="sng" strike="noStrike" cap="none" normalizeH="0" baseline="0" dirty="0" err="1">
                <a:ln>
                  <a:noFill/>
                </a:ln>
                <a:solidFill>
                  <a:srgbClr val="FF0000"/>
                </a:solidFill>
                <a:effectLst/>
              </a:rPr>
              <a:t>direkte</a:t>
            </a:r>
            <a:r>
              <a:rPr kumimoji="0" lang="en-US" altLang="en-US" sz="1400" b="1" i="0" u="none" strike="noStrike" cap="none" normalizeH="0" baseline="0" dirty="0">
                <a:ln>
                  <a:noFill/>
                </a:ln>
                <a:solidFill>
                  <a:srgbClr val="FF0000"/>
                </a:solidFill>
                <a:effectLst/>
              </a:rPr>
              <a:t> Diagnose </a:t>
            </a:r>
            <a:r>
              <a:rPr kumimoji="0" lang="en-US" altLang="en-US" sz="1400" b="1" i="0" u="none" strike="noStrike" cap="none" normalizeH="0" baseline="0" dirty="0" err="1">
                <a:ln>
                  <a:noFill/>
                </a:ln>
                <a:solidFill>
                  <a:srgbClr val="FF0000"/>
                </a:solidFill>
                <a:effectLst/>
              </a:rPr>
              <a:t>oder</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Kontrolle</a:t>
            </a:r>
            <a:r>
              <a:rPr kumimoji="0" lang="en-US" altLang="en-US" sz="1400" b="1" i="0" u="none" strike="noStrike" cap="none" normalizeH="0" baseline="0" dirty="0">
                <a:ln>
                  <a:noFill/>
                </a:ln>
                <a:solidFill>
                  <a:srgbClr val="FF0000"/>
                </a:solidFill>
                <a:effectLst/>
              </a:rPr>
              <a:t> von </a:t>
            </a:r>
            <a:r>
              <a:rPr kumimoji="0" lang="en-US" altLang="en-US" sz="1400" b="1" i="0" u="none" strike="noStrike" cap="none" normalizeH="0" baseline="0" dirty="0" err="1">
                <a:ln>
                  <a:noFill/>
                </a:ln>
                <a:solidFill>
                  <a:srgbClr val="FF0000"/>
                </a:solidFill>
                <a:effectLst/>
              </a:rPr>
              <a:t>vitalen</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Körperfunktionen</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zu</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ermöglichen</a:t>
            </a:r>
            <a:r>
              <a:rPr kumimoji="0" lang="en-US" altLang="en-US" sz="1400" b="0" i="0" u="none" strike="noStrike" cap="none" normalizeH="0" baseline="0" dirty="0">
                <a:ln>
                  <a:noFill/>
                </a:ln>
                <a:solidFill>
                  <a:srgbClr val="333333"/>
                </a:solidFill>
                <a:effectLst/>
              </a:rPr>
              <a:t>, es sei </a:t>
            </a:r>
            <a:r>
              <a:rPr kumimoji="0" lang="en-US" altLang="en-US" sz="1400" b="0" i="0" u="none" strike="noStrike" cap="none" normalizeH="0" baseline="0" dirty="0" err="1">
                <a:ln>
                  <a:noFill/>
                </a:ln>
                <a:solidFill>
                  <a:srgbClr val="333333"/>
                </a:solidFill>
                <a:effectLst/>
              </a:rPr>
              <a:t>denn</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sie</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sind</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speziell</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für</a:t>
            </a:r>
            <a:r>
              <a:rPr kumimoji="0" lang="en-US" altLang="en-US" sz="1400" b="0" i="0" u="none" strike="noStrike" cap="none" normalizeH="0" baseline="0" dirty="0">
                <a:ln>
                  <a:noFill/>
                </a:ln>
                <a:solidFill>
                  <a:srgbClr val="333333"/>
                </a:solidFill>
                <a:effectLst/>
              </a:rPr>
              <a:t> die </a:t>
            </a:r>
            <a:r>
              <a:rPr kumimoji="0" lang="en-US" altLang="en-US" sz="1400" b="0" i="0" u="none" strike="noStrike" cap="none" normalizeH="0" baseline="0" dirty="0" err="1">
                <a:ln>
                  <a:noFill/>
                </a:ln>
                <a:solidFill>
                  <a:srgbClr val="333333"/>
                </a:solidFill>
                <a:effectLst/>
              </a:rPr>
              <a:t>Kontrolle</a:t>
            </a:r>
            <a:r>
              <a:rPr kumimoji="0" lang="en-US" altLang="en-US" sz="1400" b="0" i="0" u="none" strike="noStrike" cap="none" normalizeH="0" baseline="0" dirty="0">
                <a:ln>
                  <a:noFill/>
                </a:ln>
                <a:solidFill>
                  <a:srgbClr val="333333"/>
                </a:solidFill>
                <a:effectLst/>
              </a:rPr>
              <a:t> von </a:t>
            </a:r>
            <a:r>
              <a:rPr kumimoji="0" lang="en-US" altLang="en-US" sz="1400" b="0" i="0" u="none" strike="noStrike" cap="none" normalizeH="0" baseline="0" dirty="0" err="1">
                <a:ln>
                  <a:noFill/>
                </a:ln>
                <a:solidFill>
                  <a:srgbClr val="333333"/>
                </a:solidFill>
                <a:effectLst/>
              </a:rPr>
              <a:t>vitalen</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physiologischen</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Parametern</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bestimmt</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bei</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denen</a:t>
            </a:r>
            <a:r>
              <a:rPr kumimoji="0" lang="en-US" altLang="en-US" sz="1400" b="0" i="0" u="none" strike="noStrike" cap="none" normalizeH="0" baseline="0" dirty="0">
                <a:ln>
                  <a:noFill/>
                </a:ln>
                <a:solidFill>
                  <a:srgbClr val="333333"/>
                </a:solidFill>
                <a:effectLst/>
              </a:rPr>
              <a:t> die Art der </a:t>
            </a:r>
            <a:r>
              <a:rPr kumimoji="0" lang="en-US" altLang="en-US" sz="1400" b="0" i="0" u="none" strike="noStrike" cap="none" normalizeH="0" baseline="0" dirty="0" err="1">
                <a:ln>
                  <a:noFill/>
                </a:ln>
                <a:solidFill>
                  <a:srgbClr val="333333"/>
                </a:solidFill>
                <a:effectLst/>
              </a:rPr>
              <a:t>Änderung</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zu</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einer</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unmittelbaren</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Gefahr</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für</a:t>
            </a:r>
            <a:r>
              <a:rPr kumimoji="0" lang="en-US" altLang="en-US" sz="1400" b="0" i="0" u="none" strike="noStrike" cap="none" normalizeH="0" baseline="0" dirty="0">
                <a:ln>
                  <a:noFill/>
                </a:ln>
                <a:solidFill>
                  <a:srgbClr val="333333"/>
                </a:solidFill>
                <a:effectLst/>
              </a:rPr>
              <a:t> den </a:t>
            </a:r>
            <a:r>
              <a:rPr kumimoji="0" lang="en-US" altLang="en-US" sz="1400" b="0" i="0" u="none" strike="noStrike" cap="none" normalizeH="0" baseline="0" dirty="0" err="1">
                <a:ln>
                  <a:noFill/>
                </a:ln>
                <a:solidFill>
                  <a:srgbClr val="333333"/>
                </a:solidFill>
                <a:effectLst/>
              </a:rPr>
              <a:t>Patienten</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führen</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könnte</a:t>
            </a:r>
            <a:r>
              <a:rPr kumimoji="0" lang="en-US" altLang="en-US" sz="1400" b="0" i="0" u="none" strike="noStrike" cap="none" normalizeH="0" baseline="0" dirty="0">
                <a:ln>
                  <a:noFill/>
                </a:ln>
                <a:solidFill>
                  <a:srgbClr val="333333"/>
                </a:solidFill>
                <a:effectLst/>
              </a:rPr>
              <a:t>, z. B. </a:t>
            </a:r>
            <a:r>
              <a:rPr kumimoji="0" lang="en-US" altLang="en-US" sz="1400" b="0" i="0" u="none" strike="noStrike" cap="none" normalizeH="0" baseline="0" dirty="0" err="1">
                <a:ln>
                  <a:noFill/>
                </a:ln>
                <a:solidFill>
                  <a:srgbClr val="333333"/>
                </a:solidFill>
                <a:effectLst/>
              </a:rPr>
              <a:t>Änderung</a:t>
            </a:r>
            <a:r>
              <a:rPr kumimoji="0" lang="en-US" altLang="en-US" sz="1400" b="0" i="0" u="none" strike="noStrike" cap="none" normalizeH="0" baseline="0" dirty="0">
                <a:ln>
                  <a:noFill/>
                </a:ln>
                <a:solidFill>
                  <a:srgbClr val="333333"/>
                </a:solidFill>
                <a:effectLst/>
              </a:rPr>
              <a:t> der </a:t>
            </a:r>
            <a:r>
              <a:rPr kumimoji="0" lang="en-US" altLang="en-US" sz="1400" b="0" i="0" u="none" strike="noStrike" cap="none" normalizeH="0" baseline="0" dirty="0" err="1">
                <a:ln>
                  <a:noFill/>
                </a:ln>
                <a:solidFill>
                  <a:srgbClr val="333333"/>
                </a:solidFill>
                <a:effectLst/>
              </a:rPr>
              <a:t>Herzfunktion</a:t>
            </a:r>
            <a:r>
              <a:rPr kumimoji="0" lang="en-US" altLang="en-US" sz="1400" b="0" i="0" u="none" strike="noStrike" cap="none" normalizeH="0" baseline="0" dirty="0">
                <a:ln>
                  <a:noFill/>
                </a:ln>
                <a:solidFill>
                  <a:srgbClr val="333333"/>
                </a:solidFill>
                <a:effectLst/>
              </a:rPr>
              <a:t>, der </a:t>
            </a:r>
            <a:r>
              <a:rPr kumimoji="0" lang="en-US" altLang="en-US" sz="1400" b="0" i="0" u="none" strike="noStrike" cap="none" normalizeH="0" baseline="0" dirty="0" err="1">
                <a:ln>
                  <a:noFill/>
                </a:ln>
                <a:solidFill>
                  <a:srgbClr val="333333"/>
                </a:solidFill>
                <a:effectLst/>
              </a:rPr>
              <a:t>Atmung</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oder</a:t>
            </a:r>
            <a:r>
              <a:rPr kumimoji="0" lang="en-US" altLang="en-US" sz="1400" b="0" i="0" u="none" strike="noStrike" cap="none" normalizeH="0" baseline="0" dirty="0">
                <a:ln>
                  <a:noFill/>
                </a:ln>
                <a:solidFill>
                  <a:srgbClr val="333333"/>
                </a:solidFill>
                <a:effectLst/>
              </a:rPr>
              <a:t> der </a:t>
            </a:r>
            <a:r>
              <a:rPr kumimoji="0" lang="en-US" altLang="en-US" sz="1400" b="0" i="0" u="none" strike="noStrike" cap="none" normalizeH="0" baseline="0" dirty="0" err="1">
                <a:ln>
                  <a:noFill/>
                </a:ln>
                <a:solidFill>
                  <a:srgbClr val="333333"/>
                </a:solidFill>
                <a:effectLst/>
              </a:rPr>
              <a:t>Aktivität</a:t>
            </a:r>
            <a:r>
              <a:rPr kumimoji="0" lang="en-US" altLang="en-US" sz="1400" b="0" i="0" u="none" strike="noStrike" cap="none" normalizeH="0" baseline="0" dirty="0">
                <a:ln>
                  <a:noFill/>
                </a:ln>
                <a:solidFill>
                  <a:srgbClr val="333333"/>
                </a:solidFill>
                <a:effectLst/>
              </a:rPr>
              <a:t> des </a:t>
            </a:r>
            <a:r>
              <a:rPr kumimoji="0" lang="en-US" altLang="en-US" sz="1400" b="0" i="0" u="none" strike="noStrike" cap="none" normalizeH="0" baseline="0" dirty="0" err="1">
                <a:ln>
                  <a:noFill/>
                </a:ln>
                <a:solidFill>
                  <a:srgbClr val="333333"/>
                </a:solidFill>
                <a:effectLst/>
              </a:rPr>
              <a:t>zentralen</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Nervensystems</a:t>
            </a:r>
            <a:r>
              <a:rPr kumimoji="0" lang="en-US" altLang="en-US" sz="1400" b="0" i="0" u="none" strike="noStrike" cap="none" normalizeH="0" baseline="0" dirty="0">
                <a:ln>
                  <a:noFill/>
                </a:ln>
                <a:solidFill>
                  <a:srgbClr val="333333"/>
                </a:solidFill>
                <a:effectLst/>
              </a:rPr>
              <a:t>; in </a:t>
            </a:r>
            <a:r>
              <a:rPr kumimoji="0" lang="en-US" altLang="en-US" sz="1400" b="0" i="0" u="none" strike="noStrike" cap="none" normalizeH="0" baseline="0" dirty="0" err="1">
                <a:ln>
                  <a:noFill/>
                </a:ln>
                <a:solidFill>
                  <a:srgbClr val="333333"/>
                </a:solidFill>
                <a:effectLst/>
              </a:rPr>
              <a:t>diesem</a:t>
            </a:r>
            <a:r>
              <a:rPr kumimoji="0" lang="en-US" altLang="en-US" sz="1400" b="0" i="0" u="none" strike="noStrike" cap="none" normalizeH="0" baseline="0" dirty="0">
                <a:ln>
                  <a:noFill/>
                </a:ln>
                <a:solidFill>
                  <a:srgbClr val="333333"/>
                </a:solidFill>
                <a:effectLst/>
              </a:rPr>
              <a:t> Fall </a:t>
            </a:r>
            <a:r>
              <a:rPr kumimoji="0" lang="en-US" altLang="en-US" sz="1400" b="0" i="0" u="none" strike="noStrike" cap="none" normalizeH="0" baseline="0" dirty="0" err="1">
                <a:ln>
                  <a:noFill/>
                </a:ln>
                <a:solidFill>
                  <a:srgbClr val="333333"/>
                </a:solidFill>
                <a:effectLst/>
              </a:rPr>
              <a:t>werden</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sie</a:t>
            </a:r>
            <a:r>
              <a:rPr kumimoji="0" lang="en-US" altLang="en-US" sz="1400" b="0" i="0" u="none" strike="noStrike" cap="none" normalizeH="0" baseline="0" dirty="0">
                <a:ln>
                  <a:noFill/>
                </a:ln>
                <a:solidFill>
                  <a:srgbClr val="333333"/>
                </a:solidFill>
                <a:effectLst/>
              </a:rPr>
              <a:t> der </a:t>
            </a:r>
            <a:r>
              <a:rPr kumimoji="0" lang="en-US" altLang="en-US" sz="1400" b="0" i="0" u="none" strike="noStrike" cap="none" normalizeH="0" baseline="0" dirty="0" err="1">
                <a:ln>
                  <a:noFill/>
                </a:ln>
                <a:solidFill>
                  <a:srgbClr val="333333"/>
                </a:solidFill>
                <a:effectLst/>
              </a:rPr>
              <a:t>Klasse</a:t>
            </a:r>
            <a:r>
              <a:rPr kumimoji="0" lang="en-US" altLang="en-US" sz="1400" b="0" i="0" u="none" strike="noStrike" cap="none" normalizeH="0" baseline="0" dirty="0">
                <a:ln>
                  <a:noFill/>
                </a:ln>
                <a:solidFill>
                  <a:srgbClr val="333333"/>
                </a:solidFill>
                <a:effectLst/>
              </a:rPr>
              <a:t> IIb </a:t>
            </a:r>
            <a:r>
              <a:rPr kumimoji="0" lang="en-US" altLang="en-US" sz="1400" b="0" i="0" u="none" strike="noStrike" cap="none" normalizeH="0" baseline="0" dirty="0" err="1">
                <a:ln>
                  <a:noFill/>
                </a:ln>
                <a:solidFill>
                  <a:srgbClr val="333333"/>
                </a:solidFill>
                <a:effectLst/>
              </a:rPr>
              <a:t>zugeordnet</a:t>
            </a:r>
            <a:r>
              <a:rPr kumimoji="0" lang="en-US" altLang="en-US" sz="1400" b="0" i="0" u="none" strike="noStrike" cap="none" normalizeH="0" baseline="0" dirty="0">
                <a:ln>
                  <a:noFill/>
                </a:ln>
                <a:solidFill>
                  <a:srgbClr val="333333"/>
                </a:solidFill>
                <a:effectLst/>
              </a:rPr>
              <a:t>. </a:t>
            </a:r>
            <a:r>
              <a:rPr kumimoji="0" lang="en-US" altLang="en-US" sz="1400" b="1" i="0" u="none" strike="noStrike" cap="none" normalizeH="0" baseline="0" dirty="0" err="1">
                <a:ln>
                  <a:noFill/>
                </a:ln>
                <a:solidFill>
                  <a:srgbClr val="FF0000"/>
                </a:solidFill>
                <a:effectLst/>
              </a:rPr>
              <a:t>Aktive</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Produkte</a:t>
            </a:r>
            <a:r>
              <a:rPr kumimoji="0" lang="en-US" altLang="en-US" sz="1400" b="1" i="0" u="none" strike="noStrike" cap="none" normalizeH="0" baseline="0" dirty="0">
                <a:ln>
                  <a:noFill/>
                </a:ln>
                <a:solidFill>
                  <a:srgbClr val="FF0000"/>
                </a:solidFill>
                <a:effectLst/>
              </a:rPr>
              <a:t>, die </a:t>
            </a:r>
            <a:r>
              <a:rPr kumimoji="0" lang="en-US" altLang="en-US" sz="1400" b="1" i="0" u="none" strike="noStrike" cap="none" normalizeH="0" baseline="0" dirty="0" err="1">
                <a:ln>
                  <a:noFill/>
                </a:ln>
                <a:solidFill>
                  <a:srgbClr val="FF0000"/>
                </a:solidFill>
                <a:effectLst/>
              </a:rPr>
              <a:t>zum</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Aussenden</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ionisierender</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Strahlung</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sowie</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für</a:t>
            </a:r>
            <a:r>
              <a:rPr kumimoji="0" lang="en-US" altLang="en-US" sz="1400" b="1" i="0" u="none" strike="noStrike" cap="none" normalizeH="0" baseline="0" dirty="0">
                <a:ln>
                  <a:noFill/>
                </a:ln>
                <a:solidFill>
                  <a:srgbClr val="FF0000"/>
                </a:solidFill>
                <a:effectLst/>
              </a:rPr>
              <a:t> die </a:t>
            </a:r>
            <a:r>
              <a:rPr kumimoji="0" lang="en-US" altLang="en-US" sz="1400" b="1" i="0" u="none" strike="noStrike" cap="none" normalizeH="0" baseline="0" dirty="0" err="1">
                <a:ln>
                  <a:noFill/>
                </a:ln>
                <a:solidFill>
                  <a:srgbClr val="FF0000"/>
                </a:solidFill>
                <a:effectLst/>
              </a:rPr>
              <a:t>radiologische</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Diagnostik</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oder</a:t>
            </a:r>
            <a:r>
              <a:rPr kumimoji="0" lang="en-US" altLang="en-US" sz="1400" b="1" i="0" u="none" strike="noStrike" cap="none" normalizeH="0" baseline="0" dirty="0">
                <a:ln>
                  <a:noFill/>
                </a:ln>
                <a:solidFill>
                  <a:srgbClr val="FF0000"/>
                </a:solidFill>
                <a:effectLst/>
              </a:rPr>
              <a:t> die </a:t>
            </a:r>
            <a:r>
              <a:rPr kumimoji="0" lang="en-US" altLang="en-US" sz="1400" b="1" i="0" u="none" strike="noStrike" cap="none" normalizeH="0" baseline="0" dirty="0" err="1">
                <a:ln>
                  <a:noFill/>
                </a:ln>
                <a:solidFill>
                  <a:srgbClr val="FF0000"/>
                </a:solidFill>
                <a:effectLst/>
              </a:rPr>
              <a:t>radiologische</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Therapie</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bestimmt</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sind</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einschließlich</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Produkte</a:t>
            </a:r>
            <a:r>
              <a:rPr kumimoji="0" lang="en-US" altLang="en-US" sz="1400" b="1" i="0" u="none" strike="noStrike" cap="none" normalizeH="0" baseline="0" dirty="0">
                <a:ln>
                  <a:noFill/>
                </a:ln>
                <a:solidFill>
                  <a:srgbClr val="FF0000"/>
                </a:solidFill>
                <a:effectLst/>
              </a:rPr>
              <a:t>, die </a:t>
            </a:r>
            <a:r>
              <a:rPr kumimoji="0" lang="en-US" altLang="en-US" sz="1400" b="1" i="0" u="none" strike="noStrike" cap="none" normalizeH="0" baseline="0" dirty="0" err="1">
                <a:ln>
                  <a:noFill/>
                </a:ln>
                <a:solidFill>
                  <a:srgbClr val="FF0000"/>
                </a:solidFill>
                <a:effectLst/>
              </a:rPr>
              <a:t>solche</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Produkte</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steuern</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oder</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kontrollieren</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oder</a:t>
            </a:r>
            <a:r>
              <a:rPr kumimoji="0" lang="en-US" altLang="en-US" sz="1400" b="1" i="0" u="none" strike="noStrike" cap="none" normalizeH="0" baseline="0" dirty="0">
                <a:ln>
                  <a:noFill/>
                </a:ln>
                <a:solidFill>
                  <a:srgbClr val="FF0000"/>
                </a:solidFill>
                <a:effectLst/>
              </a:rPr>
              <a:t> die </a:t>
            </a:r>
            <a:r>
              <a:rPr kumimoji="0" lang="en-US" altLang="en-US" sz="1400" b="1" i="0" u="none" strike="noStrike" cap="none" normalizeH="0" baseline="0" dirty="0" err="1">
                <a:ln>
                  <a:noFill/>
                </a:ln>
                <a:solidFill>
                  <a:srgbClr val="FF0000"/>
                </a:solidFill>
                <a:effectLst/>
              </a:rPr>
              <a:t>deren</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Leistung</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unmittelbar</a:t>
            </a:r>
            <a:r>
              <a:rPr kumimoji="0" lang="en-US" altLang="en-US" sz="1400" b="1" i="0" u="none" strike="noStrike" cap="none" normalizeH="0" baseline="0" dirty="0">
                <a:ln>
                  <a:noFill/>
                </a:ln>
                <a:solidFill>
                  <a:srgbClr val="FF0000"/>
                </a:solidFill>
                <a:effectLst/>
              </a:rPr>
              <a:t> </a:t>
            </a:r>
            <a:r>
              <a:rPr kumimoji="0" lang="en-US" altLang="en-US" sz="1400" b="1" i="0" u="none" strike="noStrike" cap="none" normalizeH="0" baseline="0" dirty="0" err="1">
                <a:ln>
                  <a:noFill/>
                </a:ln>
                <a:solidFill>
                  <a:srgbClr val="FF0000"/>
                </a:solidFill>
                <a:effectLst/>
              </a:rPr>
              <a:t>beeinflussen</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werden</a:t>
            </a:r>
            <a:r>
              <a:rPr kumimoji="0" lang="en-US" altLang="en-US" sz="1400" b="0" i="0" u="none" strike="noStrike" cap="none" normalizeH="0" baseline="0" dirty="0">
                <a:ln>
                  <a:noFill/>
                </a:ln>
                <a:solidFill>
                  <a:srgbClr val="333333"/>
                </a:solidFill>
                <a:effectLst/>
              </a:rPr>
              <a:t> der </a:t>
            </a:r>
            <a:r>
              <a:rPr kumimoji="0" lang="en-US" altLang="en-US" sz="1400" b="0" i="0" u="none" strike="noStrike" cap="none" normalizeH="0" baseline="0" dirty="0" err="1">
                <a:ln>
                  <a:noFill/>
                </a:ln>
                <a:solidFill>
                  <a:srgbClr val="333333"/>
                </a:solidFill>
                <a:effectLst/>
              </a:rPr>
              <a:t>Klasse</a:t>
            </a:r>
            <a:r>
              <a:rPr kumimoji="0" lang="en-US" altLang="en-US" sz="1400" b="0" i="0" u="none" strike="noStrike" cap="none" normalizeH="0" baseline="0" dirty="0">
                <a:ln>
                  <a:noFill/>
                </a:ln>
                <a:solidFill>
                  <a:srgbClr val="333333"/>
                </a:solidFill>
                <a:effectLst/>
              </a:rPr>
              <a:t> IIb </a:t>
            </a:r>
            <a:r>
              <a:rPr kumimoji="0" lang="en-US" altLang="en-US" sz="1400" b="0" i="0" u="none" strike="noStrike" cap="none" normalizeH="0" baseline="0" dirty="0" err="1">
                <a:ln>
                  <a:noFill/>
                </a:ln>
                <a:solidFill>
                  <a:srgbClr val="333333"/>
                </a:solidFill>
                <a:effectLst/>
              </a:rPr>
              <a:t>zugeordnet</a:t>
            </a:r>
            <a:r>
              <a:rPr kumimoji="0" lang="en-US" altLang="en-US" sz="1400" b="0" i="0" u="none" strike="noStrike" cap="none" normalizeH="0" baseline="0" dirty="0">
                <a:ln>
                  <a:noFill/>
                </a:ln>
                <a:solidFill>
                  <a:srgbClr val="333333"/>
                </a:solidFill>
                <a:effectLst/>
              </a:rPr>
              <a:t>“</a:t>
            </a:r>
            <a:endParaRPr lang="en-US" sz="1400" dirty="0"/>
          </a:p>
        </p:txBody>
      </p:sp>
      <p:sp>
        <p:nvSpPr>
          <p:cNvPr id="10" name="Rechteck 9">
            <a:extLst>
              <a:ext uri="{FF2B5EF4-FFF2-40B4-BE49-F238E27FC236}">
                <a16:creationId xmlns:a16="http://schemas.microsoft.com/office/drawing/2014/main" id="{E02E1E0B-D3DB-48C6-88B4-338F6DA90A5D}"/>
              </a:ext>
            </a:extLst>
          </p:cNvPr>
          <p:cNvSpPr/>
          <p:nvPr/>
        </p:nvSpPr>
        <p:spPr>
          <a:xfrm>
            <a:off x="8947150" y="1398570"/>
            <a:ext cx="2926800" cy="954107"/>
          </a:xfrm>
          <a:prstGeom prst="rect">
            <a:avLst/>
          </a:prstGeom>
        </p:spPr>
        <p:txBody>
          <a:bodyPr wrap="square">
            <a:spAutoFit/>
          </a:bodyPr>
          <a:lstStyle/>
          <a:p>
            <a:pPr algn="ctr"/>
            <a:r>
              <a:rPr lang="en-US" altLang="en-US" sz="1400" b="1" dirty="0">
                <a:solidFill>
                  <a:srgbClr val="333333"/>
                </a:solidFill>
              </a:rPr>
              <a:t>Regel 12</a:t>
            </a:r>
          </a:p>
          <a:p>
            <a:pPr algn="just"/>
            <a:br>
              <a:rPr lang="en-US" altLang="en-US" sz="1400" dirty="0">
                <a:solidFill>
                  <a:srgbClr val="333333"/>
                </a:solidFill>
              </a:rPr>
            </a:br>
            <a:r>
              <a:rPr lang="en-US" altLang="en-US" sz="1400" b="1" u="sng" dirty="0">
                <a:solidFill>
                  <a:srgbClr val="FF0000"/>
                </a:solidFill>
              </a:rPr>
              <a:t>„Alle </a:t>
            </a:r>
            <a:r>
              <a:rPr lang="en-US" altLang="en-US" sz="1400" b="1" u="sng" dirty="0" err="1">
                <a:solidFill>
                  <a:srgbClr val="FF0000"/>
                </a:solidFill>
              </a:rPr>
              <a:t>anderen</a:t>
            </a:r>
            <a:r>
              <a:rPr lang="en-US" altLang="en-US" sz="1400" b="1" u="sng" dirty="0">
                <a:solidFill>
                  <a:srgbClr val="FF0000"/>
                </a:solidFill>
              </a:rPr>
              <a:t> </a:t>
            </a:r>
            <a:r>
              <a:rPr lang="en-US" altLang="en-US" sz="1400" b="1" u="sng" dirty="0" err="1">
                <a:solidFill>
                  <a:srgbClr val="FF0000"/>
                </a:solidFill>
              </a:rPr>
              <a:t>Produkte</a:t>
            </a:r>
            <a:r>
              <a:rPr lang="en-US" altLang="en-US" sz="1400" b="1" u="sng" dirty="0">
                <a:solidFill>
                  <a:srgbClr val="FF0000"/>
                </a:solidFill>
              </a:rPr>
              <a:t> </a:t>
            </a:r>
            <a:r>
              <a:rPr lang="en-US" altLang="en-US" sz="1400" b="1" u="sng" dirty="0" err="1">
                <a:solidFill>
                  <a:srgbClr val="FF0000"/>
                </a:solidFill>
              </a:rPr>
              <a:t>werden</a:t>
            </a:r>
            <a:r>
              <a:rPr lang="en-US" altLang="en-US" sz="1400" b="1" u="sng" dirty="0">
                <a:solidFill>
                  <a:srgbClr val="FF0000"/>
                </a:solidFill>
              </a:rPr>
              <a:t> der </a:t>
            </a:r>
            <a:r>
              <a:rPr lang="en-US" altLang="en-US" sz="1400" b="1" u="sng" dirty="0" err="1">
                <a:solidFill>
                  <a:srgbClr val="FF0000"/>
                </a:solidFill>
              </a:rPr>
              <a:t>Klasse</a:t>
            </a:r>
            <a:r>
              <a:rPr lang="en-US" altLang="en-US" sz="1400" b="1" u="sng" dirty="0">
                <a:solidFill>
                  <a:srgbClr val="FF0000"/>
                </a:solidFill>
              </a:rPr>
              <a:t> I </a:t>
            </a:r>
            <a:r>
              <a:rPr lang="en-US" altLang="en-US" sz="1400" b="1" u="sng" dirty="0" err="1">
                <a:solidFill>
                  <a:srgbClr val="FF0000"/>
                </a:solidFill>
              </a:rPr>
              <a:t>zugeordnet</a:t>
            </a:r>
            <a:r>
              <a:rPr lang="en-US" altLang="en-US" sz="1400" b="1" u="sng" dirty="0">
                <a:solidFill>
                  <a:srgbClr val="FF0000"/>
                </a:solidFill>
              </a:rPr>
              <a:t>.“</a:t>
            </a:r>
            <a:endParaRPr lang="en-US" sz="1400" b="1" u="sng" dirty="0">
              <a:solidFill>
                <a:srgbClr val="FF0000"/>
              </a:solidFill>
            </a:endParaRPr>
          </a:p>
        </p:txBody>
      </p:sp>
      <p:sp>
        <p:nvSpPr>
          <p:cNvPr id="11" name="Rechteck 10">
            <a:extLst>
              <a:ext uri="{FF2B5EF4-FFF2-40B4-BE49-F238E27FC236}">
                <a16:creationId xmlns:a16="http://schemas.microsoft.com/office/drawing/2014/main" id="{7CAB8DDF-5EA6-486A-B301-53DF0A3B8539}"/>
              </a:ext>
            </a:extLst>
          </p:cNvPr>
          <p:cNvSpPr/>
          <p:nvPr/>
        </p:nvSpPr>
        <p:spPr>
          <a:xfrm>
            <a:off x="8947150" y="2497247"/>
            <a:ext cx="2926800" cy="1815882"/>
          </a:xfrm>
          <a:prstGeom prst="rect">
            <a:avLst/>
          </a:prstGeom>
        </p:spPr>
        <p:txBody>
          <a:bodyPr wrap="square">
            <a:spAutoFit/>
          </a:bodyPr>
          <a:lstStyle/>
          <a:p>
            <a:pPr algn="ctr"/>
            <a:r>
              <a:rPr lang="en-US" altLang="en-US" sz="1400" b="1" dirty="0">
                <a:solidFill>
                  <a:srgbClr val="333333"/>
                </a:solidFill>
              </a:rPr>
              <a:t>Regel 14</a:t>
            </a:r>
          </a:p>
          <a:p>
            <a:pPr algn="just"/>
            <a:br>
              <a:rPr lang="en-US" altLang="en-US" sz="1400" dirty="0">
                <a:solidFill>
                  <a:srgbClr val="333333"/>
                </a:solidFill>
              </a:rPr>
            </a:br>
            <a:r>
              <a:rPr lang="en-US" altLang="en-US" sz="1400" dirty="0">
                <a:solidFill>
                  <a:srgbClr val="333333"/>
                </a:solidFill>
              </a:rPr>
              <a:t>„Alle </a:t>
            </a:r>
            <a:r>
              <a:rPr lang="en-US" altLang="en-US" sz="1400" dirty="0" err="1">
                <a:solidFill>
                  <a:srgbClr val="333333"/>
                </a:solidFill>
              </a:rPr>
              <a:t>Produkte</a:t>
            </a:r>
            <a:r>
              <a:rPr lang="en-US" altLang="en-US" sz="1400" dirty="0">
                <a:solidFill>
                  <a:srgbClr val="333333"/>
                </a:solidFill>
              </a:rPr>
              <a:t>, die </a:t>
            </a:r>
            <a:r>
              <a:rPr lang="en-US" altLang="en-US" sz="1400" dirty="0" err="1">
                <a:solidFill>
                  <a:srgbClr val="333333"/>
                </a:solidFill>
              </a:rPr>
              <a:t>zur</a:t>
            </a:r>
            <a:r>
              <a:rPr lang="en-US" altLang="en-US" sz="1400" dirty="0">
                <a:solidFill>
                  <a:srgbClr val="333333"/>
                </a:solidFill>
              </a:rPr>
              <a:t> </a:t>
            </a:r>
            <a:r>
              <a:rPr lang="en-US" altLang="en-US" sz="1400" b="1" u="sng" dirty="0" err="1">
                <a:solidFill>
                  <a:srgbClr val="FF0000"/>
                </a:solidFill>
              </a:rPr>
              <a:t>Empfängnisverhütung</a:t>
            </a:r>
            <a:r>
              <a:rPr lang="en-US" altLang="en-US" sz="1400" dirty="0">
                <a:solidFill>
                  <a:srgbClr val="333333"/>
                </a:solidFill>
              </a:rPr>
              <a:t> </a:t>
            </a:r>
            <a:r>
              <a:rPr lang="en-US" altLang="en-US" sz="1400" dirty="0" err="1">
                <a:solidFill>
                  <a:srgbClr val="333333"/>
                </a:solidFill>
              </a:rPr>
              <a:t>oder</a:t>
            </a:r>
            <a:r>
              <a:rPr lang="en-US" altLang="en-US" sz="1400" dirty="0">
                <a:solidFill>
                  <a:srgbClr val="333333"/>
                </a:solidFill>
              </a:rPr>
              <a:t> </a:t>
            </a:r>
            <a:r>
              <a:rPr lang="en-US" altLang="en-US" sz="1400" dirty="0" err="1">
                <a:solidFill>
                  <a:srgbClr val="333333"/>
                </a:solidFill>
              </a:rPr>
              <a:t>zum</a:t>
            </a:r>
            <a:r>
              <a:rPr lang="en-US" altLang="en-US" sz="1400" dirty="0">
                <a:solidFill>
                  <a:srgbClr val="333333"/>
                </a:solidFill>
              </a:rPr>
              <a:t> Schutz </a:t>
            </a:r>
            <a:r>
              <a:rPr lang="en-US" altLang="en-US" sz="1400" dirty="0" err="1">
                <a:solidFill>
                  <a:srgbClr val="333333"/>
                </a:solidFill>
              </a:rPr>
              <a:t>vor</a:t>
            </a:r>
            <a:r>
              <a:rPr lang="en-US" altLang="en-US" sz="1400" dirty="0">
                <a:solidFill>
                  <a:srgbClr val="333333"/>
                </a:solidFill>
              </a:rPr>
              <a:t> der </a:t>
            </a:r>
            <a:r>
              <a:rPr lang="en-US" altLang="en-US" sz="1400" b="1" u="sng" dirty="0" err="1">
                <a:solidFill>
                  <a:srgbClr val="FF0000"/>
                </a:solidFill>
              </a:rPr>
              <a:t>Übertragung</a:t>
            </a:r>
            <a:r>
              <a:rPr lang="en-US" altLang="en-US" sz="1400" b="1" u="sng" dirty="0">
                <a:solidFill>
                  <a:srgbClr val="FF0000"/>
                </a:solidFill>
              </a:rPr>
              <a:t> von </a:t>
            </a:r>
            <a:r>
              <a:rPr lang="en-US" altLang="en-US" sz="1400" b="1" u="sng" dirty="0" err="1">
                <a:solidFill>
                  <a:srgbClr val="FF0000"/>
                </a:solidFill>
              </a:rPr>
              <a:t>sexuell</a:t>
            </a:r>
            <a:r>
              <a:rPr lang="en-US" altLang="en-US" sz="1400" b="1" u="sng" dirty="0">
                <a:solidFill>
                  <a:srgbClr val="FF0000"/>
                </a:solidFill>
              </a:rPr>
              <a:t> </a:t>
            </a:r>
            <a:r>
              <a:rPr lang="en-US" altLang="en-US" sz="1400" b="1" u="sng" dirty="0" err="1">
                <a:solidFill>
                  <a:srgbClr val="FF0000"/>
                </a:solidFill>
              </a:rPr>
              <a:t>übertragbaren</a:t>
            </a:r>
            <a:r>
              <a:rPr lang="en-US" altLang="en-US" sz="1400" b="1" u="sng" dirty="0">
                <a:solidFill>
                  <a:srgbClr val="FF0000"/>
                </a:solidFill>
              </a:rPr>
              <a:t> </a:t>
            </a:r>
            <a:r>
              <a:rPr lang="en-US" altLang="en-US" sz="1400" b="1" u="sng" dirty="0" err="1">
                <a:solidFill>
                  <a:srgbClr val="FF0000"/>
                </a:solidFill>
              </a:rPr>
              <a:t>Krankheiten</a:t>
            </a:r>
            <a:r>
              <a:rPr lang="en-US" altLang="en-US" sz="1400" b="1" u="sng" dirty="0">
                <a:solidFill>
                  <a:srgbClr val="FF0000"/>
                </a:solidFill>
              </a:rPr>
              <a:t> </a:t>
            </a:r>
            <a:r>
              <a:rPr lang="en-US" altLang="en-US" sz="1400" dirty="0" err="1">
                <a:solidFill>
                  <a:srgbClr val="333333"/>
                </a:solidFill>
              </a:rPr>
              <a:t>eingesetzt</a:t>
            </a:r>
            <a:r>
              <a:rPr lang="en-US" altLang="en-US" sz="1400" dirty="0">
                <a:solidFill>
                  <a:srgbClr val="333333"/>
                </a:solidFill>
              </a:rPr>
              <a:t> </a:t>
            </a:r>
            <a:r>
              <a:rPr lang="en-US" altLang="en-US" sz="1400" dirty="0" err="1">
                <a:solidFill>
                  <a:srgbClr val="333333"/>
                </a:solidFill>
              </a:rPr>
              <a:t>werden</a:t>
            </a:r>
            <a:r>
              <a:rPr lang="en-US" altLang="en-US" sz="1400" dirty="0">
                <a:solidFill>
                  <a:srgbClr val="333333"/>
                </a:solidFill>
              </a:rPr>
              <a:t> </a:t>
            </a:r>
            <a:r>
              <a:rPr lang="en-US" altLang="en-US" sz="1400" dirty="0" err="1">
                <a:solidFill>
                  <a:srgbClr val="333333"/>
                </a:solidFill>
              </a:rPr>
              <a:t>sollen</a:t>
            </a:r>
            <a:r>
              <a:rPr lang="en-US" altLang="en-US" sz="1400" dirty="0">
                <a:solidFill>
                  <a:srgbClr val="333333"/>
                </a:solidFill>
              </a:rPr>
              <a:t>, </a:t>
            </a:r>
            <a:r>
              <a:rPr lang="en-US" altLang="en-US" sz="1400" dirty="0" err="1">
                <a:solidFill>
                  <a:srgbClr val="333333"/>
                </a:solidFill>
              </a:rPr>
              <a:t>werden</a:t>
            </a:r>
            <a:r>
              <a:rPr lang="en-US" altLang="en-US" sz="1400" dirty="0">
                <a:solidFill>
                  <a:srgbClr val="333333"/>
                </a:solidFill>
              </a:rPr>
              <a:t> der </a:t>
            </a:r>
            <a:r>
              <a:rPr lang="en-US" altLang="en-US" sz="1400" dirty="0" err="1">
                <a:solidFill>
                  <a:srgbClr val="333333"/>
                </a:solidFill>
              </a:rPr>
              <a:t>Klasse</a:t>
            </a:r>
            <a:r>
              <a:rPr lang="en-US" altLang="en-US" sz="1400" dirty="0">
                <a:solidFill>
                  <a:srgbClr val="333333"/>
                </a:solidFill>
              </a:rPr>
              <a:t> IIb </a:t>
            </a:r>
            <a:r>
              <a:rPr lang="en-US" altLang="en-US" sz="1400" dirty="0" err="1">
                <a:solidFill>
                  <a:srgbClr val="333333"/>
                </a:solidFill>
              </a:rPr>
              <a:t>zugeordnet</a:t>
            </a:r>
            <a:r>
              <a:rPr lang="en-US" altLang="en-US" sz="1400" dirty="0">
                <a:solidFill>
                  <a:srgbClr val="333333"/>
                </a:solidFill>
              </a:rPr>
              <a:t>, …“</a:t>
            </a:r>
            <a:endParaRPr lang="en-US" sz="1400" dirty="0"/>
          </a:p>
        </p:txBody>
      </p:sp>
      <p:sp>
        <p:nvSpPr>
          <p:cNvPr id="12" name="Rechteck 11">
            <a:extLst>
              <a:ext uri="{FF2B5EF4-FFF2-40B4-BE49-F238E27FC236}">
                <a16:creationId xmlns:a16="http://schemas.microsoft.com/office/drawing/2014/main" id="{E45811AE-430A-4928-89E0-F7E01745305D}"/>
              </a:ext>
            </a:extLst>
          </p:cNvPr>
          <p:cNvSpPr/>
          <p:nvPr/>
        </p:nvSpPr>
        <p:spPr>
          <a:xfrm>
            <a:off x="318050" y="971550"/>
            <a:ext cx="11480249" cy="584775"/>
          </a:xfrm>
          <a:prstGeom prst="rect">
            <a:avLst/>
          </a:prstGeom>
        </p:spPr>
        <p:txBody>
          <a:bodyPr wrap="square">
            <a:spAutoFit/>
          </a:bodyPr>
          <a:lstStyle/>
          <a:p>
            <a:pPr lvl="0" eaLnBrk="0" fontAlgn="base" hangingPunct="0">
              <a:spcBef>
                <a:spcPct val="0"/>
              </a:spcBef>
              <a:spcAft>
                <a:spcPct val="0"/>
              </a:spcAft>
            </a:pPr>
            <a:r>
              <a:rPr lang="en-US" altLang="en-US" sz="1600" dirty="0" err="1">
                <a:solidFill>
                  <a:srgbClr val="333333"/>
                </a:solidFill>
                <a:latin typeface="bundessansweb"/>
              </a:rPr>
              <a:t>BfArM</a:t>
            </a:r>
            <a:r>
              <a:rPr lang="en-US" altLang="en-US" sz="1600" dirty="0">
                <a:solidFill>
                  <a:srgbClr val="333333"/>
                </a:solidFill>
                <a:latin typeface="bundessansweb"/>
              </a:rPr>
              <a:t> </a:t>
            </a:r>
            <a:r>
              <a:rPr lang="en-US" altLang="en-US" sz="1600" dirty="0" err="1">
                <a:solidFill>
                  <a:srgbClr val="333333"/>
                </a:solidFill>
                <a:latin typeface="bundessansweb"/>
              </a:rPr>
              <a:t>verweist</a:t>
            </a:r>
            <a:r>
              <a:rPr lang="en-US" altLang="en-US" sz="1600" dirty="0">
                <a:solidFill>
                  <a:srgbClr val="333333"/>
                </a:solidFill>
                <a:latin typeface="bundessansweb"/>
              </a:rPr>
              <a:t> </a:t>
            </a:r>
            <a:r>
              <a:rPr lang="en-US" altLang="en-US" sz="1600" dirty="0" err="1">
                <a:solidFill>
                  <a:srgbClr val="333333"/>
                </a:solidFill>
                <a:latin typeface="bundessansweb"/>
              </a:rPr>
              <a:t>noch</a:t>
            </a:r>
            <a:r>
              <a:rPr lang="en-US" altLang="en-US" sz="1600" dirty="0">
                <a:solidFill>
                  <a:srgbClr val="333333"/>
                </a:solidFill>
                <a:latin typeface="bundessansweb"/>
              </a:rPr>
              <a:t> auf die  </a:t>
            </a:r>
            <a:r>
              <a:rPr lang="en-US" altLang="en-US" sz="1600" dirty="0" err="1">
                <a:solidFill>
                  <a:srgbClr val="333333"/>
                </a:solidFill>
                <a:latin typeface="bundessansweb"/>
              </a:rPr>
              <a:t>Klassifizierung</a:t>
            </a:r>
            <a:r>
              <a:rPr lang="en-US" altLang="en-US" sz="1600" dirty="0">
                <a:solidFill>
                  <a:srgbClr val="333333"/>
                </a:solidFill>
                <a:latin typeface="bundessansweb"/>
              </a:rPr>
              <a:t> </a:t>
            </a:r>
            <a:r>
              <a:rPr lang="en-US" altLang="en-US" sz="1600" dirty="0" err="1">
                <a:solidFill>
                  <a:srgbClr val="333333"/>
                </a:solidFill>
                <a:latin typeface="bundessansweb"/>
              </a:rPr>
              <a:t>nach</a:t>
            </a:r>
            <a:r>
              <a:rPr lang="en-US" altLang="en-US" sz="1600" dirty="0">
                <a:solidFill>
                  <a:srgbClr val="333333"/>
                </a:solidFill>
                <a:latin typeface="bundessansweb"/>
              </a:rPr>
              <a:t> den </a:t>
            </a:r>
            <a:r>
              <a:rPr lang="en-US" altLang="en-US" sz="1600" dirty="0" err="1">
                <a:solidFill>
                  <a:srgbClr val="333333"/>
                </a:solidFill>
                <a:latin typeface="bundessansweb"/>
              </a:rPr>
              <a:t>Klassifizierungsregeln</a:t>
            </a:r>
            <a:r>
              <a:rPr lang="en-US" altLang="en-US" sz="1600" dirty="0">
                <a:solidFill>
                  <a:srgbClr val="333333"/>
                </a:solidFill>
                <a:latin typeface="bundessansweb"/>
              </a:rPr>
              <a:t> des </a:t>
            </a:r>
            <a:r>
              <a:rPr lang="en-US" altLang="en-US" sz="1600" dirty="0" err="1">
                <a:solidFill>
                  <a:srgbClr val="333333"/>
                </a:solidFill>
                <a:latin typeface="bundessansweb"/>
              </a:rPr>
              <a:t>Anhangs</a:t>
            </a:r>
            <a:r>
              <a:rPr lang="en-US" altLang="en-US" sz="1600" dirty="0">
                <a:solidFill>
                  <a:srgbClr val="333333"/>
                </a:solidFill>
                <a:latin typeface="bundessansweb"/>
              </a:rPr>
              <a:t> IX der </a:t>
            </a:r>
            <a:r>
              <a:rPr lang="en-US" altLang="en-US" sz="1600" dirty="0" err="1">
                <a:solidFill>
                  <a:srgbClr val="333333"/>
                </a:solidFill>
                <a:latin typeface="bundessansweb"/>
              </a:rPr>
              <a:t>Richtlinie</a:t>
            </a:r>
            <a:r>
              <a:rPr lang="en-US" altLang="en-US" sz="1600" dirty="0">
                <a:solidFill>
                  <a:srgbClr val="333333"/>
                </a:solidFill>
                <a:latin typeface="bundessansweb"/>
              </a:rPr>
              <a:t> 93/42/EWG (MDD) und </a:t>
            </a:r>
            <a:r>
              <a:rPr lang="en-US" altLang="en-US" sz="1600" dirty="0" err="1">
                <a:solidFill>
                  <a:srgbClr val="333333"/>
                </a:solidFill>
                <a:latin typeface="bundessansweb"/>
              </a:rPr>
              <a:t>filtert</a:t>
            </a:r>
            <a:r>
              <a:rPr lang="en-US" altLang="en-US" sz="1600" dirty="0">
                <a:solidFill>
                  <a:srgbClr val="333333"/>
                </a:solidFill>
                <a:latin typeface="bundessansweb"/>
              </a:rPr>
              <a:t> </a:t>
            </a:r>
            <a:r>
              <a:rPr lang="en-US" altLang="en-US" sz="1600" dirty="0" err="1">
                <a:solidFill>
                  <a:srgbClr val="333333"/>
                </a:solidFill>
                <a:latin typeface="bundessansweb"/>
              </a:rPr>
              <a:t>schon</a:t>
            </a:r>
            <a:r>
              <a:rPr lang="en-US" altLang="en-US" sz="1600" dirty="0">
                <a:solidFill>
                  <a:srgbClr val="333333"/>
                </a:solidFill>
                <a:latin typeface="bundessansweb"/>
              </a:rPr>
              <a:t> die </a:t>
            </a:r>
            <a:r>
              <a:rPr lang="en-US" altLang="en-US" sz="1600" dirty="0" err="1">
                <a:solidFill>
                  <a:srgbClr val="333333"/>
                </a:solidFill>
                <a:latin typeface="bundessansweb"/>
              </a:rPr>
              <a:t>für</a:t>
            </a:r>
            <a:r>
              <a:rPr lang="en-US" altLang="en-US" sz="1600" dirty="0">
                <a:solidFill>
                  <a:srgbClr val="333333"/>
                </a:solidFill>
                <a:latin typeface="bundessansweb"/>
              </a:rPr>
              <a:t> Software “</a:t>
            </a:r>
            <a:r>
              <a:rPr lang="en-US" altLang="en-US" sz="1600" dirty="0" err="1">
                <a:solidFill>
                  <a:srgbClr val="333333"/>
                </a:solidFill>
                <a:latin typeface="bundessansweb"/>
              </a:rPr>
              <a:t>relevanten</a:t>
            </a:r>
            <a:r>
              <a:rPr lang="en-US" altLang="en-US" sz="1600" dirty="0">
                <a:solidFill>
                  <a:srgbClr val="333333"/>
                </a:solidFill>
                <a:latin typeface="bundessansweb"/>
              </a:rPr>
              <a:t>”:</a:t>
            </a:r>
            <a:endParaRPr kumimoji="0" lang="en-US" altLang="en-US" sz="700" b="0" i="0" u="none" strike="noStrike" cap="none" normalizeH="0" baseline="0" dirty="0">
              <a:ln>
                <a:noFill/>
              </a:ln>
              <a:solidFill>
                <a:srgbClr val="333333"/>
              </a:solidFill>
              <a:effectLst/>
              <a:latin typeface="bundessansweb"/>
            </a:endParaRPr>
          </a:p>
        </p:txBody>
      </p:sp>
      <p:sp>
        <p:nvSpPr>
          <p:cNvPr id="13" name="Textfeld 12">
            <a:extLst>
              <a:ext uri="{FF2B5EF4-FFF2-40B4-BE49-F238E27FC236}">
                <a16:creationId xmlns:a16="http://schemas.microsoft.com/office/drawing/2014/main" id="{82389512-AE21-4DBE-AACE-B3FA13E5CFAC}"/>
              </a:ext>
            </a:extLst>
          </p:cNvPr>
          <p:cNvSpPr txBox="1"/>
          <p:nvPr/>
        </p:nvSpPr>
        <p:spPr>
          <a:xfrm>
            <a:off x="318051" y="421419"/>
            <a:ext cx="9016779" cy="461665"/>
          </a:xfrm>
          <a:prstGeom prst="rect">
            <a:avLst/>
          </a:prstGeom>
          <a:noFill/>
        </p:spPr>
        <p:txBody>
          <a:bodyPr wrap="square" rtlCol="0">
            <a:spAutoFit/>
          </a:bodyPr>
          <a:lstStyle/>
          <a:p>
            <a:r>
              <a:rPr lang="de-DE" sz="2400" u="sng" dirty="0"/>
              <a:t>Welche Regularien zur Risikoklassifizierung heranziehen?</a:t>
            </a:r>
          </a:p>
        </p:txBody>
      </p:sp>
      <p:sp>
        <p:nvSpPr>
          <p:cNvPr id="17" name="Rechteck 16">
            <a:extLst>
              <a:ext uri="{FF2B5EF4-FFF2-40B4-BE49-F238E27FC236}">
                <a16:creationId xmlns:a16="http://schemas.microsoft.com/office/drawing/2014/main" id="{BE982E51-83CD-4C94-A8EF-EF4B247B1675}"/>
              </a:ext>
            </a:extLst>
          </p:cNvPr>
          <p:cNvSpPr/>
          <p:nvPr/>
        </p:nvSpPr>
        <p:spPr>
          <a:xfrm>
            <a:off x="10174398" y="4643822"/>
            <a:ext cx="1569660" cy="1631216"/>
          </a:xfrm>
          <a:prstGeom prst="rect">
            <a:avLst/>
          </a:prstGeom>
        </p:spPr>
        <p:txBody>
          <a:bodyPr wrap="none">
            <a:spAutoFit/>
          </a:bodyPr>
          <a:lstStyle/>
          <a:p>
            <a:pPr algn="ctr"/>
            <a:r>
              <a:rPr lang="de-DE" b="0" i="0" dirty="0">
                <a:solidFill>
                  <a:srgbClr val="4D4D4D"/>
                </a:solidFill>
                <a:effectLst/>
                <a:latin typeface="Open Sans" panose="020B0606030504020204" pitchFamily="34" charset="0"/>
              </a:rPr>
              <a:t>Kapitels III </a:t>
            </a:r>
          </a:p>
          <a:p>
            <a:pPr algn="ctr"/>
            <a:r>
              <a:rPr lang="de-DE" b="0" i="0" dirty="0">
                <a:solidFill>
                  <a:srgbClr val="4D4D4D"/>
                </a:solidFill>
                <a:effectLst/>
                <a:latin typeface="Open Sans" panose="020B0606030504020204" pitchFamily="34" charset="0"/>
              </a:rPr>
              <a:t>im </a:t>
            </a:r>
          </a:p>
          <a:p>
            <a:pPr algn="ctr"/>
            <a:r>
              <a:rPr lang="de-DE" b="1" i="0" u="none" strike="noStrike" dirty="0">
                <a:solidFill>
                  <a:srgbClr val="DC1A22"/>
                </a:solidFill>
                <a:effectLst/>
                <a:latin typeface="Open Sans" panose="020B0606030504020204" pitchFamily="34" charset="0"/>
              </a:rPr>
              <a:t>Anhang VIII </a:t>
            </a:r>
          </a:p>
          <a:p>
            <a:pPr algn="ctr"/>
            <a:r>
              <a:rPr lang="de-DE" b="1" i="0" u="none" strike="noStrike" dirty="0">
                <a:solidFill>
                  <a:srgbClr val="DC1A22"/>
                </a:solidFill>
                <a:effectLst/>
                <a:latin typeface="Open Sans" panose="020B0606030504020204" pitchFamily="34" charset="0"/>
              </a:rPr>
              <a:t>der </a:t>
            </a:r>
          </a:p>
          <a:p>
            <a:pPr algn="ctr"/>
            <a:r>
              <a:rPr lang="de-DE" sz="2800" b="1" i="0" u="none" strike="noStrike" dirty="0">
                <a:solidFill>
                  <a:srgbClr val="DC1A22"/>
                </a:solidFill>
                <a:effectLst/>
                <a:latin typeface="Open Sans" panose="020B0606030504020204" pitchFamily="34" charset="0"/>
              </a:rPr>
              <a:t>MDR</a:t>
            </a:r>
            <a:endParaRPr lang="en-US" sz="2800" dirty="0"/>
          </a:p>
        </p:txBody>
      </p:sp>
      <p:sp>
        <p:nvSpPr>
          <p:cNvPr id="18" name="Pfeil: nach rechts 17">
            <a:extLst>
              <a:ext uri="{FF2B5EF4-FFF2-40B4-BE49-F238E27FC236}">
                <a16:creationId xmlns:a16="http://schemas.microsoft.com/office/drawing/2014/main" id="{2E2D2E88-78BC-4E8A-85DA-1C5D63D71C5C}"/>
              </a:ext>
            </a:extLst>
          </p:cNvPr>
          <p:cNvSpPr/>
          <p:nvPr/>
        </p:nvSpPr>
        <p:spPr>
          <a:xfrm>
            <a:off x="9334830" y="5078430"/>
            <a:ext cx="736270" cy="76200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3601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9A003C51-3EBB-49BF-8779-2916C4D7B325}"/>
              </a:ext>
            </a:extLst>
          </p:cNvPr>
          <p:cNvSpPr/>
          <p:nvPr/>
        </p:nvSpPr>
        <p:spPr>
          <a:xfrm>
            <a:off x="318050" y="1021645"/>
            <a:ext cx="11702499" cy="2031325"/>
          </a:xfrm>
          <a:prstGeom prst="rect">
            <a:avLst/>
          </a:prstGeom>
        </p:spPr>
        <p:txBody>
          <a:bodyPr wrap="square">
            <a:spAutoFit/>
          </a:bodyPr>
          <a:lstStyle/>
          <a:p>
            <a:pPr algn="just"/>
            <a:r>
              <a:rPr lang="de-DE" sz="1400" b="0" i="0" dirty="0">
                <a:solidFill>
                  <a:srgbClr val="4D4D4D"/>
                </a:solidFill>
                <a:effectLst/>
              </a:rPr>
              <a:t>Die Rule 11  des Kapitels III im </a:t>
            </a:r>
            <a:r>
              <a:rPr lang="de-DE" sz="1400" b="1" i="0" u="none" strike="noStrike" dirty="0">
                <a:solidFill>
                  <a:srgbClr val="DC1A22"/>
                </a:solidFill>
                <a:effectLst/>
              </a:rPr>
              <a:t>Anhang VIII der MDR</a:t>
            </a:r>
            <a:r>
              <a:rPr lang="de-DE" sz="1400" b="0" i="0" dirty="0">
                <a:solidFill>
                  <a:srgbClr val="4D4D4D"/>
                </a:solidFill>
                <a:effectLst/>
              </a:rPr>
              <a:t> besagt Folgendes:</a:t>
            </a:r>
          </a:p>
          <a:p>
            <a:pPr lvl="1" algn="just"/>
            <a:r>
              <a:rPr lang="de-DE" sz="1400" b="0" i="1" dirty="0">
                <a:solidFill>
                  <a:srgbClr val="4D4D4D"/>
                </a:solidFill>
                <a:effectLst/>
              </a:rPr>
              <a:t>„</a:t>
            </a:r>
            <a:r>
              <a:rPr lang="de-DE" sz="1400" b="1" i="1" dirty="0">
                <a:solidFill>
                  <a:srgbClr val="FF0000"/>
                </a:solidFill>
                <a:effectLst/>
              </a:rPr>
              <a:t>Software</a:t>
            </a:r>
            <a:r>
              <a:rPr lang="de-DE" sz="1400" b="0" i="1" dirty="0">
                <a:solidFill>
                  <a:srgbClr val="4D4D4D"/>
                </a:solidFill>
                <a:effectLst/>
              </a:rPr>
              <a:t>, die dazu </a:t>
            </a:r>
            <a:r>
              <a:rPr lang="de-DE" sz="1400" b="1" i="1" dirty="0">
                <a:solidFill>
                  <a:srgbClr val="4D4D4D"/>
                </a:solidFill>
                <a:effectLst/>
              </a:rPr>
              <a:t>bestimmt</a:t>
            </a:r>
            <a:r>
              <a:rPr lang="de-DE" sz="1400" b="0" i="1" dirty="0">
                <a:solidFill>
                  <a:srgbClr val="4D4D4D"/>
                </a:solidFill>
                <a:effectLst/>
              </a:rPr>
              <a:t> ist, </a:t>
            </a:r>
            <a:r>
              <a:rPr lang="de-DE" sz="1400" b="1" i="1" dirty="0">
                <a:solidFill>
                  <a:srgbClr val="4D4D4D"/>
                </a:solidFill>
                <a:effectLst/>
              </a:rPr>
              <a:t>Informationen zu liefern</a:t>
            </a:r>
            <a:r>
              <a:rPr lang="de-DE" sz="1400" b="0" i="1" dirty="0">
                <a:solidFill>
                  <a:srgbClr val="4D4D4D"/>
                </a:solidFill>
                <a:effectLst/>
              </a:rPr>
              <a:t>, die zu </a:t>
            </a:r>
            <a:r>
              <a:rPr lang="de-DE" sz="1400" b="1" i="1" dirty="0">
                <a:solidFill>
                  <a:srgbClr val="FF0000"/>
                </a:solidFill>
                <a:effectLst/>
              </a:rPr>
              <a:t>Entscheidungen für diagnostische oder therapeutische Zwecke herangezogen werden, gehört zur Klasse </a:t>
            </a:r>
            <a:r>
              <a:rPr lang="de-DE" sz="1400" b="1" i="1" dirty="0" err="1">
                <a:solidFill>
                  <a:srgbClr val="FF0000"/>
                </a:solidFill>
                <a:effectLst/>
              </a:rPr>
              <a:t>IIa</a:t>
            </a:r>
            <a:r>
              <a:rPr lang="de-DE" sz="1400" b="0" i="1" dirty="0">
                <a:solidFill>
                  <a:srgbClr val="4D4D4D"/>
                </a:solidFill>
                <a:effectLst/>
              </a:rPr>
              <a:t>, es sei denn, diese Entscheidungen haben Auswirkungen, die Folgendes verursachen können::</a:t>
            </a:r>
            <a:endParaRPr lang="de-DE" sz="1400" b="0" i="0" dirty="0">
              <a:solidFill>
                <a:srgbClr val="4D4D4D"/>
              </a:solidFill>
              <a:effectLst/>
            </a:endParaRPr>
          </a:p>
          <a:p>
            <a:pPr marL="1200150" lvl="2" indent="-285750" algn="just">
              <a:buFont typeface="Arial" panose="020B0604020202020204" pitchFamily="34" charset="0"/>
              <a:buChar char="•"/>
            </a:pPr>
            <a:r>
              <a:rPr lang="de-DE" sz="1400" b="0" i="1" dirty="0">
                <a:solidFill>
                  <a:srgbClr val="212529"/>
                </a:solidFill>
                <a:effectLst/>
              </a:rPr>
              <a:t>den Tod oder eine </a:t>
            </a:r>
            <a:r>
              <a:rPr lang="de-DE" sz="1400" b="0" i="1" u="sng" dirty="0">
                <a:solidFill>
                  <a:srgbClr val="212529"/>
                </a:solidFill>
                <a:effectLst/>
              </a:rPr>
              <a:t>irreversible</a:t>
            </a:r>
            <a:r>
              <a:rPr lang="de-DE" sz="1400" b="0" i="1" dirty="0">
                <a:solidFill>
                  <a:srgbClr val="212529"/>
                </a:solidFill>
                <a:effectLst/>
              </a:rPr>
              <a:t> Verschlechterung des Gesundheitszustands einer Person; in diesem Fall wird sie der Klasse III zugeordnet, oder;</a:t>
            </a:r>
            <a:endParaRPr lang="de-DE" sz="1400" b="0" i="0" dirty="0">
              <a:solidFill>
                <a:srgbClr val="212529"/>
              </a:solidFill>
              <a:effectLst/>
            </a:endParaRPr>
          </a:p>
          <a:p>
            <a:pPr marL="1200150" lvl="2" indent="-285750" algn="just">
              <a:buFont typeface="Arial" panose="020B0604020202020204" pitchFamily="34" charset="0"/>
              <a:buChar char="•"/>
            </a:pPr>
            <a:r>
              <a:rPr lang="de-DE" sz="1400" b="0" i="1" dirty="0">
                <a:solidFill>
                  <a:srgbClr val="212529"/>
                </a:solidFill>
                <a:effectLst/>
              </a:rPr>
              <a:t>eine </a:t>
            </a:r>
            <a:r>
              <a:rPr lang="de-DE" sz="1400" b="0" i="1" u="sng" dirty="0">
                <a:solidFill>
                  <a:srgbClr val="212529"/>
                </a:solidFill>
                <a:effectLst/>
              </a:rPr>
              <a:t>schwerwiegende Verschlechterung </a:t>
            </a:r>
            <a:r>
              <a:rPr lang="de-DE" sz="1400" b="0" i="1" dirty="0">
                <a:solidFill>
                  <a:srgbClr val="212529"/>
                </a:solidFill>
                <a:effectLst/>
              </a:rPr>
              <a:t>des Gesundheitszustands einer Person oder einen chirurgischen Eingriff; in diesem Fall wird sie der Klasse </a:t>
            </a:r>
            <a:r>
              <a:rPr lang="de-DE" sz="1400" b="0" i="1" dirty="0" err="1">
                <a:solidFill>
                  <a:srgbClr val="212529"/>
                </a:solidFill>
                <a:effectLst/>
              </a:rPr>
              <a:t>IIb</a:t>
            </a:r>
            <a:r>
              <a:rPr lang="de-DE" sz="1400" b="0" i="1" dirty="0">
                <a:solidFill>
                  <a:srgbClr val="212529"/>
                </a:solidFill>
                <a:effectLst/>
              </a:rPr>
              <a:t> zugeordnet.</a:t>
            </a:r>
            <a:endParaRPr lang="de-DE" sz="1400" b="0" i="0" dirty="0">
              <a:solidFill>
                <a:srgbClr val="212529"/>
              </a:solidFill>
              <a:effectLst/>
            </a:endParaRPr>
          </a:p>
          <a:p>
            <a:pPr lvl="1" algn="just"/>
            <a:r>
              <a:rPr lang="de-DE" sz="1400" b="0" i="1" dirty="0">
                <a:solidFill>
                  <a:srgbClr val="4D4D4D"/>
                </a:solidFill>
                <a:effectLst/>
              </a:rPr>
              <a:t>Software, die für die Kontrolle von physiologischen Prozessen bestimmt ist, gehört zur Klasse </a:t>
            </a:r>
            <a:r>
              <a:rPr lang="de-DE" sz="1400" b="0" i="1" dirty="0" err="1">
                <a:solidFill>
                  <a:srgbClr val="4D4D4D"/>
                </a:solidFill>
                <a:effectLst/>
              </a:rPr>
              <a:t>IIa</a:t>
            </a:r>
            <a:r>
              <a:rPr lang="de-DE" sz="1400" b="0" i="1" dirty="0">
                <a:solidFill>
                  <a:srgbClr val="4D4D4D"/>
                </a:solidFill>
                <a:effectLst/>
              </a:rPr>
              <a:t>, es sei denn, sie ist für die Kontrolle von vitalen physiologischen Parametern bestimmt, wobei die Art der </a:t>
            </a:r>
            <a:r>
              <a:rPr lang="de-DE" sz="1400" i="1" dirty="0">
                <a:solidFill>
                  <a:srgbClr val="4D4D4D"/>
                </a:solidFill>
              </a:rPr>
              <a:t>Ä</a:t>
            </a:r>
            <a:r>
              <a:rPr lang="de-DE" sz="1400" b="0" i="1" dirty="0">
                <a:solidFill>
                  <a:srgbClr val="4D4D4D"/>
                </a:solidFill>
                <a:effectLst/>
              </a:rPr>
              <a:t>nderung dieser Parameter zu einer unmittelbaren Gefahr für den Patienten führen könnte; in diesem Fall wird sie der Klasse </a:t>
            </a:r>
            <a:r>
              <a:rPr lang="de-DE" sz="1400" b="0" i="1" dirty="0" err="1">
                <a:solidFill>
                  <a:srgbClr val="4D4D4D"/>
                </a:solidFill>
                <a:effectLst/>
              </a:rPr>
              <a:t>IIb</a:t>
            </a:r>
            <a:r>
              <a:rPr lang="de-DE" sz="1400" b="0" i="1" dirty="0">
                <a:solidFill>
                  <a:srgbClr val="4D4D4D"/>
                </a:solidFill>
                <a:effectLst/>
              </a:rPr>
              <a:t> zugeordnet. Sämtliche andere Software wird der Klasse I zugeordnet.“</a:t>
            </a:r>
            <a:endParaRPr lang="de-DE" sz="1400" b="0" i="0" dirty="0">
              <a:solidFill>
                <a:srgbClr val="4D4D4D"/>
              </a:solidFill>
              <a:effectLst/>
            </a:endParaRPr>
          </a:p>
        </p:txBody>
      </p:sp>
      <p:sp>
        <p:nvSpPr>
          <p:cNvPr id="6" name="Rechteck 5">
            <a:extLst>
              <a:ext uri="{FF2B5EF4-FFF2-40B4-BE49-F238E27FC236}">
                <a16:creationId xmlns:a16="http://schemas.microsoft.com/office/drawing/2014/main" id="{7AF7E4A5-793A-40F4-AF30-93F0729FEC79}"/>
              </a:ext>
            </a:extLst>
          </p:cNvPr>
          <p:cNvSpPr/>
          <p:nvPr/>
        </p:nvSpPr>
        <p:spPr>
          <a:xfrm>
            <a:off x="6318252" y="3587185"/>
            <a:ext cx="5575298" cy="2308324"/>
          </a:xfrm>
          <a:prstGeom prst="rect">
            <a:avLst/>
          </a:prstGeom>
        </p:spPr>
        <p:txBody>
          <a:bodyPr wrap="square">
            <a:spAutoFit/>
          </a:bodyPr>
          <a:lstStyle/>
          <a:p>
            <a:r>
              <a:rPr lang="de-DE" sz="1200" b="0" i="0" dirty="0">
                <a:solidFill>
                  <a:srgbClr val="4D4D4D"/>
                </a:solidFill>
                <a:effectLst/>
                <a:latin typeface="Open Sans" panose="020B0606030504020204" pitchFamily="34" charset="0"/>
              </a:rPr>
              <a:t>Höchstens folgende Zweckbestimmungen könnten eine Klasse I rechtfertigen:</a:t>
            </a:r>
          </a:p>
          <a:p>
            <a:pPr marL="171450" indent="-171450">
              <a:buFont typeface="Arial" panose="020B0604020202020204" pitchFamily="34" charset="0"/>
              <a:buChar char="•"/>
            </a:pPr>
            <a:r>
              <a:rPr lang="de-DE" sz="1200" b="1" i="0" dirty="0">
                <a:solidFill>
                  <a:srgbClr val="212529"/>
                </a:solidFill>
                <a:effectLst/>
                <a:latin typeface="Open Sans" panose="020B0606030504020204" pitchFamily="34" charset="0"/>
              </a:rPr>
              <a:t>Prävention,</a:t>
            </a:r>
            <a:r>
              <a:rPr lang="de-DE" sz="1200" b="0" i="0" dirty="0">
                <a:solidFill>
                  <a:srgbClr val="212529"/>
                </a:solidFill>
                <a:effectLst/>
                <a:latin typeface="Open Sans" panose="020B0606030504020204" pitchFamily="34" charset="0"/>
              </a:rPr>
              <a:t> z.B. eine App für den Kardiosport, die Trainingsempfehlungen gibt</a:t>
            </a:r>
          </a:p>
          <a:p>
            <a:pPr marL="171450" indent="-171450">
              <a:buFont typeface="Arial" panose="020B0604020202020204" pitchFamily="34" charset="0"/>
              <a:buChar char="•"/>
            </a:pPr>
            <a:r>
              <a:rPr lang="de-DE" sz="1200" b="1" i="0" dirty="0">
                <a:solidFill>
                  <a:srgbClr val="212529"/>
                </a:solidFill>
                <a:effectLst/>
                <a:latin typeface="Open Sans" panose="020B0606030504020204" pitchFamily="34" charset="0"/>
              </a:rPr>
              <a:t>Monitoring,</a:t>
            </a:r>
            <a:r>
              <a:rPr lang="de-DE" sz="1200" b="0" i="0" dirty="0">
                <a:solidFill>
                  <a:srgbClr val="212529"/>
                </a:solidFill>
                <a:effectLst/>
                <a:latin typeface="Open Sans" panose="020B0606030504020204" pitchFamily="34" charset="0"/>
              </a:rPr>
              <a:t> wenn nicht bei vitaler Bedrohung bzw. zur Diagnose. Z.B. eine Software überwacht einen physiologischen Parameter, auf dessen Basis man keine Diagnose stellt und nur Handlungen indiziert, die keine Therapie darstellen. Ein etwas an den Haaren herbeigezogenes Beispiel wäre eine Software für den Flüssigkeitshaushalt mit Trinkempfehlungen.</a:t>
            </a:r>
          </a:p>
          <a:p>
            <a:pPr marL="171450" indent="-171450">
              <a:buFont typeface="Arial" panose="020B0604020202020204" pitchFamily="34" charset="0"/>
              <a:buChar char="•"/>
            </a:pPr>
            <a:r>
              <a:rPr lang="de-DE" sz="1200" b="1" i="0" dirty="0">
                <a:solidFill>
                  <a:srgbClr val="212529"/>
                </a:solidFill>
                <a:effectLst/>
                <a:latin typeface="Open Sans" panose="020B0606030504020204" pitchFamily="34" charset="0"/>
              </a:rPr>
              <a:t>Prognosen</a:t>
            </a:r>
            <a:r>
              <a:rPr lang="de-DE" sz="1200" b="0" i="0" dirty="0">
                <a:solidFill>
                  <a:srgbClr val="212529"/>
                </a:solidFill>
                <a:effectLst/>
                <a:latin typeface="Open Sans" panose="020B0606030504020204" pitchFamily="34" charset="0"/>
              </a:rPr>
              <a:t>, die nicht der Entscheidungsfindung dienen</a:t>
            </a:r>
          </a:p>
          <a:p>
            <a:pPr marL="171450" indent="-171450">
              <a:buFont typeface="Arial" panose="020B0604020202020204" pitchFamily="34" charset="0"/>
              <a:buChar char="•"/>
            </a:pPr>
            <a:r>
              <a:rPr lang="de-DE" sz="1200" b="1" i="0" dirty="0">
                <a:solidFill>
                  <a:srgbClr val="212529"/>
                </a:solidFill>
                <a:effectLst/>
                <a:latin typeface="Open Sans" panose="020B0606030504020204" pitchFamily="34" charset="0"/>
              </a:rPr>
              <a:t>Linderung,</a:t>
            </a:r>
            <a:r>
              <a:rPr lang="de-DE" sz="1200" b="0" i="0" dirty="0">
                <a:solidFill>
                  <a:srgbClr val="212529"/>
                </a:solidFill>
                <a:effectLst/>
                <a:latin typeface="Open Sans" panose="020B0606030504020204" pitchFamily="34" charset="0"/>
              </a:rPr>
              <a:t> ggf. Biofeedbacksysteme, die nicht als Therapie gelten, da diese „nur“ Symptome lindern.</a:t>
            </a:r>
          </a:p>
        </p:txBody>
      </p:sp>
      <p:pic>
        <p:nvPicPr>
          <p:cNvPr id="7" name="Grafik 6">
            <a:extLst>
              <a:ext uri="{FF2B5EF4-FFF2-40B4-BE49-F238E27FC236}">
                <a16:creationId xmlns:a16="http://schemas.microsoft.com/office/drawing/2014/main" id="{BE323D8D-6779-472F-BD33-362A3987CBD1}"/>
              </a:ext>
            </a:extLst>
          </p:cNvPr>
          <p:cNvPicPr>
            <a:picLocks noChangeAspect="1"/>
          </p:cNvPicPr>
          <p:nvPr/>
        </p:nvPicPr>
        <p:blipFill>
          <a:blip r:embed="rId2"/>
          <a:stretch>
            <a:fillRect/>
          </a:stretch>
        </p:blipFill>
        <p:spPr>
          <a:xfrm>
            <a:off x="231099" y="3392488"/>
            <a:ext cx="5864901" cy="2677656"/>
          </a:xfrm>
          <a:prstGeom prst="rect">
            <a:avLst/>
          </a:prstGeom>
          <a:ln>
            <a:solidFill>
              <a:schemeClr val="tx1"/>
            </a:solidFill>
          </a:ln>
          <a:effectLst>
            <a:outerShdw blurRad="50800" dist="38100" dir="2700000" algn="tl" rotWithShape="0">
              <a:prstClr val="black">
                <a:alpha val="40000"/>
              </a:prstClr>
            </a:outerShdw>
          </a:effectLst>
        </p:spPr>
      </p:pic>
      <p:sp>
        <p:nvSpPr>
          <p:cNvPr id="8" name="Textfeld 7">
            <a:extLst>
              <a:ext uri="{FF2B5EF4-FFF2-40B4-BE49-F238E27FC236}">
                <a16:creationId xmlns:a16="http://schemas.microsoft.com/office/drawing/2014/main" id="{C212663A-2DB9-4915-8A7A-DB685B8757D3}"/>
              </a:ext>
            </a:extLst>
          </p:cNvPr>
          <p:cNvSpPr txBox="1"/>
          <p:nvPr/>
        </p:nvSpPr>
        <p:spPr>
          <a:xfrm>
            <a:off x="318051" y="421419"/>
            <a:ext cx="9016779" cy="461665"/>
          </a:xfrm>
          <a:prstGeom prst="rect">
            <a:avLst/>
          </a:prstGeom>
          <a:noFill/>
        </p:spPr>
        <p:txBody>
          <a:bodyPr wrap="square" rtlCol="0">
            <a:spAutoFit/>
          </a:bodyPr>
          <a:lstStyle/>
          <a:p>
            <a:r>
              <a:rPr lang="de-DE" sz="2400" u="sng" dirty="0"/>
              <a:t>Risikoklassifizierung nach MDR</a:t>
            </a:r>
          </a:p>
        </p:txBody>
      </p:sp>
    </p:spTree>
    <p:extLst>
      <p:ext uri="{BB962C8B-B14F-4D97-AF65-F5344CB8AC3E}">
        <p14:creationId xmlns:p14="http://schemas.microsoft.com/office/powerpoint/2010/main" val="2548605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D3B18F3-E55E-4673-ABC4-23F6D2071173}"/>
              </a:ext>
            </a:extLst>
          </p:cNvPr>
          <p:cNvPicPr>
            <a:picLocks noChangeAspect="1"/>
          </p:cNvPicPr>
          <p:nvPr/>
        </p:nvPicPr>
        <p:blipFill>
          <a:blip r:embed="rId3"/>
          <a:stretch>
            <a:fillRect/>
          </a:stretch>
        </p:blipFill>
        <p:spPr>
          <a:xfrm>
            <a:off x="363150" y="985258"/>
            <a:ext cx="10152450" cy="5680958"/>
          </a:xfrm>
          <a:prstGeom prst="rect">
            <a:avLst/>
          </a:prstGeom>
          <a:ln>
            <a:solidFill>
              <a:schemeClr val="tx1"/>
            </a:solidFill>
          </a:ln>
          <a:effectLst>
            <a:outerShdw blurRad="50800" dist="38100" dir="2700000" algn="tl" rotWithShape="0">
              <a:prstClr val="black">
                <a:alpha val="40000"/>
              </a:prstClr>
            </a:outerShdw>
          </a:effectLst>
        </p:spPr>
      </p:pic>
      <p:sp>
        <p:nvSpPr>
          <p:cNvPr id="7" name="Textfeld 6">
            <a:extLst>
              <a:ext uri="{FF2B5EF4-FFF2-40B4-BE49-F238E27FC236}">
                <a16:creationId xmlns:a16="http://schemas.microsoft.com/office/drawing/2014/main" id="{409A706A-682B-4DDF-83B4-F83490CBE865}"/>
              </a:ext>
            </a:extLst>
          </p:cNvPr>
          <p:cNvSpPr txBox="1"/>
          <p:nvPr/>
        </p:nvSpPr>
        <p:spPr>
          <a:xfrm>
            <a:off x="318051" y="421419"/>
            <a:ext cx="11873949" cy="461665"/>
          </a:xfrm>
          <a:prstGeom prst="rect">
            <a:avLst/>
          </a:prstGeom>
          <a:noFill/>
        </p:spPr>
        <p:txBody>
          <a:bodyPr wrap="square" rtlCol="0">
            <a:spAutoFit/>
          </a:bodyPr>
          <a:lstStyle/>
          <a:p>
            <a:r>
              <a:rPr lang="de-DE" sz="2400" u="sng" dirty="0"/>
              <a:t>Ausgleichen der strengen Regulation durch die MDCG (</a:t>
            </a:r>
            <a:r>
              <a:rPr lang="en-US" sz="2400" dirty="0"/>
              <a:t>Medical Device Coordination Group)</a:t>
            </a:r>
            <a:endParaRPr lang="en-US" sz="2400" u="sng" dirty="0"/>
          </a:p>
        </p:txBody>
      </p:sp>
    </p:spTree>
    <p:extLst>
      <p:ext uri="{BB962C8B-B14F-4D97-AF65-F5344CB8AC3E}">
        <p14:creationId xmlns:p14="http://schemas.microsoft.com/office/powerpoint/2010/main" val="386408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F816B210-303A-4D6A-91A9-81A6FEB4D67F}"/>
              </a:ext>
            </a:extLst>
          </p:cNvPr>
          <p:cNvSpPr txBox="1"/>
          <p:nvPr/>
        </p:nvSpPr>
        <p:spPr>
          <a:xfrm>
            <a:off x="414309" y="1304503"/>
            <a:ext cx="3057025" cy="2677656"/>
          </a:xfrm>
          <a:prstGeom prst="rect">
            <a:avLst/>
          </a:prstGeom>
          <a:noFill/>
        </p:spPr>
        <p:txBody>
          <a:bodyPr wrap="square" rtlCol="0">
            <a:spAutoFit/>
          </a:bodyPr>
          <a:lstStyle/>
          <a:p>
            <a:pPr marL="342900" indent="-342900">
              <a:buFont typeface="+mj-lt"/>
              <a:buAutoNum type="arabicPeriod"/>
            </a:pPr>
            <a:r>
              <a:rPr lang="de-DE" sz="1400" dirty="0"/>
              <a:t>Zweckbestimmung definieren</a:t>
            </a:r>
          </a:p>
          <a:p>
            <a:pPr marL="342900" indent="-342900">
              <a:buFont typeface="+mj-lt"/>
              <a:buAutoNum type="arabicPeriod"/>
            </a:pPr>
            <a:r>
              <a:rPr lang="de-DE" sz="1400" dirty="0" err="1"/>
              <a:t>MedizinProdukte</a:t>
            </a:r>
            <a:r>
              <a:rPr lang="de-DE" sz="1400" dirty="0"/>
              <a:t>-VO identifizieren</a:t>
            </a:r>
          </a:p>
          <a:p>
            <a:pPr marL="342900" indent="-342900">
              <a:buFont typeface="+mj-lt"/>
              <a:buAutoNum type="arabicPeriod"/>
            </a:pPr>
            <a:r>
              <a:rPr lang="de-DE" sz="1400" dirty="0"/>
              <a:t>Klasse bestimmen </a:t>
            </a:r>
          </a:p>
          <a:p>
            <a:pPr marL="342900" indent="-342900">
              <a:buFont typeface="+mj-lt"/>
              <a:buAutoNum type="arabicPeriod"/>
            </a:pPr>
            <a:r>
              <a:rPr lang="de-DE" sz="1400" b="1" dirty="0" err="1">
                <a:solidFill>
                  <a:srgbClr val="FF0000"/>
                </a:solidFill>
              </a:rPr>
              <a:t>Konfirmitätsbewertungsverfahren</a:t>
            </a:r>
            <a:r>
              <a:rPr lang="de-DE" sz="1400" b="1" dirty="0">
                <a:solidFill>
                  <a:srgbClr val="FF0000"/>
                </a:solidFill>
              </a:rPr>
              <a:t> auswählen</a:t>
            </a:r>
          </a:p>
          <a:p>
            <a:pPr lvl="1"/>
            <a:r>
              <a:rPr lang="de-DE" sz="1400" dirty="0"/>
              <a:t>Bild anbei; Software mit ISO 13485-konformen QM-System empfiehlt sich i.d.R. Anhang IX!</a:t>
            </a:r>
          </a:p>
          <a:p>
            <a:pPr marL="342900" indent="-342900">
              <a:buFont typeface="+mj-lt"/>
              <a:buAutoNum type="arabicPeriod"/>
            </a:pPr>
            <a:r>
              <a:rPr lang="de-DE" sz="1400" dirty="0"/>
              <a:t>QM-System etablieren</a:t>
            </a:r>
          </a:p>
          <a:p>
            <a:pPr marL="342900" indent="-342900">
              <a:buFont typeface="+mj-lt"/>
              <a:buAutoNum type="arabicPeriod"/>
            </a:pPr>
            <a:r>
              <a:rPr lang="de-DE" sz="1400" dirty="0"/>
              <a:t>Produkt entwickeln</a:t>
            </a:r>
          </a:p>
          <a:p>
            <a:pPr marL="342900" indent="-342900">
              <a:buFont typeface="+mj-lt"/>
              <a:buAutoNum type="arabicPeriod"/>
            </a:pPr>
            <a:r>
              <a:rPr lang="en-US" sz="1400" dirty="0" err="1"/>
              <a:t>Konformität</a:t>
            </a:r>
            <a:r>
              <a:rPr lang="en-US" sz="1400" dirty="0"/>
              <a:t> </a:t>
            </a:r>
            <a:r>
              <a:rPr lang="en-US" sz="1400" dirty="0" err="1"/>
              <a:t>erklären</a:t>
            </a:r>
            <a:endParaRPr lang="en-US" sz="1400" dirty="0"/>
          </a:p>
          <a:p>
            <a:pPr marL="342900" indent="-342900">
              <a:buFont typeface="+mj-lt"/>
              <a:buAutoNum type="arabicPeriod"/>
            </a:pPr>
            <a:endParaRPr lang="en-US" sz="1400" dirty="0"/>
          </a:p>
        </p:txBody>
      </p:sp>
      <p:pic>
        <p:nvPicPr>
          <p:cNvPr id="8" name="Grafik 7">
            <a:extLst>
              <a:ext uri="{FF2B5EF4-FFF2-40B4-BE49-F238E27FC236}">
                <a16:creationId xmlns:a16="http://schemas.microsoft.com/office/drawing/2014/main" id="{BBDE9F64-D39F-4835-BED2-DF309AEB071B}"/>
              </a:ext>
            </a:extLst>
          </p:cNvPr>
          <p:cNvPicPr>
            <a:picLocks noChangeAspect="1"/>
          </p:cNvPicPr>
          <p:nvPr/>
        </p:nvPicPr>
        <p:blipFill>
          <a:blip r:embed="rId3"/>
          <a:stretch>
            <a:fillRect/>
          </a:stretch>
        </p:blipFill>
        <p:spPr>
          <a:xfrm>
            <a:off x="3742267" y="0"/>
            <a:ext cx="8449733" cy="4982235"/>
          </a:xfrm>
          <a:prstGeom prst="rect">
            <a:avLst/>
          </a:prstGeom>
          <a:ln>
            <a:solidFill>
              <a:schemeClr val="tx1"/>
            </a:solidFill>
          </a:ln>
          <a:effectLst>
            <a:outerShdw blurRad="50800" dist="38100" dir="2700000" algn="tl" rotWithShape="0">
              <a:prstClr val="black">
                <a:alpha val="40000"/>
              </a:prstClr>
            </a:outerShdw>
          </a:effectLst>
        </p:spPr>
      </p:pic>
      <p:sp>
        <p:nvSpPr>
          <p:cNvPr id="11" name="Rechteck 10">
            <a:extLst>
              <a:ext uri="{FF2B5EF4-FFF2-40B4-BE49-F238E27FC236}">
                <a16:creationId xmlns:a16="http://schemas.microsoft.com/office/drawing/2014/main" id="{81C5285B-E502-4C06-A4A9-CFDC746F7D35}"/>
              </a:ext>
            </a:extLst>
          </p:cNvPr>
          <p:cNvSpPr/>
          <p:nvPr/>
        </p:nvSpPr>
        <p:spPr>
          <a:xfrm>
            <a:off x="318051" y="4982235"/>
            <a:ext cx="5777949" cy="2246769"/>
          </a:xfrm>
          <a:prstGeom prst="rect">
            <a:avLst/>
          </a:prstGeom>
        </p:spPr>
        <p:txBody>
          <a:bodyPr wrap="square">
            <a:spAutoFit/>
          </a:bodyPr>
          <a:lstStyle/>
          <a:p>
            <a:r>
              <a:rPr lang="de-DE" sz="1400" b="0" i="0" dirty="0">
                <a:solidFill>
                  <a:srgbClr val="222222"/>
                </a:solidFill>
                <a:effectLst/>
                <a:latin typeface="Roboto Slab"/>
              </a:rPr>
              <a:t>Es gibt verschiedene Arten von Konformitätsbewertungsverfahren:</a:t>
            </a:r>
          </a:p>
          <a:p>
            <a:pPr marL="342900" indent="-342900">
              <a:buFont typeface="+mj-lt"/>
              <a:buAutoNum type="arabicPeriod"/>
            </a:pPr>
            <a:r>
              <a:rPr lang="de-DE" sz="1400" b="0" i="0" dirty="0">
                <a:solidFill>
                  <a:srgbClr val="222222"/>
                </a:solidFill>
                <a:effectLst/>
                <a:latin typeface="roboto"/>
              </a:rPr>
              <a:t>Konformitätsbewertung auf der Grundlage eines </a:t>
            </a:r>
            <a:r>
              <a:rPr lang="de-DE" sz="1400" b="1" i="0" dirty="0">
                <a:solidFill>
                  <a:srgbClr val="222222"/>
                </a:solidFill>
                <a:effectLst/>
                <a:latin typeface="roboto"/>
              </a:rPr>
              <a:t>Qualitätsmanagementsystems</a:t>
            </a:r>
            <a:r>
              <a:rPr lang="de-DE" sz="1400" b="0" i="0" dirty="0">
                <a:solidFill>
                  <a:srgbClr val="222222"/>
                </a:solidFill>
                <a:effectLst/>
                <a:latin typeface="roboto"/>
              </a:rPr>
              <a:t> und einer Bewertung der technischen Dokumentation (Anhang IX)</a:t>
            </a:r>
          </a:p>
          <a:p>
            <a:pPr marL="342900" indent="-342900">
              <a:buFont typeface="+mj-lt"/>
              <a:buAutoNum type="arabicPeriod"/>
            </a:pPr>
            <a:r>
              <a:rPr lang="de-DE" sz="1400" b="0" i="0" dirty="0">
                <a:solidFill>
                  <a:srgbClr val="222222"/>
                </a:solidFill>
                <a:effectLst/>
                <a:latin typeface="roboto"/>
              </a:rPr>
              <a:t>Konformitätsbewertung auf der Grundlage einer </a:t>
            </a:r>
            <a:r>
              <a:rPr lang="de-DE" sz="1400" b="1" i="0" dirty="0">
                <a:solidFill>
                  <a:srgbClr val="222222"/>
                </a:solidFill>
                <a:effectLst/>
                <a:latin typeface="roboto"/>
              </a:rPr>
              <a:t>Baumusterprüfung</a:t>
            </a:r>
            <a:r>
              <a:rPr lang="de-DE" sz="1400" b="0" i="0" dirty="0">
                <a:solidFill>
                  <a:srgbClr val="222222"/>
                </a:solidFill>
                <a:effectLst/>
                <a:latin typeface="roboto"/>
              </a:rPr>
              <a:t> (Anhang X)</a:t>
            </a:r>
          </a:p>
          <a:p>
            <a:pPr marL="342900" indent="-342900">
              <a:buFont typeface="+mj-lt"/>
              <a:buAutoNum type="arabicPeriod"/>
            </a:pPr>
            <a:r>
              <a:rPr lang="de-DE" sz="1400" b="0" i="0" dirty="0">
                <a:solidFill>
                  <a:srgbClr val="222222"/>
                </a:solidFill>
                <a:effectLst/>
                <a:latin typeface="roboto"/>
              </a:rPr>
              <a:t>Konformitätsbewertung auf der Grundlage einer </a:t>
            </a:r>
            <a:r>
              <a:rPr lang="de-DE" sz="1400" b="1" i="0" dirty="0">
                <a:solidFill>
                  <a:srgbClr val="222222"/>
                </a:solidFill>
                <a:effectLst/>
                <a:latin typeface="roboto"/>
              </a:rPr>
              <a:t>Produktkonformitätsprüfung</a:t>
            </a:r>
            <a:r>
              <a:rPr lang="de-DE" sz="1400" b="0" i="0" dirty="0">
                <a:solidFill>
                  <a:srgbClr val="222222"/>
                </a:solidFill>
                <a:effectLst/>
                <a:latin typeface="roboto"/>
              </a:rPr>
              <a:t> (Anhang XI)</a:t>
            </a:r>
          </a:p>
          <a:p>
            <a:pPr>
              <a:buFont typeface="+mj-lt"/>
              <a:buAutoNum type="arabicPeriod"/>
            </a:pPr>
            <a:endParaRPr lang="de-DE" sz="1400" dirty="0">
              <a:solidFill>
                <a:srgbClr val="222222"/>
              </a:solidFill>
              <a:latin typeface="roboto"/>
            </a:endParaRPr>
          </a:p>
          <a:p>
            <a:pPr>
              <a:buFont typeface="+mj-lt"/>
              <a:buAutoNum type="arabicPeriod"/>
            </a:pPr>
            <a:endParaRPr lang="de-DE" sz="1400" b="0" i="0" dirty="0">
              <a:solidFill>
                <a:srgbClr val="222222"/>
              </a:solidFill>
              <a:effectLst/>
              <a:latin typeface="roboto"/>
            </a:endParaRPr>
          </a:p>
        </p:txBody>
      </p:sp>
      <p:sp>
        <p:nvSpPr>
          <p:cNvPr id="12" name="Textfeld 11">
            <a:extLst>
              <a:ext uri="{FF2B5EF4-FFF2-40B4-BE49-F238E27FC236}">
                <a16:creationId xmlns:a16="http://schemas.microsoft.com/office/drawing/2014/main" id="{4F2222DE-0F26-40CD-B603-C96B9162314B}"/>
              </a:ext>
            </a:extLst>
          </p:cNvPr>
          <p:cNvSpPr txBox="1"/>
          <p:nvPr/>
        </p:nvSpPr>
        <p:spPr>
          <a:xfrm>
            <a:off x="318051" y="421419"/>
            <a:ext cx="4863549" cy="461665"/>
          </a:xfrm>
          <a:prstGeom prst="rect">
            <a:avLst/>
          </a:prstGeom>
          <a:solidFill>
            <a:srgbClr val="FFFFFF">
              <a:alpha val="85882"/>
            </a:srgbClr>
          </a:solidFill>
        </p:spPr>
        <p:txBody>
          <a:bodyPr wrap="square" rtlCol="0">
            <a:spAutoFit/>
          </a:bodyPr>
          <a:lstStyle/>
          <a:p>
            <a:r>
              <a:rPr lang="de-DE" sz="2400" u="sng" dirty="0"/>
              <a:t>Schritte zum Konformitätsverfahren:</a:t>
            </a:r>
          </a:p>
        </p:txBody>
      </p:sp>
      <p:sp>
        <p:nvSpPr>
          <p:cNvPr id="3" name="Rechteck 2">
            <a:extLst>
              <a:ext uri="{FF2B5EF4-FFF2-40B4-BE49-F238E27FC236}">
                <a16:creationId xmlns:a16="http://schemas.microsoft.com/office/drawing/2014/main" id="{E2FFB1CE-50C8-4744-B774-CC917CDFEEEE}"/>
              </a:ext>
            </a:extLst>
          </p:cNvPr>
          <p:cNvSpPr/>
          <p:nvPr/>
        </p:nvSpPr>
        <p:spPr>
          <a:xfrm>
            <a:off x="6420887" y="5340741"/>
            <a:ext cx="5453062" cy="1169551"/>
          </a:xfrm>
          <a:prstGeom prst="rect">
            <a:avLst/>
          </a:prstGeom>
        </p:spPr>
        <p:txBody>
          <a:bodyPr wrap="square">
            <a:spAutoFit/>
          </a:bodyPr>
          <a:lstStyle/>
          <a:p>
            <a:pPr algn="just"/>
            <a:r>
              <a:rPr lang="de-DE" sz="1400" i="1" dirty="0"/>
              <a:t>Hersteller von </a:t>
            </a:r>
            <a:r>
              <a:rPr lang="de-DE" sz="1400" b="1" i="1" dirty="0"/>
              <a:t>Klasse </a:t>
            </a:r>
            <a:r>
              <a:rPr lang="de-DE" sz="1400" b="1" i="1" dirty="0" err="1"/>
              <a:t>IIa</a:t>
            </a:r>
            <a:r>
              <a:rPr lang="de-DE" sz="1400" b="1" i="1" dirty="0"/>
              <a:t> und </a:t>
            </a:r>
            <a:r>
              <a:rPr lang="de-DE" sz="1400" b="1" i="1" dirty="0" err="1"/>
              <a:t>IIb</a:t>
            </a:r>
            <a:r>
              <a:rPr lang="de-DE" sz="1400" i="1" dirty="0"/>
              <a:t> Produkten, mit Ausnahme von Sonderanfertigungen und Prüfprodukten, müssen das Verfahren das QM-System betreffend gemäß Anhang IX, Kapitel I und III durchführen und zusätzlich noch eine Bewertung der technischen Dokumentation nach Kapitel II.</a:t>
            </a:r>
          </a:p>
        </p:txBody>
      </p:sp>
    </p:spTree>
    <p:extLst>
      <p:ext uri="{BB962C8B-B14F-4D97-AF65-F5344CB8AC3E}">
        <p14:creationId xmlns:p14="http://schemas.microsoft.com/office/powerpoint/2010/main" val="2618740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D401A99E-0EED-48E7-8849-E064B00AD78F}"/>
              </a:ext>
            </a:extLst>
          </p:cNvPr>
          <p:cNvSpPr txBox="1"/>
          <p:nvPr/>
        </p:nvSpPr>
        <p:spPr>
          <a:xfrm>
            <a:off x="318051" y="973028"/>
            <a:ext cx="11016342" cy="5632311"/>
          </a:xfrm>
          <a:prstGeom prst="rect">
            <a:avLst/>
          </a:prstGeom>
          <a:noFill/>
        </p:spPr>
        <p:txBody>
          <a:bodyPr wrap="square" rtlCol="0">
            <a:spAutoFit/>
          </a:bodyPr>
          <a:lstStyle/>
          <a:p>
            <a:r>
              <a:rPr lang="de-DE" sz="1200" b="1" dirty="0"/>
              <a:t>Kapitel I – Allg. Anforderungen</a:t>
            </a:r>
          </a:p>
          <a:p>
            <a:pPr marL="628650" lvl="1" indent="-171450">
              <a:buFont typeface="Arial" panose="020B0604020202020204" pitchFamily="34" charset="0"/>
              <a:buChar char="•"/>
            </a:pPr>
            <a:r>
              <a:rPr lang="de-DE" sz="1200" dirty="0"/>
              <a:t>Erzielen vorgesehene Leistung im Sinne der Zweckbestimmung</a:t>
            </a:r>
          </a:p>
          <a:p>
            <a:pPr marL="628650" lvl="1" indent="-171450">
              <a:buFont typeface="Arial" panose="020B0604020202020204" pitchFamily="34" charset="0"/>
              <a:buChar char="•"/>
            </a:pPr>
            <a:r>
              <a:rPr lang="de-DE" sz="1200" dirty="0"/>
              <a:t>Sind sicher, wirksam und gefährden keinen</a:t>
            </a:r>
          </a:p>
          <a:p>
            <a:pPr marL="628650" lvl="1" indent="-171450">
              <a:buFont typeface="Arial" panose="020B0604020202020204" pitchFamily="34" charset="0"/>
              <a:buChar char="•"/>
            </a:pPr>
            <a:r>
              <a:rPr lang="de-DE" sz="1200" dirty="0"/>
              <a:t>Einführung eines Risikomanagement-Systems</a:t>
            </a:r>
          </a:p>
          <a:p>
            <a:endParaRPr lang="de-DE" sz="1200" b="1" dirty="0"/>
          </a:p>
          <a:p>
            <a:r>
              <a:rPr lang="de-DE" sz="1200" b="1" dirty="0"/>
              <a:t>Kapitel II – Anforderungen an Auslegung und Herstellung</a:t>
            </a:r>
          </a:p>
          <a:p>
            <a:pPr marL="171450" indent="-171450">
              <a:buFont typeface="Arial" panose="020B0604020202020204" pitchFamily="34" charset="0"/>
              <a:buChar char="•"/>
            </a:pPr>
            <a:r>
              <a:rPr lang="de-DE" sz="1200" b="1" dirty="0"/>
              <a:t>Nur Punkt 17 und evtl. 22!</a:t>
            </a:r>
          </a:p>
          <a:p>
            <a:pPr marL="171450" indent="-171450">
              <a:buFont typeface="Arial" panose="020B0604020202020204" pitchFamily="34" charset="0"/>
              <a:buChar char="•"/>
            </a:pPr>
            <a:r>
              <a:rPr lang="de-DE" sz="1200" dirty="0"/>
              <a:t>17.2 Grundsätze des Software-Lebenszyklus, des Risikomanagements einschließlich der Informationssicherheit, der Verifizierung und der Validierung</a:t>
            </a:r>
          </a:p>
          <a:p>
            <a:pPr marL="171450" indent="-171450">
              <a:buFont typeface="Arial" panose="020B0604020202020204" pitchFamily="34" charset="0"/>
              <a:buChar char="•"/>
            </a:pPr>
            <a:r>
              <a:rPr lang="de-DE" sz="1200" dirty="0"/>
              <a:t>17.3 spezifischen Eigenschaften der mobilen Plattform (z. B. Größe und Kontrastverhältnis des Bildschirms) und die externen Faktoren im Zusammenhang mit ihrer Verwendung (sich veränderndes Umfeld hinsichtlich Lichteinfall und Geräuschpegel) berücksichtigt</a:t>
            </a:r>
          </a:p>
          <a:p>
            <a:pPr marL="171450" indent="-171450">
              <a:buFont typeface="Arial" panose="020B0604020202020204" pitchFamily="34" charset="0"/>
              <a:buChar char="•"/>
            </a:pPr>
            <a:r>
              <a:rPr lang="de-DE" sz="1200" dirty="0"/>
              <a:t>17.4 Die Hersteller legen Mindestanforderungen bezüglich Hardware, Eigenschaften von IT-Netzen und IT-Sicherheitsmaßnahmen einschließlich des Schutzes vor unbefugtem Zugriff fest, die für den bestimmungsgemäßen Einsatz der Software erforderlich sind</a:t>
            </a:r>
          </a:p>
          <a:p>
            <a:pPr marL="171450" indent="-171450">
              <a:buFont typeface="Arial" panose="020B0604020202020204" pitchFamily="34" charset="0"/>
              <a:buChar char="•"/>
            </a:pPr>
            <a:endParaRPr lang="de-DE" sz="1200" dirty="0"/>
          </a:p>
          <a:p>
            <a:pPr marL="171450" indent="-171450">
              <a:buFont typeface="Arial" panose="020B0604020202020204" pitchFamily="34" charset="0"/>
              <a:buChar char="•"/>
            </a:pPr>
            <a:r>
              <a:rPr lang="de-DE" sz="1200" b="1" dirty="0"/>
              <a:t>Schutz vor den Risiken durch Medizinprodukte, für die der Hersteller die Anwendung durch Laien vorsieht</a:t>
            </a:r>
          </a:p>
          <a:p>
            <a:pPr marL="171450" indent="-171450">
              <a:buFont typeface="Arial" panose="020B0604020202020204" pitchFamily="34" charset="0"/>
              <a:buChar char="•"/>
            </a:pPr>
            <a:r>
              <a:rPr lang="de-DE" sz="1200" dirty="0"/>
              <a:t>22.1. Produkte zur Anwendung durch Laien werden so ausgelegt und hergestellt, dass sie ihre Zweckbestimmung unter Berücksichtigung der Fertigkeiten und Möglichkeiten der Laien sowie der Auswirkungen der normalerweise zu erwartenden Schwankungen in der Verfahrensweise und der Umgebung der Laien erfüllen können. Die vom Hersteller beigefügten Angaben und Anweisungen sind für den Laien leicht verständlich und anwendbar.</a:t>
            </a:r>
          </a:p>
          <a:p>
            <a:pPr marL="171450" indent="-171450">
              <a:buFont typeface="Arial" panose="020B0604020202020204" pitchFamily="34" charset="0"/>
              <a:buChar char="•"/>
            </a:pPr>
            <a:r>
              <a:rPr lang="de-DE" sz="1200" dirty="0"/>
              <a:t>22.2. Produkte zur Anwendung durch Laien werden so ausgelegt und hergestellt, dass</a:t>
            </a:r>
          </a:p>
          <a:p>
            <a:pPr marL="628650" lvl="1" indent="-171450">
              <a:buFont typeface="Arial" panose="020B0604020202020204" pitchFamily="34" charset="0"/>
              <a:buChar char="•"/>
            </a:pPr>
            <a:r>
              <a:rPr lang="de-DE" sz="1200" dirty="0"/>
              <a:t>— gewährleistet ist, dass das Produkt vom vorgesehenen Anwender — erforderlichenfalls nach angemessener Schulung und/oder Aufklärung — in allen Bedienungsphasen sicher und fehlerfrei verwendet werden kann,</a:t>
            </a:r>
          </a:p>
          <a:p>
            <a:pPr marL="628650" lvl="1" indent="-171450">
              <a:buFont typeface="Arial" panose="020B0604020202020204" pitchFamily="34" charset="0"/>
              <a:buChar char="•"/>
            </a:pPr>
            <a:r>
              <a:rPr lang="de-DE" sz="1200" dirty="0"/>
              <a:t>— so weit wie möglich und angemessen die durch unbeabsichtigtes Schneiden oder Stechen — etwa durch Injektionsnadeln — verursachten Risiken verringert werden und</a:t>
            </a:r>
          </a:p>
          <a:p>
            <a:pPr marL="628650" lvl="1" indent="-171450">
              <a:buFont typeface="Arial" panose="020B0604020202020204" pitchFamily="34" charset="0"/>
              <a:buChar char="•"/>
            </a:pPr>
            <a:r>
              <a:rPr lang="de-DE" sz="1200" dirty="0"/>
              <a:t>— das Risiko einer falschen Handhabung des Produkts oder gegebenenfalls einer falschen Interpretation der Ergebnisse durch den vorgesehenen Anwender so gering wie möglich gehalten wird.</a:t>
            </a:r>
          </a:p>
          <a:p>
            <a:pPr marL="171450" indent="-171450">
              <a:buFont typeface="Arial" panose="020B0604020202020204" pitchFamily="34" charset="0"/>
              <a:buChar char="•"/>
            </a:pPr>
            <a:r>
              <a:rPr lang="de-DE" sz="1200" dirty="0"/>
              <a:t>22.3. Produkte zur Anwendung durch Laien werden, soweit angemessen, mit einem Verfahren versehen, anhand dessen der Laie</a:t>
            </a:r>
          </a:p>
          <a:p>
            <a:pPr marL="628650" lvl="1" indent="-171450">
              <a:buFont typeface="Arial" panose="020B0604020202020204" pitchFamily="34" charset="0"/>
              <a:buChar char="•"/>
            </a:pPr>
            <a:r>
              <a:rPr lang="de-DE" sz="1200" dirty="0"/>
              <a:t>— kontrollieren kann, ob das Produkt bei der Anwendung bestimmungsgemäß arbeiten wird, und</a:t>
            </a:r>
          </a:p>
          <a:p>
            <a:pPr marL="628650" lvl="1" indent="-171450">
              <a:buFont typeface="Arial" panose="020B0604020202020204" pitchFamily="34" charset="0"/>
              <a:buChar char="•"/>
            </a:pPr>
            <a:r>
              <a:rPr lang="de-DE" sz="1200" dirty="0"/>
              <a:t>— gegebenenfalls gewarnt wird, wenn das Produkt kein gültiges Ergebnis erzielt hat.</a:t>
            </a:r>
          </a:p>
          <a:p>
            <a:endParaRPr lang="de-DE" sz="1200" b="1" dirty="0"/>
          </a:p>
          <a:p>
            <a:r>
              <a:rPr lang="de-DE" sz="1200" b="1" dirty="0"/>
              <a:t>Kapitel III – Anforderungen an die mit dem Produkt gelieferten Informationen</a:t>
            </a:r>
          </a:p>
          <a:p>
            <a:pPr lvl="1"/>
            <a:r>
              <a:rPr lang="en-US" sz="1200" dirty="0" err="1"/>
              <a:t>Kennzeichnung</a:t>
            </a:r>
            <a:r>
              <a:rPr lang="en-US" sz="1200" dirty="0"/>
              <a:t> und </a:t>
            </a:r>
            <a:r>
              <a:rPr lang="en-US" sz="1200" dirty="0" err="1"/>
              <a:t>Gebrauchsanweisung</a:t>
            </a:r>
            <a:r>
              <a:rPr lang="en-US" sz="1200" dirty="0"/>
              <a:t> </a:t>
            </a:r>
            <a:r>
              <a:rPr lang="en-US" sz="1200" dirty="0" err="1"/>
              <a:t>definiert</a:t>
            </a:r>
            <a:endParaRPr lang="en-US" sz="1200" dirty="0"/>
          </a:p>
        </p:txBody>
      </p:sp>
      <p:sp>
        <p:nvSpPr>
          <p:cNvPr id="5" name="Rechteck 4">
            <a:extLst>
              <a:ext uri="{FF2B5EF4-FFF2-40B4-BE49-F238E27FC236}">
                <a16:creationId xmlns:a16="http://schemas.microsoft.com/office/drawing/2014/main" id="{401F09B6-D562-4833-A165-238F96D0CF62}"/>
              </a:ext>
            </a:extLst>
          </p:cNvPr>
          <p:cNvSpPr/>
          <p:nvPr/>
        </p:nvSpPr>
        <p:spPr>
          <a:xfrm>
            <a:off x="8063947" y="96007"/>
            <a:ext cx="4128053" cy="369332"/>
          </a:xfrm>
          <a:prstGeom prst="rect">
            <a:avLst/>
          </a:prstGeom>
        </p:spPr>
        <p:txBody>
          <a:bodyPr wrap="none">
            <a:spAutoFit/>
          </a:bodyPr>
          <a:lstStyle/>
          <a:p>
            <a:r>
              <a:rPr lang="en-US" dirty="0">
                <a:hlinkClick r:id="rId2"/>
              </a:rPr>
              <a:t>HTML-Version of MDR (johner-institut.de)</a:t>
            </a:r>
            <a:endParaRPr lang="en-US" dirty="0"/>
          </a:p>
        </p:txBody>
      </p:sp>
      <p:sp>
        <p:nvSpPr>
          <p:cNvPr id="6" name="Textfeld 5">
            <a:extLst>
              <a:ext uri="{FF2B5EF4-FFF2-40B4-BE49-F238E27FC236}">
                <a16:creationId xmlns:a16="http://schemas.microsoft.com/office/drawing/2014/main" id="{38E92D18-B422-44B4-9057-5DFD92D6CCD1}"/>
              </a:ext>
            </a:extLst>
          </p:cNvPr>
          <p:cNvSpPr txBox="1"/>
          <p:nvPr/>
        </p:nvSpPr>
        <p:spPr>
          <a:xfrm>
            <a:off x="318051" y="421419"/>
            <a:ext cx="9016779" cy="461665"/>
          </a:xfrm>
          <a:prstGeom prst="rect">
            <a:avLst/>
          </a:prstGeom>
          <a:noFill/>
        </p:spPr>
        <p:txBody>
          <a:bodyPr wrap="square" rtlCol="0">
            <a:spAutoFit/>
          </a:bodyPr>
          <a:lstStyle/>
          <a:p>
            <a:r>
              <a:rPr lang="de-DE" sz="2400" u="sng" dirty="0"/>
              <a:t>Annex I – Grundlegende Sicherheits- und Leistungsanforderungen</a:t>
            </a:r>
            <a:endParaRPr lang="en-US" sz="2400" u="sng" dirty="0"/>
          </a:p>
        </p:txBody>
      </p:sp>
    </p:spTree>
    <p:extLst>
      <p:ext uri="{BB962C8B-B14F-4D97-AF65-F5344CB8AC3E}">
        <p14:creationId xmlns:p14="http://schemas.microsoft.com/office/powerpoint/2010/main" val="2651517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B73EE69-C75C-432B-876C-B2AABEBA8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01" y="443129"/>
            <a:ext cx="11560234" cy="6127827"/>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21ABF1D6-888F-4CEF-86CC-C8ADE69FF823}"/>
              </a:ext>
            </a:extLst>
          </p:cNvPr>
          <p:cNvSpPr txBox="1"/>
          <p:nvPr/>
        </p:nvSpPr>
        <p:spPr>
          <a:xfrm>
            <a:off x="318051" y="421419"/>
            <a:ext cx="9016779" cy="461665"/>
          </a:xfrm>
          <a:prstGeom prst="rect">
            <a:avLst/>
          </a:prstGeom>
          <a:noFill/>
        </p:spPr>
        <p:txBody>
          <a:bodyPr wrap="square" rtlCol="0">
            <a:spAutoFit/>
          </a:bodyPr>
          <a:lstStyle/>
          <a:p>
            <a:r>
              <a:rPr lang="de-DE" sz="2400" u="sng" dirty="0"/>
              <a:t>Annex II – die technischen Dokumentation</a:t>
            </a:r>
            <a:endParaRPr lang="en-US" sz="2400" u="sng" dirty="0"/>
          </a:p>
        </p:txBody>
      </p:sp>
      <p:sp>
        <p:nvSpPr>
          <p:cNvPr id="4" name="Rechteck 3">
            <a:extLst>
              <a:ext uri="{FF2B5EF4-FFF2-40B4-BE49-F238E27FC236}">
                <a16:creationId xmlns:a16="http://schemas.microsoft.com/office/drawing/2014/main" id="{170A0EF3-004E-4C67-8AA0-DD0298DC6FFA}"/>
              </a:ext>
            </a:extLst>
          </p:cNvPr>
          <p:cNvSpPr/>
          <p:nvPr/>
        </p:nvSpPr>
        <p:spPr>
          <a:xfrm>
            <a:off x="1595899" y="5288363"/>
            <a:ext cx="3435432" cy="830997"/>
          </a:xfrm>
          <a:prstGeom prst="rect">
            <a:avLst/>
          </a:prstGeom>
          <a:solidFill>
            <a:srgbClr val="FFFFFF"/>
          </a:solidFill>
        </p:spPr>
        <p:txBody>
          <a:bodyPr wrap="square">
            <a:spAutoFit/>
          </a:bodyPr>
          <a:lstStyle/>
          <a:p>
            <a:pPr algn="just"/>
            <a:r>
              <a:rPr lang="de-DE" sz="1200" b="0" i="0" dirty="0">
                <a:solidFill>
                  <a:srgbClr val="4D4D4D"/>
                </a:solidFill>
                <a:effectLst/>
              </a:rPr>
              <a:t>Die </a:t>
            </a:r>
            <a:r>
              <a:rPr lang="de-DE" sz="1200" b="1" i="0" u="none" strike="noStrike" dirty="0">
                <a:solidFill>
                  <a:srgbClr val="DC1A22"/>
                </a:solidFill>
                <a:effectLst/>
              </a:rPr>
              <a:t>“Association </a:t>
            </a:r>
            <a:r>
              <a:rPr lang="de-DE" sz="1200" b="1" i="0" u="none" strike="noStrike" dirty="0" err="1">
                <a:solidFill>
                  <a:srgbClr val="DC1A22"/>
                </a:solidFill>
                <a:effectLst/>
              </a:rPr>
              <a:t>of</a:t>
            </a:r>
            <a:r>
              <a:rPr lang="de-DE" sz="1200" b="1" i="0" u="none" strike="noStrike" dirty="0">
                <a:solidFill>
                  <a:srgbClr val="DC1A22"/>
                </a:solidFill>
                <a:effectLst/>
              </a:rPr>
              <a:t> </a:t>
            </a:r>
            <a:r>
              <a:rPr lang="de-DE" sz="1200" b="1" i="0" u="none" strike="noStrike" dirty="0" err="1">
                <a:solidFill>
                  <a:srgbClr val="DC1A22"/>
                </a:solidFill>
                <a:effectLst/>
              </a:rPr>
              <a:t>Southeast</a:t>
            </a:r>
            <a:r>
              <a:rPr lang="de-DE" sz="1200" b="1" i="0" u="none" strike="noStrike" dirty="0">
                <a:solidFill>
                  <a:srgbClr val="DC1A22"/>
                </a:solidFill>
                <a:effectLst/>
              </a:rPr>
              <a:t> Asian </a:t>
            </a:r>
            <a:r>
              <a:rPr lang="de-DE" sz="1200" b="1" i="0" u="none" strike="noStrike" dirty="0" err="1">
                <a:solidFill>
                  <a:srgbClr val="DC1A22"/>
                </a:solidFill>
                <a:effectLst/>
              </a:rPr>
              <a:t>Nations</a:t>
            </a:r>
            <a:r>
              <a:rPr lang="de-DE" sz="1200" b="1" i="0" u="none" strike="noStrike" dirty="0">
                <a:solidFill>
                  <a:srgbClr val="DC1A22"/>
                </a:solidFill>
                <a:effectLst/>
              </a:rPr>
              <a:t>” ASEAN</a:t>
            </a:r>
            <a:r>
              <a:rPr lang="de-DE" sz="1200" b="0" i="0" dirty="0">
                <a:solidFill>
                  <a:srgbClr val="4D4D4D"/>
                </a:solidFill>
                <a:effectLst/>
              </a:rPr>
              <a:t> hat ebenfalls einen Vorschlag für den Aufbau von technischen Dokumentationen erstellt, das Common Submission Dossier Template (CSDT)</a:t>
            </a:r>
            <a:endParaRPr lang="en-US" sz="1200" dirty="0"/>
          </a:p>
        </p:txBody>
      </p:sp>
      <p:pic>
        <p:nvPicPr>
          <p:cNvPr id="1028" name="Picture 4">
            <a:extLst>
              <a:ext uri="{FF2B5EF4-FFF2-40B4-BE49-F238E27FC236}">
                <a16:creationId xmlns:a16="http://schemas.microsoft.com/office/drawing/2014/main" id="{1CB481EC-52B6-404F-8E64-A6B255E5CC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423" y="2485109"/>
            <a:ext cx="4994813" cy="4085847"/>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echteck 7">
            <a:extLst>
              <a:ext uri="{FF2B5EF4-FFF2-40B4-BE49-F238E27FC236}">
                <a16:creationId xmlns:a16="http://schemas.microsoft.com/office/drawing/2014/main" id="{7CF3ECDF-5968-4C20-B9FE-A4012AFBBA89}"/>
              </a:ext>
            </a:extLst>
          </p:cNvPr>
          <p:cNvSpPr/>
          <p:nvPr/>
        </p:nvSpPr>
        <p:spPr>
          <a:xfrm>
            <a:off x="3795196" y="954820"/>
            <a:ext cx="3555977" cy="1200329"/>
          </a:xfrm>
          <a:prstGeom prst="rect">
            <a:avLst/>
          </a:prstGeom>
        </p:spPr>
        <p:txBody>
          <a:bodyPr wrap="square">
            <a:spAutoFit/>
          </a:bodyPr>
          <a:lstStyle/>
          <a:p>
            <a:pPr algn="just"/>
            <a:r>
              <a:rPr lang="de-DE" sz="1200" b="0" i="1" dirty="0">
                <a:solidFill>
                  <a:srgbClr val="4D4D4D"/>
                </a:solidFill>
                <a:effectLst/>
              </a:rPr>
              <a:t>Die regulatorischen Vorgaben legen nicht fest, wie Hersteller die technische Dokumentation strukturieren müssen. Eine Ausnahme bildet die FDA, die z.B. für </a:t>
            </a:r>
            <a:r>
              <a:rPr lang="de-DE" sz="1200" b="1" i="1" u="none" strike="noStrike" dirty="0">
                <a:solidFill>
                  <a:srgbClr val="DC1A22"/>
                </a:solidFill>
                <a:effectLst/>
              </a:rPr>
              <a:t>Premarket Notifications (510(k))</a:t>
            </a:r>
            <a:r>
              <a:rPr lang="de-DE" sz="1200" b="0" i="1" dirty="0">
                <a:solidFill>
                  <a:srgbClr val="4D4D4D"/>
                </a:solidFill>
                <a:effectLst/>
              </a:rPr>
              <a:t> die Kapitelstruktur einschließlich Nummerierung der Kapitel vorgibt.</a:t>
            </a:r>
            <a:endParaRPr lang="en-US" sz="1200" i="1" dirty="0"/>
          </a:p>
        </p:txBody>
      </p:sp>
      <p:sp>
        <p:nvSpPr>
          <p:cNvPr id="5" name="Rechteck 4">
            <a:extLst>
              <a:ext uri="{FF2B5EF4-FFF2-40B4-BE49-F238E27FC236}">
                <a16:creationId xmlns:a16="http://schemas.microsoft.com/office/drawing/2014/main" id="{E5D549DC-F821-451F-A9CD-EBF0D2F096D6}"/>
              </a:ext>
            </a:extLst>
          </p:cNvPr>
          <p:cNvSpPr/>
          <p:nvPr/>
        </p:nvSpPr>
        <p:spPr>
          <a:xfrm>
            <a:off x="6980768" y="2568323"/>
            <a:ext cx="1790700" cy="830997"/>
          </a:xfrm>
          <a:prstGeom prst="rect">
            <a:avLst/>
          </a:prstGeom>
        </p:spPr>
        <p:txBody>
          <a:bodyPr wrap="square">
            <a:spAutoFit/>
          </a:bodyPr>
          <a:lstStyle/>
          <a:p>
            <a:pPr algn="just"/>
            <a:r>
              <a:rPr lang="de-DE" sz="1200" b="0" i="0" dirty="0">
                <a:solidFill>
                  <a:srgbClr val="4D4D4D"/>
                </a:solidFill>
                <a:effectLst/>
              </a:rPr>
              <a:t>Ebenfalls für die Praxis relevant ist der Vorschlag des Teams NB in dem Dokument NB-MED 2.5/1</a:t>
            </a:r>
            <a:endParaRPr lang="en-US" sz="1200" dirty="0"/>
          </a:p>
        </p:txBody>
      </p:sp>
    </p:spTree>
    <p:extLst>
      <p:ext uri="{BB962C8B-B14F-4D97-AF65-F5344CB8AC3E}">
        <p14:creationId xmlns:p14="http://schemas.microsoft.com/office/powerpoint/2010/main" val="12115225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91D1ED9B-A854-4916-8A8C-AD27FD795D16}"/>
              </a:ext>
            </a:extLst>
          </p:cNvPr>
          <p:cNvSpPr txBox="1"/>
          <p:nvPr/>
        </p:nvSpPr>
        <p:spPr>
          <a:xfrm>
            <a:off x="133049" y="383972"/>
            <a:ext cx="11788018" cy="6017032"/>
          </a:xfrm>
          <a:prstGeom prst="rect">
            <a:avLst/>
          </a:prstGeom>
          <a:noFill/>
        </p:spPr>
        <p:txBody>
          <a:bodyPr wrap="square" rtlCol="0">
            <a:spAutoFit/>
          </a:bodyPr>
          <a:lstStyle/>
          <a:p>
            <a:pPr algn="just"/>
            <a:r>
              <a:rPr lang="de-DE" sz="700" b="1" u="sng" dirty="0"/>
              <a:t>MDR- Anhang II – Technische Dokumentation</a:t>
            </a:r>
          </a:p>
          <a:p>
            <a:pPr algn="just"/>
            <a:endParaRPr lang="de-DE" sz="700" dirty="0"/>
          </a:p>
          <a:p>
            <a:pPr algn="just"/>
            <a:r>
              <a:rPr lang="en-US" sz="700" dirty="0"/>
              <a:t>1.1. </a:t>
            </a:r>
            <a:r>
              <a:rPr lang="en-US" sz="700" dirty="0" err="1"/>
              <a:t>Produktbeschreibung</a:t>
            </a:r>
            <a:r>
              <a:rPr lang="en-US" sz="700" dirty="0"/>
              <a:t> und </a:t>
            </a:r>
            <a:r>
              <a:rPr lang="en-US" sz="700" dirty="0" err="1"/>
              <a:t>Spezifikation</a:t>
            </a:r>
            <a:endParaRPr lang="en-US" sz="700" dirty="0"/>
          </a:p>
          <a:p>
            <a:pPr lvl="1" algn="just"/>
            <a:r>
              <a:rPr lang="de-DE" sz="700" dirty="0"/>
              <a:t>a) Der Produkt- oder Handelsname und eine allgemeine Beschreibung des Produkts einschließlich seiner </a:t>
            </a:r>
            <a:r>
              <a:rPr lang="de-DE" sz="700" dirty="0">
                <a:hlinkClick r:id="rId2"/>
              </a:rPr>
              <a:t>Zweckbestimmung</a:t>
            </a:r>
            <a:r>
              <a:rPr lang="de-DE" sz="700" dirty="0"/>
              <a:t> und der vorgesehenen </a:t>
            </a:r>
            <a:r>
              <a:rPr lang="de-DE" sz="700" dirty="0">
                <a:hlinkClick r:id="rId3"/>
              </a:rPr>
              <a:t>Anwender</a:t>
            </a:r>
            <a:r>
              <a:rPr lang="de-DE" sz="700" dirty="0"/>
              <a:t>;</a:t>
            </a:r>
          </a:p>
          <a:p>
            <a:pPr lvl="1" algn="just"/>
            <a:r>
              <a:rPr lang="de-DE" sz="700" dirty="0"/>
              <a:t>b) die Basis-UDI-DI gemäß </a:t>
            </a:r>
            <a:r>
              <a:rPr lang="de-DE" sz="700" dirty="0">
                <a:hlinkClick r:id="rId4"/>
              </a:rPr>
              <a:t>Anhang VI</a:t>
            </a:r>
            <a:r>
              <a:rPr lang="de-DE" sz="700" dirty="0"/>
              <a:t> Teil C, die der </a:t>
            </a:r>
            <a:r>
              <a:rPr lang="de-DE" sz="700" dirty="0">
                <a:hlinkClick r:id="rId5"/>
              </a:rPr>
              <a:t>Hersteller</a:t>
            </a:r>
            <a:r>
              <a:rPr lang="de-DE" sz="700" dirty="0"/>
              <a:t> dem Produkt zuweist, sobald die Identifizierung dieses Produkts auf der Grundlage eines UDI-</a:t>
            </a:r>
            <a:r>
              <a:rPr lang="de-DE" sz="700" dirty="0">
                <a:hlinkClick r:id="rId6"/>
              </a:rPr>
              <a:t>System</a:t>
            </a:r>
            <a:r>
              <a:rPr lang="de-DE" sz="700" dirty="0"/>
              <a:t>s erfolgt, oder anderenfalls eine eindeutige Identifizierung anhand des Produktcodes, der Katalognummer oder einer anderen eindeutigen Referenz, die die Rückverfolgbarkeit ermöglicht;</a:t>
            </a:r>
          </a:p>
          <a:p>
            <a:pPr lvl="1" algn="just"/>
            <a:r>
              <a:rPr lang="de-DE" sz="700" dirty="0"/>
              <a:t>c) die vorgesehene Patientengruppe und der zu diagnostizierende, zu behandelnde und/oder zu überwachende Krankheitszustand sowie sonstige Erwägungen wie Kriterien zur Patientenauswahl, Indikationen, Kontraindikationen und Warnhinweise;</a:t>
            </a:r>
          </a:p>
          <a:p>
            <a:pPr lvl="1" algn="just"/>
            <a:r>
              <a:rPr lang="de-DE" sz="700" dirty="0"/>
              <a:t>d) Grundsätze betreffend den Betrieb des Produkts und seine Wirkungsweise, erforderlichenfalls wissenschaftlich nachgewiesen;</a:t>
            </a:r>
          </a:p>
          <a:p>
            <a:pPr lvl="1" algn="just"/>
            <a:r>
              <a:rPr lang="de-DE" sz="700" dirty="0"/>
              <a:t>e) die Begründung dafür, dass es sich um ein Produkt handelt;</a:t>
            </a:r>
          </a:p>
          <a:p>
            <a:pPr lvl="1" algn="just"/>
            <a:r>
              <a:rPr lang="de-DE" sz="700" dirty="0"/>
              <a:t>f) die </a:t>
            </a:r>
            <a:r>
              <a:rPr lang="de-DE" sz="700" dirty="0">
                <a:hlinkClick r:id="rId7"/>
              </a:rPr>
              <a:t>Risiko</a:t>
            </a:r>
            <a:r>
              <a:rPr lang="de-DE" sz="700" dirty="0"/>
              <a:t>klasse des Produkts und die Begründung für die gemäß </a:t>
            </a:r>
            <a:r>
              <a:rPr lang="de-DE" sz="700" dirty="0">
                <a:hlinkClick r:id="rId8"/>
              </a:rPr>
              <a:t>Anhang VIII</a:t>
            </a:r>
            <a:r>
              <a:rPr lang="de-DE" sz="700" dirty="0"/>
              <a:t> angewandte(n) Klassifizierungsregel(n);</a:t>
            </a:r>
          </a:p>
          <a:p>
            <a:pPr lvl="1" algn="just"/>
            <a:r>
              <a:rPr lang="de-DE" sz="700" dirty="0"/>
              <a:t>g) eine Erläuterung etwaiger neuartiger Eigenschaften;</a:t>
            </a:r>
          </a:p>
          <a:p>
            <a:pPr lvl="1" algn="just"/>
            <a:r>
              <a:rPr lang="de-DE" sz="700" dirty="0"/>
              <a:t>h) eine Beschreibung des Zubehörs für ein Produkt, anderer Produkte und sonstiger Produkte, die keine </a:t>
            </a:r>
            <a:r>
              <a:rPr lang="de-DE" sz="700" dirty="0">
                <a:hlinkClick r:id="rId9"/>
              </a:rPr>
              <a:t>Medizinprodukte</a:t>
            </a:r>
            <a:r>
              <a:rPr lang="de-DE" sz="700" dirty="0"/>
              <a:t> sind, die in Kombination mit dem Produkt verwendet werden sollen;</a:t>
            </a:r>
          </a:p>
          <a:p>
            <a:pPr lvl="1" algn="just"/>
            <a:r>
              <a:rPr lang="de-DE" sz="700" dirty="0"/>
              <a:t>i) eine Beschreibung oder vollständige Auflistung der verschiedenen Konfigurationen/Varianten des Produkts, die auf dem Markt bereitgestellt werden sollen;</a:t>
            </a:r>
          </a:p>
          <a:p>
            <a:pPr lvl="1" algn="just"/>
            <a:r>
              <a:rPr lang="de-DE" sz="700" dirty="0"/>
              <a:t>j) eine allgemeine Beschreibung der wichtigsten Funktionselemente des Produkts, z. B. Bestandteile/Komponenten (einschließlich Software, sofern zutreffend), Rezeptur, Zusammensetzung, Funktionsweise und, sofern relevant, qualitative und quantitative Zusammensetzung. Dazu gehören gegebenenfalls gekennzeichnete bildliche Darstellungen (z. B. Diagramme, fotografische Bilder und Zeichnungen), in denen die wichtigsten Bestandteile/Komponenten eindeutig gekennzeichnet sind, einschließlich ausreichender Erläuterungen für das Verständnis der Zeichnungen und Diagramme;</a:t>
            </a:r>
          </a:p>
          <a:p>
            <a:pPr lvl="1" algn="just"/>
            <a:r>
              <a:rPr lang="de-DE" sz="700" dirty="0"/>
              <a:t>k) eine Beschreibung der in die wichtigsten Funktionselemente integrierten Rohstoffe sowie der Stoffe, die entweder direkt oder indirekt (z. B. während der extrakorporalen Zirkulation von Körperflüssigkeiten) mit dem menschlichen Körper in Berührung kommen;</a:t>
            </a:r>
          </a:p>
          <a:p>
            <a:pPr lvl="1" algn="just"/>
            <a:r>
              <a:rPr lang="de-DE" sz="700" dirty="0"/>
              <a:t>l) technische Spezifikationen wie z. B. Eigenschaften, Abmessungen und </a:t>
            </a:r>
            <a:r>
              <a:rPr lang="de-DE" sz="700" dirty="0">
                <a:hlinkClick r:id="rId10"/>
              </a:rPr>
              <a:t>Leistung</a:t>
            </a:r>
            <a:r>
              <a:rPr lang="de-DE" sz="700" dirty="0"/>
              <a:t>sattribute des Produkts sowie etwaiger Varianten/Konfigurationen und Zubehörteile, die üblicherweise in der dem </a:t>
            </a:r>
            <a:r>
              <a:rPr lang="de-DE" sz="700" dirty="0">
                <a:hlinkClick r:id="rId3"/>
              </a:rPr>
              <a:t>Anwender</a:t>
            </a:r>
            <a:r>
              <a:rPr lang="de-DE" sz="700" dirty="0"/>
              <a:t> beispielsweise in Form von Broschüren, Katalogen und ähnlichen Publikationen verfügbar gemachten Produktspezifikation erscheinen.</a:t>
            </a:r>
            <a:endParaRPr lang="en-US" sz="700" dirty="0"/>
          </a:p>
          <a:p>
            <a:pPr algn="just"/>
            <a:r>
              <a:rPr lang="de-DE" sz="700" dirty="0"/>
              <a:t>1.2. Hinweis auf frühere und ähnliche Generationen des Produkts</a:t>
            </a:r>
          </a:p>
          <a:p>
            <a:pPr algn="just"/>
            <a:r>
              <a:rPr lang="de-DE" sz="700" dirty="0"/>
              <a:t>2. VOM HERSTELLER ZU LIEFERNDE INFORMATIONEN</a:t>
            </a:r>
          </a:p>
          <a:p>
            <a:pPr lvl="1" algn="just"/>
            <a:r>
              <a:rPr lang="de-DE" sz="700" dirty="0"/>
              <a:t>Kennzeichnung/ Gebrauchsanweisung</a:t>
            </a:r>
          </a:p>
          <a:p>
            <a:pPr algn="just"/>
            <a:r>
              <a:rPr lang="de-DE" sz="700" dirty="0"/>
              <a:t>3. INFORMATIONEN ZU AUSLEGUNG UND HERSTELLUNG</a:t>
            </a:r>
          </a:p>
          <a:p>
            <a:pPr lvl="1" algn="just"/>
            <a:r>
              <a:rPr lang="de-DE" sz="700" dirty="0" err="1"/>
              <a:t>Insb</a:t>
            </a:r>
            <a:r>
              <a:rPr lang="de-DE" sz="700" dirty="0"/>
              <a:t> </a:t>
            </a:r>
            <a:r>
              <a:rPr lang="de-DE" sz="700" dirty="0" err="1"/>
              <a:t>validierung</a:t>
            </a:r>
            <a:r>
              <a:rPr lang="de-DE" sz="700" dirty="0"/>
              <a:t> Herstellungsprozesse Lieferanten, Unterauftragsnehmer, Prüfung des Endproduktes….</a:t>
            </a:r>
          </a:p>
          <a:p>
            <a:pPr algn="just"/>
            <a:r>
              <a:rPr lang="de-DE" sz="700" dirty="0"/>
              <a:t>4. GRUNDLEGENDE SICHERHEITS- UND LEISTUNGSANFORDERUNGEN</a:t>
            </a:r>
          </a:p>
          <a:p>
            <a:pPr lvl="1" algn="just"/>
            <a:r>
              <a:rPr lang="de-DE" sz="700" dirty="0"/>
              <a:t>Die Dokumentation enthält Angaben zum Nachweis der Konformität mit den in Anhang I festgelegten grundlegenden Sicherheits- und Leistungsanforderungen, die für das Produkt unter Berücksichtigung seiner Zweckbestimmung gelten, und sie umfasst eine Begründung für die zur Erfüllung dieser Anforderungen gewählten Lösungen und deren Validierung und Verifikation. Dieser Nachweis der Konformität umfasst Folgendes:</a:t>
            </a:r>
          </a:p>
          <a:p>
            <a:pPr lvl="2" algn="just"/>
            <a:r>
              <a:rPr lang="de-DE" sz="700" dirty="0"/>
              <a:t>a) die für das Produkt geltenden grundlegenden Sicherheits- und Leistungsanforderungen sowie eine Erläuterung, warum sonstige Anforderungen nicht zutreffen;</a:t>
            </a:r>
          </a:p>
          <a:p>
            <a:pPr lvl="2" algn="just"/>
            <a:r>
              <a:rPr lang="de-DE" sz="700" dirty="0"/>
              <a:t>b) die zum Nachweis der Konformität mit den einzelnen geltenden grundlegenden Sicherheits- und Leistungsanforderungen eingesetzte(n) Methode(n);</a:t>
            </a:r>
          </a:p>
          <a:p>
            <a:pPr lvl="2" algn="just"/>
            <a:r>
              <a:rPr lang="de-DE" sz="700" dirty="0"/>
              <a:t>c) die angewandten harmonisierten Normen, GS oder sonstigen Lösungen und</a:t>
            </a:r>
          </a:p>
          <a:p>
            <a:pPr lvl="2" algn="just"/>
            <a:r>
              <a:rPr lang="de-DE" sz="700" dirty="0"/>
              <a:t>d) die genaue Bezeichnung der gelenkten Dokumente, die die Konformität mit den einzelnen, zum Nachweis der Einhaltung der grundlegenden Sicherheits- und Leistungsanforderungen angewandten harmonisierten Normen, Spezifikationen oder sonstigen Methoden belegen. Die unter diesem Buchstaben genannten Informationen umfassen einen Verweis auf die Stelle, an der solche Nachweise innerhalb der vollständigen technischen Dokumentation und gegebenenfalls der Zusammenfassung der technischen Dokumentation aufzufinden sind.</a:t>
            </a:r>
          </a:p>
          <a:p>
            <a:pPr algn="just"/>
            <a:r>
              <a:rPr lang="de-DE" sz="700" dirty="0"/>
              <a:t>5. NUTZEN-RISIKO-ANALYSE UND RISIKOMANAGEMENT</a:t>
            </a:r>
          </a:p>
          <a:p>
            <a:pPr lvl="1" algn="just"/>
            <a:r>
              <a:rPr lang="de-DE" sz="700" dirty="0"/>
              <a:t>Die Dokumentation enthält Informationen über</a:t>
            </a:r>
          </a:p>
          <a:p>
            <a:pPr lvl="2" algn="just"/>
            <a:r>
              <a:rPr lang="de-DE" sz="700" dirty="0"/>
              <a:t>a) die Nutzen-Risiko-Analyse gemäß Anhang I Abschnitte 1 und 8 und</a:t>
            </a:r>
          </a:p>
          <a:p>
            <a:pPr lvl="2" algn="just"/>
            <a:r>
              <a:rPr lang="de-DE" sz="700" dirty="0"/>
              <a:t>b) die gewählten Lösungen sowie die Ergebnisse des Risikomanagements gemäß Anhang I Abschnitt 3</a:t>
            </a:r>
          </a:p>
          <a:p>
            <a:pPr algn="just"/>
            <a:r>
              <a:rPr lang="de-DE" sz="700" dirty="0"/>
              <a:t>6. VERIFIZIERUNG UND VALIDIERUNG DES PRODUKTS</a:t>
            </a:r>
          </a:p>
          <a:p>
            <a:pPr lvl="1" algn="just"/>
            <a:r>
              <a:rPr lang="de-DE" sz="700" dirty="0"/>
              <a:t>6.1. Vorklinische und klinische Daten</a:t>
            </a:r>
          </a:p>
          <a:p>
            <a:pPr lvl="1" algn="just"/>
            <a:r>
              <a:rPr lang="de-DE" sz="700" dirty="0"/>
              <a:t>a) Ergebnisse von Tests wie technischen, Labor-, Anwendungssimulations- und Tiertests bzw. Versuchen sowie Auswertung der Literatur, die unter Berücksichtigung der Zweckbestimmung zu dem Produkt — oder ähnlichen Produkten — bezüglich der vorklinischen Sicherheit des Produkts und seiner Konformität mit den Spezifikationen veröffentlicht wurde;</a:t>
            </a:r>
          </a:p>
          <a:p>
            <a:pPr lvl="1" algn="just"/>
            <a:r>
              <a:rPr lang="de-DE" sz="700" dirty="0"/>
              <a:t>b) detaillierte Informationen zum Testaufbau, vollständige Test- oder Studienprotokolle, Methoden der Datenanalyse, zusätzlich zu Datenzusammenfassungen und Testergebnissen, insbesondere hinsichtlich der</a:t>
            </a:r>
          </a:p>
          <a:p>
            <a:pPr lvl="1" algn="just"/>
            <a:r>
              <a:rPr lang="de-DE" sz="700" dirty="0"/>
              <a:t>— Biokompatibilität des Produkts einschließlich der Identifizierung aller Materialien in direktem oder indirektem Kontakt mit dem Patienten oder Anwender,</a:t>
            </a:r>
          </a:p>
          <a:p>
            <a:pPr lvl="1" algn="just"/>
            <a:r>
              <a:rPr lang="de-DE" sz="700" dirty="0"/>
              <a:t>— physikalische, chemische und mikrobiologische Parameter,</a:t>
            </a:r>
          </a:p>
          <a:p>
            <a:pPr lvl="1" algn="just"/>
            <a:r>
              <a:rPr lang="de-DE" sz="700" dirty="0"/>
              <a:t>— elektrische Sicherheit und elektromagnetische Kompatibilität,</a:t>
            </a:r>
          </a:p>
          <a:p>
            <a:pPr lvl="1" algn="just"/>
            <a:r>
              <a:rPr lang="de-DE" sz="700" dirty="0"/>
              <a:t>— Verifizierung und Validierung der Software (Beschreibung des Softwaredesigns und des Entwicklungsprozesses sowie Nachweis der Validierung der Software, wie sie im fertigen Produkt verwendet wird. Diese Angaben umfassen normalerweise die zusammengefassten Ergebnisse aller Verifizierungen, Validierungen und Tests, die vor der endgültigen Freigabe sowohl hausintern als auch in einer simulierten oder tatsächlichen Anwenderumgebung durchgeführt wurden. Zudem ist auf alle verschiedenen Hardware-Konfigurationen und gegebenenfalls die in den Informationen des Herstellers genannten Betriebssysteme einzugehen),</a:t>
            </a:r>
          </a:p>
          <a:p>
            <a:pPr lvl="1" algn="just"/>
            <a:r>
              <a:rPr lang="de-DE" sz="700" dirty="0"/>
              <a:t>— Stabilität, einschließlich Haltbarkeitsdauer, und</a:t>
            </a:r>
          </a:p>
          <a:p>
            <a:pPr lvl="1" algn="just"/>
            <a:r>
              <a:rPr lang="de-DE" sz="700" dirty="0"/>
              <a:t>— Leistung und Sicherheit.</a:t>
            </a:r>
          </a:p>
          <a:p>
            <a:pPr lvl="1" algn="just"/>
            <a:r>
              <a:rPr lang="de-DE" sz="700" dirty="0"/>
              <a:t>Gegebenenfalls ist die Übereinstimmung mit der Richtlinie 2004/10/EG des Europäischen Parlaments und des Rates (1) nachzuweisen.</a:t>
            </a:r>
          </a:p>
          <a:p>
            <a:pPr lvl="1" algn="just"/>
            <a:endParaRPr lang="de-DE" sz="700" dirty="0"/>
          </a:p>
          <a:p>
            <a:pPr lvl="1" algn="just"/>
            <a:r>
              <a:rPr lang="de-DE" sz="700" dirty="0"/>
              <a:t>Falls keine neuen Tests durchgeführt wurden, wird diese Entscheidung in der Dokumentation begründet. Eine solche Begründung wäre beispielsweise, dass Biokompatibilitätstests an identischen Materialien durchgeführt wurden, als diese Materialien in ein rechtmäßig in Verkehr gebrachtes oder in Betrieb genommenes Vorgängermodell des Produkts integriert wurden;</a:t>
            </a:r>
          </a:p>
          <a:p>
            <a:pPr lvl="1" algn="just"/>
            <a:endParaRPr lang="de-DE" sz="700" dirty="0"/>
          </a:p>
          <a:p>
            <a:pPr lvl="1" algn="just"/>
            <a:r>
              <a:rPr lang="de-DE" sz="700" dirty="0"/>
              <a:t>c) der Bericht über die klinische Bewertung sowie seine Aktualisierungen und der Plan für die klinische Bewertung gemäß Artikel 61 Absatz 12 und Anhang XIV Teil A;</a:t>
            </a:r>
          </a:p>
          <a:p>
            <a:pPr lvl="1" algn="just"/>
            <a:r>
              <a:rPr lang="de-DE" sz="700" dirty="0"/>
              <a:t>d) der Plan und der Bewertungsbericht zur klinischen Überwachung nach dem Inverkehrbringen gemäß Anhang XIV Teil B oder eine Begründung, warum eine klinische Überwachung nach dem Inverkehrbringen nicht angebracht ist.</a:t>
            </a:r>
          </a:p>
        </p:txBody>
      </p:sp>
    </p:spTree>
    <p:extLst>
      <p:ext uri="{BB962C8B-B14F-4D97-AF65-F5344CB8AC3E}">
        <p14:creationId xmlns:p14="http://schemas.microsoft.com/office/powerpoint/2010/main" val="3107702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D3B18F3-E55E-4673-ABC4-23F6D2071173}"/>
              </a:ext>
            </a:extLst>
          </p:cNvPr>
          <p:cNvPicPr>
            <a:picLocks noChangeAspect="1"/>
          </p:cNvPicPr>
          <p:nvPr/>
        </p:nvPicPr>
        <p:blipFill>
          <a:blip r:embed="rId3"/>
          <a:stretch>
            <a:fillRect/>
          </a:stretch>
        </p:blipFill>
        <p:spPr>
          <a:xfrm>
            <a:off x="363150" y="985258"/>
            <a:ext cx="10152450" cy="5680958"/>
          </a:xfrm>
          <a:prstGeom prst="rect">
            <a:avLst/>
          </a:prstGeom>
          <a:ln>
            <a:solidFill>
              <a:schemeClr val="tx1"/>
            </a:solidFill>
          </a:ln>
          <a:effectLst>
            <a:outerShdw blurRad="50800" dist="38100" dir="2700000" algn="tl" rotWithShape="0">
              <a:prstClr val="black">
                <a:alpha val="40000"/>
              </a:prstClr>
            </a:outerShdw>
          </a:effectLst>
        </p:spPr>
      </p:pic>
      <p:sp>
        <p:nvSpPr>
          <p:cNvPr id="7" name="Textfeld 6">
            <a:extLst>
              <a:ext uri="{FF2B5EF4-FFF2-40B4-BE49-F238E27FC236}">
                <a16:creationId xmlns:a16="http://schemas.microsoft.com/office/drawing/2014/main" id="{409A706A-682B-4DDF-83B4-F83490CBE865}"/>
              </a:ext>
            </a:extLst>
          </p:cNvPr>
          <p:cNvSpPr txBox="1"/>
          <p:nvPr/>
        </p:nvSpPr>
        <p:spPr>
          <a:xfrm>
            <a:off x="318051" y="421419"/>
            <a:ext cx="11873949" cy="461665"/>
          </a:xfrm>
          <a:prstGeom prst="rect">
            <a:avLst/>
          </a:prstGeom>
          <a:noFill/>
        </p:spPr>
        <p:txBody>
          <a:bodyPr wrap="square" rtlCol="0">
            <a:spAutoFit/>
          </a:bodyPr>
          <a:lstStyle/>
          <a:p>
            <a:r>
              <a:rPr lang="de-DE" sz="2400" u="sng" dirty="0"/>
              <a:t>Ausgleichen der strengen Regulation durch die MDCG (</a:t>
            </a:r>
            <a:r>
              <a:rPr lang="en-US" sz="2400" dirty="0"/>
              <a:t>Medical Device Coordination Group)</a:t>
            </a:r>
            <a:endParaRPr lang="en-US" sz="2400" u="sng" dirty="0"/>
          </a:p>
        </p:txBody>
      </p:sp>
    </p:spTree>
    <p:extLst>
      <p:ext uri="{BB962C8B-B14F-4D97-AF65-F5344CB8AC3E}">
        <p14:creationId xmlns:p14="http://schemas.microsoft.com/office/powerpoint/2010/main" val="1963303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B16EC47C-31F4-4E59-B673-3362707645D0}"/>
              </a:ext>
            </a:extLst>
          </p:cNvPr>
          <p:cNvSpPr txBox="1"/>
          <p:nvPr/>
        </p:nvSpPr>
        <p:spPr>
          <a:xfrm>
            <a:off x="217715" y="252086"/>
            <a:ext cx="9016779" cy="830997"/>
          </a:xfrm>
          <a:prstGeom prst="rect">
            <a:avLst/>
          </a:prstGeom>
          <a:noFill/>
        </p:spPr>
        <p:txBody>
          <a:bodyPr wrap="square" rtlCol="0">
            <a:spAutoFit/>
          </a:bodyPr>
          <a:lstStyle/>
          <a:p>
            <a:r>
              <a:rPr lang="de-DE" sz="2400" u="sng" dirty="0"/>
              <a:t>Annex III – Technische Dokumentation über die Überwachung nach dem Inverkehrbringen</a:t>
            </a:r>
            <a:endParaRPr lang="en-US" sz="2400" u="sng" dirty="0"/>
          </a:p>
        </p:txBody>
      </p:sp>
      <p:sp>
        <p:nvSpPr>
          <p:cNvPr id="6" name="Textfeld 5">
            <a:extLst>
              <a:ext uri="{FF2B5EF4-FFF2-40B4-BE49-F238E27FC236}">
                <a16:creationId xmlns:a16="http://schemas.microsoft.com/office/drawing/2014/main" id="{1A9F31EF-0187-4B55-9EE5-8A69EC470940}"/>
              </a:ext>
            </a:extLst>
          </p:cNvPr>
          <p:cNvSpPr txBox="1"/>
          <p:nvPr/>
        </p:nvSpPr>
        <p:spPr>
          <a:xfrm>
            <a:off x="217714" y="1742220"/>
            <a:ext cx="9016779" cy="1938992"/>
          </a:xfrm>
          <a:prstGeom prst="rect">
            <a:avLst/>
          </a:prstGeom>
          <a:noFill/>
        </p:spPr>
        <p:txBody>
          <a:bodyPr wrap="square" rtlCol="0">
            <a:spAutoFit/>
          </a:bodyPr>
          <a:lstStyle/>
          <a:p>
            <a:r>
              <a:rPr lang="de-DE" sz="2400" u="sng" dirty="0"/>
              <a:t>Annex IV – EU KONFORMITÄTSERKLÄRUNG</a:t>
            </a:r>
          </a:p>
          <a:p>
            <a:pPr marL="285750" indent="-285750">
              <a:buFont typeface="Arial" panose="020B0604020202020204" pitchFamily="34" charset="0"/>
              <a:buChar char="•"/>
            </a:pPr>
            <a:r>
              <a:rPr lang="de-DE" sz="1600" dirty="0"/>
              <a:t>Name/ Handelsname/ Hersteller/ Bevollmächtigter</a:t>
            </a:r>
          </a:p>
          <a:p>
            <a:pPr marL="285750" indent="-285750">
              <a:buFont typeface="Arial" panose="020B0604020202020204" pitchFamily="34" charset="0"/>
              <a:buChar char="•"/>
            </a:pPr>
            <a:r>
              <a:rPr lang="en-US" sz="1600" dirty="0"/>
              <a:t>Basis-UDI-DI </a:t>
            </a:r>
            <a:r>
              <a:rPr lang="en-US" sz="1600" dirty="0" err="1"/>
              <a:t>gemäß</a:t>
            </a:r>
            <a:r>
              <a:rPr lang="en-US" sz="1600" dirty="0"/>
              <a:t> </a:t>
            </a:r>
            <a:r>
              <a:rPr lang="en-US" sz="1600" dirty="0" err="1"/>
              <a:t>Anhang</a:t>
            </a:r>
            <a:r>
              <a:rPr lang="en-US" sz="1600" dirty="0"/>
              <a:t> VI Teil C</a:t>
            </a:r>
          </a:p>
          <a:p>
            <a:pPr marL="285750" indent="-285750">
              <a:buFont typeface="Arial" panose="020B0604020202020204" pitchFamily="34" charset="0"/>
              <a:buChar char="•"/>
            </a:pPr>
            <a:r>
              <a:rPr lang="de-DE" sz="1600" dirty="0"/>
              <a:t>Produkt- und Handelsname, Produktcode, Katalognummer oder eine andere eindeutige Referenz</a:t>
            </a:r>
          </a:p>
          <a:p>
            <a:pPr marL="285750" indent="-285750">
              <a:buFont typeface="Arial" panose="020B0604020202020204" pitchFamily="34" charset="0"/>
              <a:buChar char="•"/>
            </a:pPr>
            <a:r>
              <a:rPr lang="de-DE" sz="1600" dirty="0"/>
              <a:t>Risikoklasse</a:t>
            </a:r>
          </a:p>
          <a:p>
            <a:pPr marL="285750" indent="-285750">
              <a:buFont typeface="Arial" panose="020B0604020202020204" pitchFamily="34" charset="0"/>
              <a:buChar char="•"/>
            </a:pPr>
            <a:r>
              <a:rPr lang="de-DE" sz="1600" dirty="0"/>
              <a:t>Versicherung über die Erfüllung der Verordnung</a:t>
            </a:r>
          </a:p>
          <a:p>
            <a:pPr marL="285750" indent="-285750">
              <a:buFont typeface="Arial" panose="020B0604020202020204" pitchFamily="34" charset="0"/>
              <a:buChar char="•"/>
            </a:pPr>
            <a:r>
              <a:rPr lang="de-DE" sz="1600" dirty="0"/>
              <a:t>Name/ Kennnummer der benannten Stelle</a:t>
            </a:r>
            <a:endParaRPr lang="en-US" sz="1600" dirty="0"/>
          </a:p>
        </p:txBody>
      </p:sp>
      <p:sp>
        <p:nvSpPr>
          <p:cNvPr id="7" name="Textfeld 6">
            <a:extLst>
              <a:ext uri="{FF2B5EF4-FFF2-40B4-BE49-F238E27FC236}">
                <a16:creationId xmlns:a16="http://schemas.microsoft.com/office/drawing/2014/main" id="{60797F08-1289-49BA-8754-398BDDAD9F96}"/>
              </a:ext>
            </a:extLst>
          </p:cNvPr>
          <p:cNvSpPr txBox="1"/>
          <p:nvPr/>
        </p:nvSpPr>
        <p:spPr>
          <a:xfrm>
            <a:off x="217713" y="3878684"/>
            <a:ext cx="9016779" cy="461665"/>
          </a:xfrm>
          <a:prstGeom prst="rect">
            <a:avLst/>
          </a:prstGeom>
          <a:noFill/>
        </p:spPr>
        <p:txBody>
          <a:bodyPr wrap="square" rtlCol="0">
            <a:spAutoFit/>
          </a:bodyPr>
          <a:lstStyle/>
          <a:p>
            <a:r>
              <a:rPr lang="de-DE" sz="2400" u="sng" dirty="0"/>
              <a:t>Annex V – CE-KONFORMITÄTSKENNZEICHNUNG</a:t>
            </a:r>
            <a:endParaRPr lang="en-US" sz="2400" u="sng" dirty="0"/>
          </a:p>
        </p:txBody>
      </p:sp>
      <p:pic>
        <p:nvPicPr>
          <p:cNvPr id="1026" name="Picture 2" descr="CE-Zeichen">
            <a:extLst>
              <a:ext uri="{FF2B5EF4-FFF2-40B4-BE49-F238E27FC236}">
                <a16:creationId xmlns:a16="http://schemas.microsoft.com/office/drawing/2014/main" id="{73EFE98C-6864-4223-803C-B996896F3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4960" y="3269566"/>
            <a:ext cx="2659063" cy="1679900"/>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a:extLst>
              <a:ext uri="{FF2B5EF4-FFF2-40B4-BE49-F238E27FC236}">
                <a16:creationId xmlns:a16="http://schemas.microsoft.com/office/drawing/2014/main" id="{AD3D3F6B-FA19-4DD4-9CCB-514AF38DF6ED}"/>
              </a:ext>
            </a:extLst>
          </p:cNvPr>
          <p:cNvSpPr/>
          <p:nvPr/>
        </p:nvSpPr>
        <p:spPr>
          <a:xfrm>
            <a:off x="217713" y="5208558"/>
            <a:ext cx="11855754" cy="1569660"/>
          </a:xfrm>
          <a:prstGeom prst="rect">
            <a:avLst/>
          </a:prstGeom>
          <a:noFill/>
        </p:spPr>
        <p:txBody>
          <a:bodyPr wrap="square" rtlCol="0">
            <a:spAutoFit/>
          </a:bodyPr>
          <a:lstStyle/>
          <a:p>
            <a:r>
              <a:rPr lang="de-DE" sz="2400" u="sng" dirty="0"/>
              <a:t>ANHANG VI: BEI DER REGISTRIERUNG VON PRODUKTEN UND WIRTSCHAFTSAKTEUREN GEMÄSS ARTIKEL 29 ABSATZ 4 UND ARTIKEL 31 VORZULEGENDE INFORMATIONEN, IN DIE UDI-DATENBANK ZUSAMMEN MIT DER UDI-DI GEMÄSS DEN ARTIKELN 28 UND 29 EINZUGEBENDE ZENTRALE DATENELEMENTE UND DAS UDI-SYSTEM</a:t>
            </a:r>
            <a:endParaRPr lang="en-US" sz="2400" u="sng" dirty="0"/>
          </a:p>
        </p:txBody>
      </p:sp>
    </p:spTree>
    <p:extLst>
      <p:ext uri="{BB962C8B-B14F-4D97-AF65-F5344CB8AC3E}">
        <p14:creationId xmlns:p14="http://schemas.microsoft.com/office/powerpoint/2010/main" val="724953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C9636149-4686-4577-B9F4-F81E365F3653}"/>
              </a:ext>
            </a:extLst>
          </p:cNvPr>
          <p:cNvSpPr/>
          <p:nvPr/>
        </p:nvSpPr>
        <p:spPr>
          <a:xfrm>
            <a:off x="318051" y="968826"/>
            <a:ext cx="7996216" cy="5632311"/>
          </a:xfrm>
          <a:prstGeom prst="rect">
            <a:avLst/>
          </a:prstGeom>
        </p:spPr>
        <p:txBody>
          <a:bodyPr wrap="square">
            <a:spAutoFit/>
          </a:bodyPr>
          <a:lstStyle/>
          <a:p>
            <a:endParaRPr lang="de-DE" sz="1200" dirty="0"/>
          </a:p>
          <a:p>
            <a:r>
              <a:rPr lang="de-DE" sz="1200" dirty="0"/>
              <a:t>a) Vergabe einer neuen UDI-DI</a:t>
            </a:r>
          </a:p>
          <a:p>
            <a:pPr lvl="1"/>
            <a:r>
              <a:rPr lang="de-DE" sz="1200" dirty="0"/>
              <a:t>Eine neue UDI-DI soll immer dann vergeben werden, wenn sich ändert:</a:t>
            </a:r>
          </a:p>
          <a:p>
            <a:pPr marL="628650" lvl="1" indent="-171450">
              <a:buFont typeface="Arial" panose="020B0604020202020204" pitchFamily="34" charset="0"/>
              <a:buChar char="•"/>
            </a:pPr>
            <a:r>
              <a:rPr lang="de-DE" sz="1200" dirty="0"/>
              <a:t>die „Performance“ und Effektivität</a:t>
            </a:r>
          </a:p>
          <a:p>
            <a:pPr marL="628650" lvl="1" indent="-171450">
              <a:buFont typeface="Arial" panose="020B0604020202020204" pitchFamily="34" charset="0"/>
              <a:buChar char="•"/>
            </a:pPr>
            <a:r>
              <a:rPr lang="de-DE" sz="1200" dirty="0"/>
              <a:t>die Sicherheit</a:t>
            </a:r>
          </a:p>
          <a:p>
            <a:pPr marL="628650" lvl="1" indent="-171450">
              <a:buFont typeface="Arial" panose="020B0604020202020204" pitchFamily="34" charset="0"/>
              <a:buChar char="•"/>
            </a:pPr>
            <a:r>
              <a:rPr lang="de-DE" sz="1200" dirty="0"/>
              <a:t>die Zweckbestimmung</a:t>
            </a:r>
          </a:p>
          <a:p>
            <a:pPr marL="628650" lvl="1" indent="-171450">
              <a:buFont typeface="Arial" panose="020B0604020202020204" pitchFamily="34" charset="0"/>
              <a:buChar char="•"/>
            </a:pPr>
            <a:r>
              <a:rPr lang="de-DE" sz="1200" dirty="0"/>
              <a:t>die Interpretation von Daten.</a:t>
            </a:r>
          </a:p>
          <a:p>
            <a:pPr marL="628650" lvl="1" indent="-171450">
              <a:buFont typeface="Arial" panose="020B0604020202020204" pitchFamily="34" charset="0"/>
              <a:buChar char="•"/>
            </a:pPr>
            <a:r>
              <a:rPr lang="de-DE" sz="1200" dirty="0"/>
              <a:t>Als Beispiele nennt die MDR Änderungen an:</a:t>
            </a:r>
          </a:p>
          <a:p>
            <a:pPr marL="1085850" lvl="2" indent="-171450">
              <a:buFont typeface="Wingdings" panose="05000000000000000000" pitchFamily="2" charset="2"/>
              <a:buChar char="§"/>
            </a:pPr>
            <a:r>
              <a:rPr lang="de-DE" sz="1200" dirty="0"/>
              <a:t>Algorithmen</a:t>
            </a:r>
          </a:p>
          <a:p>
            <a:pPr marL="1085850" lvl="2" indent="-171450">
              <a:buFont typeface="Wingdings" panose="05000000000000000000" pitchFamily="2" charset="2"/>
              <a:buChar char="§"/>
            </a:pPr>
            <a:r>
              <a:rPr lang="de-DE" sz="1200" dirty="0"/>
              <a:t>Datenbankstrukturen</a:t>
            </a:r>
          </a:p>
          <a:p>
            <a:pPr marL="1085850" lvl="2" indent="-171450">
              <a:buFont typeface="Wingdings" panose="05000000000000000000" pitchFamily="2" charset="2"/>
              <a:buChar char="§"/>
            </a:pPr>
            <a:r>
              <a:rPr lang="de-DE" sz="1200" dirty="0"/>
              <a:t>Betriebssystem</a:t>
            </a:r>
          </a:p>
          <a:p>
            <a:pPr marL="1085850" lvl="2" indent="-171450">
              <a:buFont typeface="Wingdings" panose="05000000000000000000" pitchFamily="2" charset="2"/>
              <a:buChar char="§"/>
            </a:pPr>
            <a:r>
              <a:rPr lang="de-DE" sz="1200" dirty="0"/>
              <a:t>Architektur</a:t>
            </a:r>
          </a:p>
          <a:p>
            <a:pPr marL="1085850" lvl="2" indent="-171450">
              <a:buFont typeface="Wingdings" panose="05000000000000000000" pitchFamily="2" charset="2"/>
              <a:buChar char="§"/>
            </a:pPr>
            <a:r>
              <a:rPr lang="de-DE" sz="1200" dirty="0"/>
              <a:t>Benutzerschnittstelle</a:t>
            </a:r>
          </a:p>
          <a:p>
            <a:pPr marL="1085850" lvl="2" indent="-171450">
              <a:buFont typeface="Wingdings" panose="05000000000000000000" pitchFamily="2" charset="2"/>
              <a:buChar char="§"/>
            </a:pPr>
            <a:r>
              <a:rPr lang="de-DE" sz="1200" dirty="0"/>
              <a:t>Interoperabilität</a:t>
            </a:r>
          </a:p>
          <a:p>
            <a:pPr marL="1085850" lvl="2" indent="-171450">
              <a:buFont typeface="Wingdings" panose="05000000000000000000" pitchFamily="2" charset="2"/>
              <a:buChar char="§"/>
            </a:pPr>
            <a:endParaRPr lang="de-DE" sz="1200" dirty="0"/>
          </a:p>
          <a:p>
            <a:r>
              <a:rPr lang="de-DE" sz="1200" dirty="0"/>
              <a:t>b) Vergabe einer neuen UDI-PI</a:t>
            </a:r>
          </a:p>
          <a:p>
            <a:r>
              <a:rPr lang="de-DE" sz="1200" dirty="0"/>
              <a:t>Hingegen wäre „nur“ eine neue UDI-PI notwendig bei kleinen Änderungen wie</a:t>
            </a:r>
          </a:p>
          <a:p>
            <a:pPr marL="628650" lvl="1" indent="-171450">
              <a:buFont typeface="Arial" panose="020B0604020202020204" pitchFamily="34" charset="0"/>
              <a:buChar char="•"/>
            </a:pPr>
            <a:r>
              <a:rPr lang="de-DE" sz="1200" dirty="0"/>
              <a:t>Bugfixes,</a:t>
            </a:r>
          </a:p>
          <a:p>
            <a:pPr marL="628650" lvl="1" indent="-171450">
              <a:buFont typeface="Arial" panose="020B0604020202020204" pitchFamily="34" charset="0"/>
              <a:buChar char="•"/>
            </a:pPr>
            <a:r>
              <a:rPr lang="de-DE" sz="1200" dirty="0"/>
              <a:t>Security Patches,</a:t>
            </a:r>
          </a:p>
          <a:p>
            <a:pPr marL="628650" lvl="1" indent="-171450">
              <a:buFont typeface="Arial" panose="020B0604020202020204" pitchFamily="34" charset="0"/>
              <a:buChar char="•"/>
            </a:pPr>
            <a:r>
              <a:rPr lang="de-DE" sz="1200" dirty="0"/>
              <a:t>Benutzerschnittstelle (wenn es nur um Usability, aber nicht um Verbesserung der Sicherheit geht).</a:t>
            </a:r>
          </a:p>
          <a:p>
            <a:r>
              <a:rPr lang="de-DE" sz="1200" dirty="0"/>
              <a:t>Man könnte als Hersteller sagen, dass alle Änderungen an der dritten Stelle der Versionsnummer zu einer neuen UDI-PI führen, alles andere zu einer neuen UDI-DI.</a:t>
            </a:r>
          </a:p>
          <a:p>
            <a:endParaRPr lang="de-DE" sz="1200" dirty="0"/>
          </a:p>
          <a:p>
            <a:r>
              <a:rPr lang="de-DE" sz="1200" dirty="0"/>
              <a:t>c) </a:t>
            </a:r>
            <a:r>
              <a:rPr lang="de-DE" sz="1200" dirty="0" err="1"/>
              <a:t>Labelling</a:t>
            </a:r>
            <a:endParaRPr lang="de-DE" sz="1200" dirty="0"/>
          </a:p>
          <a:p>
            <a:r>
              <a:rPr lang="de-DE" sz="1200" dirty="0"/>
              <a:t>Der Hersteller muss die UDI(s) darstellen:</a:t>
            </a:r>
          </a:p>
          <a:p>
            <a:r>
              <a:rPr lang="de-DE" sz="1200" dirty="0"/>
              <a:t>Wenn es physische Datenträger gibt (USB, DVD, …), müssen diese sowohl menschen- als auch maschinenlesbare UDIs enthalten. Das Gleiche gilt für alle Umverpackungen.</a:t>
            </a:r>
          </a:p>
          <a:p>
            <a:r>
              <a:rPr lang="de-DE" sz="1200" dirty="0"/>
              <a:t>Für die Anwender muss die UDI ebenfalls erkennbar sein, z.B. unter „About“ oder/und dem Splash-Screen. Eine Anzeige der maschinenlesbaren UDI auf dem Screen ist nicht gefordert.</a:t>
            </a:r>
          </a:p>
          <a:p>
            <a:r>
              <a:rPr lang="de-DE" sz="1200" dirty="0"/>
              <a:t>Bei Software ohne Benutzerschnittstelle müssen die Informationen über eine API abrufbar sein.</a:t>
            </a:r>
            <a:endParaRPr lang="en-US" sz="1200" dirty="0"/>
          </a:p>
        </p:txBody>
      </p:sp>
      <p:sp>
        <p:nvSpPr>
          <p:cNvPr id="6" name="Textfeld 5">
            <a:extLst>
              <a:ext uri="{FF2B5EF4-FFF2-40B4-BE49-F238E27FC236}">
                <a16:creationId xmlns:a16="http://schemas.microsoft.com/office/drawing/2014/main" id="{AC85502B-BAD1-476B-9E75-CAFD12112FD2}"/>
              </a:ext>
            </a:extLst>
          </p:cNvPr>
          <p:cNvSpPr txBox="1"/>
          <p:nvPr/>
        </p:nvSpPr>
        <p:spPr>
          <a:xfrm>
            <a:off x="318051" y="421419"/>
            <a:ext cx="9016779" cy="461665"/>
          </a:xfrm>
          <a:prstGeom prst="rect">
            <a:avLst/>
          </a:prstGeom>
          <a:noFill/>
        </p:spPr>
        <p:txBody>
          <a:bodyPr wrap="square" rtlCol="0">
            <a:spAutoFit/>
          </a:bodyPr>
          <a:lstStyle/>
          <a:p>
            <a:r>
              <a:rPr lang="de-DE" sz="2400" u="sng" dirty="0"/>
              <a:t>Annex VI – UDI für Software</a:t>
            </a:r>
            <a:endParaRPr lang="en-US" sz="2400" u="sng" dirty="0"/>
          </a:p>
        </p:txBody>
      </p:sp>
      <p:sp>
        <p:nvSpPr>
          <p:cNvPr id="7" name="Rechteck 6">
            <a:extLst>
              <a:ext uri="{FF2B5EF4-FFF2-40B4-BE49-F238E27FC236}">
                <a16:creationId xmlns:a16="http://schemas.microsoft.com/office/drawing/2014/main" id="{9FDD71DA-BB6A-41DE-9245-C83E119D27A6}"/>
              </a:ext>
            </a:extLst>
          </p:cNvPr>
          <p:cNvSpPr/>
          <p:nvPr/>
        </p:nvSpPr>
        <p:spPr>
          <a:xfrm>
            <a:off x="6375400" y="421419"/>
            <a:ext cx="5435600" cy="3785652"/>
          </a:xfrm>
          <a:prstGeom prst="rect">
            <a:avLst/>
          </a:prstGeom>
        </p:spPr>
        <p:txBody>
          <a:bodyPr wrap="square">
            <a:spAutoFit/>
          </a:bodyPr>
          <a:lstStyle/>
          <a:p>
            <a:pPr algn="just"/>
            <a:r>
              <a:rPr lang="en-US" sz="1600" dirty="0">
                <a:solidFill>
                  <a:srgbClr val="4D4D4D"/>
                </a:solidFill>
              </a:rPr>
              <a:t>Die MDR </a:t>
            </a:r>
            <a:r>
              <a:rPr lang="en-US" sz="1600" dirty="0" err="1">
                <a:solidFill>
                  <a:srgbClr val="4D4D4D"/>
                </a:solidFill>
              </a:rPr>
              <a:t>unterscheidet</a:t>
            </a:r>
            <a:r>
              <a:rPr lang="en-US" sz="1600" dirty="0">
                <a:solidFill>
                  <a:srgbClr val="4D4D4D"/>
                </a:solidFill>
              </a:rPr>
              <a:t> die </a:t>
            </a:r>
            <a:r>
              <a:rPr lang="en-US" sz="1600" dirty="0" err="1">
                <a:solidFill>
                  <a:srgbClr val="4D4D4D"/>
                </a:solidFill>
              </a:rPr>
              <a:t>beiden</a:t>
            </a:r>
            <a:r>
              <a:rPr lang="en-US" sz="1600" dirty="0">
                <a:solidFill>
                  <a:srgbClr val="4D4D4D"/>
                </a:solidFill>
              </a:rPr>
              <a:t> Unique Device Identifiers UDI-DI und UDI-PI:</a:t>
            </a:r>
          </a:p>
          <a:p>
            <a:pPr marL="285750" indent="-285750" algn="just">
              <a:buFont typeface="Arial" panose="020B0604020202020204" pitchFamily="34" charset="0"/>
              <a:buChar char="•"/>
            </a:pPr>
            <a:r>
              <a:rPr lang="en-US" sz="1600" b="1" dirty="0">
                <a:solidFill>
                  <a:srgbClr val="212529"/>
                </a:solidFill>
              </a:rPr>
              <a:t>UDI-DI</a:t>
            </a:r>
            <a:r>
              <a:rPr lang="en-US" sz="1600" dirty="0">
                <a:solidFill>
                  <a:srgbClr val="212529"/>
                </a:solidFill>
              </a:rPr>
              <a:t>: Das </a:t>
            </a:r>
            <a:r>
              <a:rPr lang="en-US" sz="1600" dirty="0" err="1">
                <a:solidFill>
                  <a:srgbClr val="212529"/>
                </a:solidFill>
              </a:rPr>
              <a:t>ist</a:t>
            </a:r>
            <a:r>
              <a:rPr lang="en-US" sz="1600" dirty="0">
                <a:solidFill>
                  <a:srgbClr val="212529"/>
                </a:solidFill>
              </a:rPr>
              <a:t> die Device-</a:t>
            </a:r>
            <a:r>
              <a:rPr lang="en-US" sz="1600" dirty="0" err="1">
                <a:solidFill>
                  <a:srgbClr val="212529"/>
                </a:solidFill>
              </a:rPr>
              <a:t>Identifikation</a:t>
            </a:r>
            <a:r>
              <a:rPr lang="en-US" sz="1600" dirty="0">
                <a:solidFill>
                  <a:srgbClr val="212529"/>
                </a:solidFill>
              </a:rPr>
              <a:t> </a:t>
            </a:r>
            <a:r>
              <a:rPr lang="en-US" sz="1600" dirty="0" err="1">
                <a:solidFill>
                  <a:srgbClr val="212529"/>
                </a:solidFill>
              </a:rPr>
              <a:t>eines</a:t>
            </a:r>
            <a:r>
              <a:rPr lang="en-US" sz="1600" dirty="0">
                <a:solidFill>
                  <a:srgbClr val="212529"/>
                </a:solidFill>
              </a:rPr>
              <a:t> </a:t>
            </a:r>
            <a:r>
              <a:rPr lang="en-US" sz="1600" dirty="0" err="1">
                <a:solidFill>
                  <a:srgbClr val="212529"/>
                </a:solidFill>
              </a:rPr>
              <a:t>spezifischen</a:t>
            </a:r>
            <a:r>
              <a:rPr lang="en-US" sz="1600" dirty="0">
                <a:solidFill>
                  <a:srgbClr val="212529"/>
                </a:solidFill>
              </a:rPr>
              <a:t> </a:t>
            </a:r>
            <a:r>
              <a:rPr lang="en-US" sz="1600" dirty="0" err="1">
                <a:solidFill>
                  <a:srgbClr val="212529"/>
                </a:solidFill>
              </a:rPr>
              <a:t>Modells</a:t>
            </a:r>
            <a:r>
              <a:rPr lang="en-US" sz="1600" dirty="0">
                <a:solidFill>
                  <a:srgbClr val="212529"/>
                </a:solidFill>
              </a:rPr>
              <a:t> und </a:t>
            </a:r>
            <a:r>
              <a:rPr lang="en-US" sz="1600" dirty="0" err="1">
                <a:solidFill>
                  <a:srgbClr val="212529"/>
                </a:solidFill>
              </a:rPr>
              <a:t>dient</a:t>
            </a:r>
            <a:r>
              <a:rPr lang="en-US" sz="1600" dirty="0">
                <a:solidFill>
                  <a:srgbClr val="212529"/>
                </a:solidFill>
              </a:rPr>
              <a:t> in der UDI-</a:t>
            </a:r>
            <a:r>
              <a:rPr lang="en-US" sz="1600" dirty="0" err="1">
                <a:solidFill>
                  <a:srgbClr val="212529"/>
                </a:solidFill>
              </a:rPr>
              <a:t>Datenbank</a:t>
            </a:r>
            <a:r>
              <a:rPr lang="en-US" sz="1600" dirty="0">
                <a:solidFill>
                  <a:srgbClr val="212529"/>
                </a:solidFill>
              </a:rPr>
              <a:t> </a:t>
            </a:r>
            <a:r>
              <a:rPr lang="en-US" sz="1600" dirty="0" err="1">
                <a:solidFill>
                  <a:srgbClr val="212529"/>
                </a:solidFill>
              </a:rPr>
              <a:t>als</a:t>
            </a:r>
            <a:r>
              <a:rPr lang="en-US" sz="1600" dirty="0">
                <a:solidFill>
                  <a:srgbClr val="212529"/>
                </a:solidFill>
              </a:rPr>
              <a:t> </a:t>
            </a:r>
            <a:r>
              <a:rPr lang="en-US" sz="1600" dirty="0" err="1">
                <a:solidFill>
                  <a:srgbClr val="212529"/>
                </a:solidFill>
              </a:rPr>
              <a:t>Schlüssel</a:t>
            </a:r>
            <a:r>
              <a:rPr lang="en-US" sz="1600" dirty="0">
                <a:solidFill>
                  <a:srgbClr val="212529"/>
                </a:solidFill>
              </a:rPr>
              <a:t>. </a:t>
            </a:r>
            <a:r>
              <a:rPr lang="en-US" sz="1600" dirty="0" err="1">
                <a:solidFill>
                  <a:srgbClr val="212529"/>
                </a:solidFill>
              </a:rPr>
              <a:t>Beispielsweise</a:t>
            </a:r>
            <a:r>
              <a:rPr lang="en-US" sz="1600" dirty="0">
                <a:solidFill>
                  <a:srgbClr val="212529"/>
                </a:solidFill>
              </a:rPr>
              <a:t> </a:t>
            </a:r>
            <a:r>
              <a:rPr lang="en-US" sz="1600" dirty="0" err="1">
                <a:solidFill>
                  <a:srgbClr val="212529"/>
                </a:solidFill>
              </a:rPr>
              <a:t>haben</a:t>
            </a:r>
            <a:r>
              <a:rPr lang="en-US" sz="1600" dirty="0">
                <a:solidFill>
                  <a:srgbClr val="212529"/>
                </a:solidFill>
              </a:rPr>
              <a:t> alle </a:t>
            </a:r>
            <a:r>
              <a:rPr lang="en-US" sz="1600" dirty="0" err="1">
                <a:solidFill>
                  <a:srgbClr val="212529"/>
                </a:solidFill>
              </a:rPr>
              <a:t>Instanzen</a:t>
            </a:r>
            <a:r>
              <a:rPr lang="en-US" sz="1600" dirty="0">
                <a:solidFill>
                  <a:srgbClr val="212529"/>
                </a:solidFill>
              </a:rPr>
              <a:t> </a:t>
            </a:r>
            <a:r>
              <a:rPr lang="en-US" sz="1600" dirty="0" err="1">
                <a:solidFill>
                  <a:srgbClr val="212529"/>
                </a:solidFill>
              </a:rPr>
              <a:t>eines</a:t>
            </a:r>
            <a:r>
              <a:rPr lang="en-US" sz="1600" dirty="0">
                <a:solidFill>
                  <a:srgbClr val="212529"/>
                </a:solidFill>
              </a:rPr>
              <a:t> Defibrillators </a:t>
            </a:r>
            <a:r>
              <a:rPr lang="en-US" sz="1600" dirty="0" err="1">
                <a:solidFill>
                  <a:srgbClr val="212529"/>
                </a:solidFill>
              </a:rPr>
              <a:t>eines</a:t>
            </a:r>
            <a:r>
              <a:rPr lang="en-US" sz="1600" dirty="0">
                <a:solidFill>
                  <a:srgbClr val="212529"/>
                </a:solidFill>
              </a:rPr>
              <a:t> </a:t>
            </a:r>
            <a:r>
              <a:rPr lang="en-US" sz="1600" dirty="0" err="1">
                <a:solidFill>
                  <a:srgbClr val="212529"/>
                </a:solidFill>
              </a:rPr>
              <a:t>bestimmten</a:t>
            </a:r>
            <a:r>
              <a:rPr lang="en-US" sz="1600" dirty="0">
                <a:solidFill>
                  <a:srgbClr val="212529"/>
                </a:solidFill>
              </a:rPr>
              <a:t> </a:t>
            </a:r>
            <a:r>
              <a:rPr lang="en-US" sz="1600" dirty="0" err="1">
                <a:solidFill>
                  <a:srgbClr val="212529"/>
                </a:solidFill>
              </a:rPr>
              <a:t>Typs</a:t>
            </a:r>
            <a:r>
              <a:rPr lang="en-US" sz="1600" dirty="0">
                <a:solidFill>
                  <a:srgbClr val="212529"/>
                </a:solidFill>
              </a:rPr>
              <a:t> die </a:t>
            </a:r>
            <a:r>
              <a:rPr lang="en-US" sz="1600" dirty="0" err="1">
                <a:solidFill>
                  <a:srgbClr val="212529"/>
                </a:solidFill>
              </a:rPr>
              <a:t>gleiche</a:t>
            </a:r>
            <a:r>
              <a:rPr lang="en-US" sz="1600" dirty="0">
                <a:solidFill>
                  <a:srgbClr val="212529"/>
                </a:solidFill>
              </a:rPr>
              <a:t> UDI-DI.</a:t>
            </a:r>
          </a:p>
          <a:p>
            <a:pPr marL="285750" indent="-285750" algn="just">
              <a:buFont typeface="Arial" panose="020B0604020202020204" pitchFamily="34" charset="0"/>
              <a:buChar char="•"/>
            </a:pPr>
            <a:r>
              <a:rPr lang="en-US" sz="1600" b="1" dirty="0">
                <a:solidFill>
                  <a:srgbClr val="212529"/>
                </a:solidFill>
              </a:rPr>
              <a:t>UDI-PI</a:t>
            </a:r>
            <a:r>
              <a:rPr lang="en-US" sz="1600" dirty="0">
                <a:solidFill>
                  <a:srgbClr val="212529"/>
                </a:solidFill>
              </a:rPr>
              <a:t>: Der </a:t>
            </a:r>
            <a:r>
              <a:rPr lang="en-US" sz="1600" dirty="0" err="1">
                <a:solidFill>
                  <a:srgbClr val="212529"/>
                </a:solidFill>
              </a:rPr>
              <a:t>Produktions</a:t>
            </a:r>
            <a:r>
              <a:rPr lang="en-US" sz="1600" dirty="0">
                <a:solidFill>
                  <a:srgbClr val="212529"/>
                </a:solidFill>
              </a:rPr>
              <a:t>-Identifier </a:t>
            </a:r>
            <a:r>
              <a:rPr lang="en-US" sz="1600" dirty="0" err="1">
                <a:solidFill>
                  <a:srgbClr val="212529"/>
                </a:solidFill>
              </a:rPr>
              <a:t>kennzeichnet</a:t>
            </a:r>
            <a:r>
              <a:rPr lang="en-US" sz="1600" dirty="0">
                <a:solidFill>
                  <a:srgbClr val="212529"/>
                </a:solidFill>
              </a:rPr>
              <a:t> </a:t>
            </a:r>
            <a:r>
              <a:rPr lang="en-US" sz="1600" dirty="0" err="1">
                <a:solidFill>
                  <a:srgbClr val="212529"/>
                </a:solidFill>
              </a:rPr>
              <a:t>jede</a:t>
            </a:r>
            <a:r>
              <a:rPr lang="en-US" sz="1600" dirty="0">
                <a:solidFill>
                  <a:srgbClr val="212529"/>
                </a:solidFill>
              </a:rPr>
              <a:t> </a:t>
            </a:r>
            <a:r>
              <a:rPr lang="en-US" sz="1600" dirty="0" err="1">
                <a:solidFill>
                  <a:srgbClr val="212529"/>
                </a:solidFill>
              </a:rPr>
              <a:t>einzelne</a:t>
            </a:r>
            <a:r>
              <a:rPr lang="en-US" sz="1600" dirty="0">
                <a:solidFill>
                  <a:srgbClr val="212529"/>
                </a:solidFill>
              </a:rPr>
              <a:t> </a:t>
            </a:r>
            <a:r>
              <a:rPr lang="en-US" sz="1600" dirty="0" err="1">
                <a:solidFill>
                  <a:srgbClr val="212529"/>
                </a:solidFill>
              </a:rPr>
              <a:t>Instanz</a:t>
            </a:r>
            <a:r>
              <a:rPr lang="en-US" sz="1600" dirty="0">
                <a:solidFill>
                  <a:srgbClr val="212529"/>
                </a:solidFill>
              </a:rPr>
              <a:t> </a:t>
            </a:r>
            <a:r>
              <a:rPr lang="en-US" sz="1600" dirty="0" err="1">
                <a:solidFill>
                  <a:srgbClr val="212529"/>
                </a:solidFill>
              </a:rPr>
              <a:t>eines</a:t>
            </a:r>
            <a:r>
              <a:rPr lang="en-US" sz="1600" dirty="0">
                <a:solidFill>
                  <a:srgbClr val="212529"/>
                </a:solidFill>
              </a:rPr>
              <a:t> </a:t>
            </a:r>
            <a:r>
              <a:rPr lang="en-US" sz="1600" dirty="0" err="1">
                <a:solidFill>
                  <a:srgbClr val="212529"/>
                </a:solidFill>
              </a:rPr>
              <a:t>Produkts</a:t>
            </a:r>
            <a:r>
              <a:rPr lang="en-US" sz="1600" dirty="0">
                <a:solidFill>
                  <a:srgbClr val="212529"/>
                </a:solidFill>
              </a:rPr>
              <a:t> </a:t>
            </a:r>
            <a:r>
              <a:rPr lang="en-US" sz="1600" dirty="0" err="1">
                <a:solidFill>
                  <a:srgbClr val="212529"/>
                </a:solidFill>
              </a:rPr>
              <a:t>bzw</a:t>
            </a:r>
            <a:r>
              <a:rPr lang="en-US" sz="1600" dirty="0">
                <a:solidFill>
                  <a:srgbClr val="212529"/>
                </a:solidFill>
              </a:rPr>
              <a:t>. </a:t>
            </a:r>
            <a:r>
              <a:rPr lang="en-US" sz="1600" dirty="0" err="1">
                <a:solidFill>
                  <a:srgbClr val="212529"/>
                </a:solidFill>
              </a:rPr>
              <a:t>eines</a:t>
            </a:r>
            <a:r>
              <a:rPr lang="en-US" sz="1600" dirty="0">
                <a:solidFill>
                  <a:srgbClr val="212529"/>
                </a:solidFill>
              </a:rPr>
              <a:t> Batches. </a:t>
            </a:r>
            <a:r>
              <a:rPr lang="en-US" sz="1600" dirty="0" err="1">
                <a:solidFill>
                  <a:srgbClr val="212529"/>
                </a:solidFill>
              </a:rPr>
              <a:t>Jeder</a:t>
            </a:r>
            <a:r>
              <a:rPr lang="en-US" sz="1600" dirty="0">
                <a:solidFill>
                  <a:srgbClr val="212529"/>
                </a:solidFill>
              </a:rPr>
              <a:t> Defibrillator hat </a:t>
            </a:r>
            <a:r>
              <a:rPr lang="en-US" sz="1600" dirty="0" err="1">
                <a:solidFill>
                  <a:srgbClr val="212529"/>
                </a:solidFill>
              </a:rPr>
              <a:t>somit</a:t>
            </a:r>
            <a:r>
              <a:rPr lang="en-US" sz="1600" dirty="0">
                <a:solidFill>
                  <a:srgbClr val="212529"/>
                </a:solidFill>
              </a:rPr>
              <a:t> </a:t>
            </a:r>
            <a:r>
              <a:rPr lang="en-US" sz="1600" dirty="0" err="1">
                <a:solidFill>
                  <a:srgbClr val="212529"/>
                </a:solidFill>
              </a:rPr>
              <a:t>eine</a:t>
            </a:r>
            <a:r>
              <a:rPr lang="en-US" sz="1600" dirty="0">
                <a:solidFill>
                  <a:srgbClr val="212529"/>
                </a:solidFill>
              </a:rPr>
              <a:t> </a:t>
            </a:r>
            <a:r>
              <a:rPr lang="en-US" sz="1600" dirty="0" err="1">
                <a:solidFill>
                  <a:srgbClr val="212529"/>
                </a:solidFill>
              </a:rPr>
              <a:t>eigene</a:t>
            </a:r>
            <a:r>
              <a:rPr lang="en-US" sz="1600" dirty="0">
                <a:solidFill>
                  <a:srgbClr val="212529"/>
                </a:solidFill>
              </a:rPr>
              <a:t> UDI-PI.</a:t>
            </a:r>
          </a:p>
          <a:p>
            <a:pPr marL="285750" indent="-285750" algn="just">
              <a:buFont typeface="Arial" panose="020B0604020202020204" pitchFamily="34" charset="0"/>
              <a:buChar char="•"/>
            </a:pPr>
            <a:endParaRPr lang="en-US" sz="1600" b="0" i="0" dirty="0">
              <a:solidFill>
                <a:srgbClr val="212529"/>
              </a:solidFill>
              <a:effectLst/>
            </a:endParaRPr>
          </a:p>
          <a:p>
            <a:pPr algn="just"/>
            <a:r>
              <a:rPr lang="de-DE" sz="1600" b="1" dirty="0"/>
              <a:t>Basis-UDI-DI</a:t>
            </a:r>
            <a:r>
              <a:rPr lang="de-DE" sz="1600" dirty="0"/>
              <a:t> ist die primäre Kennung eines Produktmodells. Es ist die Identifikation des Produkts, die auf Ebene der Gebrauchseinheit zugewiesen wird. Sie ist unabhängig von Verpackungseinheiten und gleichzeitig das wichtigste Ordnungsmerkmal für Datensätze in der UDI-Datenbank.</a:t>
            </a:r>
            <a:endParaRPr lang="en-US" sz="1600" b="0" i="0" dirty="0">
              <a:solidFill>
                <a:srgbClr val="212529"/>
              </a:solidFill>
              <a:effectLst/>
            </a:endParaRPr>
          </a:p>
        </p:txBody>
      </p:sp>
      <p:pic>
        <p:nvPicPr>
          <p:cNvPr id="2050" name="Picture 2">
            <a:extLst>
              <a:ext uri="{FF2B5EF4-FFF2-40B4-BE49-F238E27FC236}">
                <a16:creationId xmlns:a16="http://schemas.microsoft.com/office/drawing/2014/main" id="{6DC54D67-9673-4EFE-8D5D-82F814970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8983" y="4380166"/>
            <a:ext cx="2857500"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786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EEB29B39-D964-4017-B669-B702BEBAF1F0}"/>
              </a:ext>
            </a:extLst>
          </p:cNvPr>
          <p:cNvSpPr txBox="1"/>
          <p:nvPr/>
        </p:nvSpPr>
        <p:spPr>
          <a:xfrm>
            <a:off x="217715" y="1778000"/>
            <a:ext cx="11016342" cy="3693319"/>
          </a:xfrm>
          <a:prstGeom prst="rect">
            <a:avLst/>
          </a:prstGeom>
          <a:noFill/>
        </p:spPr>
        <p:txBody>
          <a:bodyPr wrap="square" rtlCol="0">
            <a:spAutoFit/>
          </a:bodyPr>
          <a:lstStyle/>
          <a:p>
            <a:r>
              <a:rPr lang="de-DE" dirty="0"/>
              <a:t>Kapitel I – Qualitätsmanagement-System</a:t>
            </a:r>
          </a:p>
          <a:p>
            <a:r>
              <a:rPr lang="de-DE" dirty="0"/>
              <a:t>Kapitel II – Bewertung der Technischen Dokumentation</a:t>
            </a:r>
          </a:p>
          <a:p>
            <a:r>
              <a:rPr lang="de-DE" dirty="0"/>
              <a:t>Kapitel III – Verwaltungsbestimmungen</a:t>
            </a:r>
          </a:p>
          <a:p>
            <a:pPr lvl="1"/>
            <a:r>
              <a:rPr lang="de-DE" dirty="0"/>
              <a:t>Bevollmächtigter hält während eines Zeitraums, der frühestens zehn Jahre — im Falle von implantierbaren Produkten frühestens 15 Jahre — nach dem Inverkehrbringen des letzten Produkts endet, für die zuständigen Behörden folgende Unterlagen bereit:</a:t>
            </a:r>
          </a:p>
          <a:p>
            <a:pPr lvl="1"/>
            <a:endParaRPr lang="de-DE" dirty="0"/>
          </a:p>
          <a:p>
            <a:pPr lvl="1"/>
            <a:r>
              <a:rPr lang="de-DE" dirty="0"/>
              <a:t>— die EU-Konformitätserklärung,</a:t>
            </a:r>
          </a:p>
          <a:p>
            <a:pPr lvl="1"/>
            <a:r>
              <a:rPr lang="de-DE" dirty="0"/>
              <a:t>— die in Abschnitt 2.1 fünfter Spiegelstrich genannte Dokumentation und insbesondere die aus den Verfahren gemäß Abschnitt 2.2 Absatz 2 Buchstabe c hervorgehenden Daten und Aufzeichnungen,</a:t>
            </a:r>
          </a:p>
          <a:p>
            <a:pPr lvl="1"/>
            <a:r>
              <a:rPr lang="de-DE" dirty="0"/>
              <a:t>— die Informationen über die Änderungen gemäß Abschnitt 2.4,</a:t>
            </a:r>
          </a:p>
          <a:p>
            <a:pPr lvl="1"/>
            <a:r>
              <a:rPr lang="de-DE" dirty="0"/>
              <a:t>— die Dokumentation gemäß Abschnitt 4.2 und</a:t>
            </a:r>
          </a:p>
          <a:p>
            <a:pPr lvl="1"/>
            <a:r>
              <a:rPr lang="de-DE" dirty="0"/>
              <a:t>— die Entscheidungen und Berichte der Benannten Stelle gemäß diesem Anhang</a:t>
            </a:r>
          </a:p>
        </p:txBody>
      </p:sp>
      <p:sp>
        <p:nvSpPr>
          <p:cNvPr id="5" name="Textfeld 4">
            <a:extLst>
              <a:ext uri="{FF2B5EF4-FFF2-40B4-BE49-F238E27FC236}">
                <a16:creationId xmlns:a16="http://schemas.microsoft.com/office/drawing/2014/main" id="{B16EC47C-31F4-4E59-B673-3362707645D0}"/>
              </a:ext>
            </a:extLst>
          </p:cNvPr>
          <p:cNvSpPr txBox="1"/>
          <p:nvPr/>
        </p:nvSpPr>
        <p:spPr>
          <a:xfrm>
            <a:off x="217715" y="252086"/>
            <a:ext cx="9016779" cy="1200329"/>
          </a:xfrm>
          <a:prstGeom prst="rect">
            <a:avLst/>
          </a:prstGeom>
          <a:noFill/>
        </p:spPr>
        <p:txBody>
          <a:bodyPr wrap="square" rtlCol="0">
            <a:spAutoFit/>
          </a:bodyPr>
          <a:lstStyle/>
          <a:p>
            <a:r>
              <a:rPr lang="de-DE" sz="2400" b="1" u="sng" dirty="0"/>
              <a:t>MDR- Anhang IX – KONFORMITÄTSBEWERTUNG AUF DER GRUNDLAGE EINES QUALITÄTSMANAGEMENTSYSTEMS UND EINER BEWERTUNG DER TECHNISCHEN DOKUMENTATION</a:t>
            </a:r>
          </a:p>
        </p:txBody>
      </p:sp>
    </p:spTree>
    <p:extLst>
      <p:ext uri="{BB962C8B-B14F-4D97-AF65-F5344CB8AC3E}">
        <p14:creationId xmlns:p14="http://schemas.microsoft.com/office/powerpoint/2010/main" val="2507451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5872B5-31A1-450E-92CD-1E4B4E20C6C6}"/>
              </a:ext>
            </a:extLst>
          </p:cNvPr>
          <p:cNvSpPr>
            <a:spLocks noGrp="1"/>
          </p:cNvSpPr>
          <p:nvPr>
            <p:ph type="title"/>
          </p:nvPr>
        </p:nvSpPr>
        <p:spPr/>
        <p:txBody>
          <a:bodyPr/>
          <a:lstStyle/>
          <a:p>
            <a:r>
              <a:rPr lang="de-DE" dirty="0"/>
              <a:t>V&amp;V</a:t>
            </a:r>
            <a:endParaRPr lang="en-US" dirty="0"/>
          </a:p>
        </p:txBody>
      </p:sp>
      <p:sp>
        <p:nvSpPr>
          <p:cNvPr id="3" name="Inhaltsplatzhalter 2">
            <a:extLst>
              <a:ext uri="{FF2B5EF4-FFF2-40B4-BE49-F238E27FC236}">
                <a16:creationId xmlns:a16="http://schemas.microsoft.com/office/drawing/2014/main" id="{4F1325FC-278F-417F-9EBA-3D29B9D0592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468232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301080D-B275-4C18-8069-95C4932DA9AF}"/>
              </a:ext>
            </a:extLst>
          </p:cNvPr>
          <p:cNvSpPr txBox="1"/>
          <p:nvPr/>
        </p:nvSpPr>
        <p:spPr>
          <a:xfrm>
            <a:off x="217715" y="252086"/>
            <a:ext cx="9016779" cy="461665"/>
          </a:xfrm>
          <a:prstGeom prst="rect">
            <a:avLst/>
          </a:prstGeom>
          <a:noFill/>
        </p:spPr>
        <p:txBody>
          <a:bodyPr wrap="square" rtlCol="0">
            <a:spAutoFit/>
          </a:bodyPr>
          <a:lstStyle/>
          <a:p>
            <a:r>
              <a:rPr lang="de-DE" sz="2400" b="1" u="sng" dirty="0"/>
              <a:t>IEC-62304 (Validierung und Verifizierung) </a:t>
            </a:r>
          </a:p>
        </p:txBody>
      </p:sp>
      <p:sp>
        <p:nvSpPr>
          <p:cNvPr id="4" name="Rechteck 3">
            <a:extLst>
              <a:ext uri="{FF2B5EF4-FFF2-40B4-BE49-F238E27FC236}">
                <a16:creationId xmlns:a16="http://schemas.microsoft.com/office/drawing/2014/main" id="{B520E59D-6A84-4960-AFA2-99F5B485E668}"/>
              </a:ext>
            </a:extLst>
          </p:cNvPr>
          <p:cNvSpPr/>
          <p:nvPr/>
        </p:nvSpPr>
        <p:spPr>
          <a:xfrm>
            <a:off x="406399" y="713751"/>
            <a:ext cx="11463867" cy="1384995"/>
          </a:xfrm>
          <a:prstGeom prst="rect">
            <a:avLst/>
          </a:prstGeom>
        </p:spPr>
        <p:txBody>
          <a:bodyPr wrap="square">
            <a:spAutoFit/>
          </a:bodyPr>
          <a:lstStyle/>
          <a:p>
            <a:pPr algn="just"/>
            <a:r>
              <a:rPr lang="de-DE" sz="1400" dirty="0"/>
              <a:t>Die IEC 62304 ist eine in Europa harmonisierte Norm für „</a:t>
            </a:r>
            <a:r>
              <a:rPr lang="de-DE" sz="1400" dirty="0" err="1"/>
              <a:t>Medizingeräte-Software</a:t>
            </a:r>
            <a:r>
              <a:rPr lang="de-DE" sz="1400" dirty="0"/>
              <a:t>“. Sie stellt Mindestanforderungen an die wichtigsten Software-Lebenszyklus-Prozesse, konkret an die Software-Entwicklung, die Software-Wartung, an das Software-Risikomanagement (inkl. Verweis auf die ISO 14971), und das Software-Konfigurationsmanagement und die Problemlösung bei Software.</a:t>
            </a:r>
          </a:p>
          <a:p>
            <a:pPr algn="just"/>
            <a:r>
              <a:rPr lang="de-DE" sz="1400" dirty="0"/>
              <a:t>Die Norm ist anwendbar bei </a:t>
            </a:r>
            <a:r>
              <a:rPr lang="de-DE" sz="1400" dirty="0" err="1"/>
              <a:t>embedded</a:t>
            </a:r>
            <a:r>
              <a:rPr lang="de-DE" sz="1400" dirty="0"/>
              <a:t> und bei </a:t>
            </a:r>
            <a:r>
              <a:rPr lang="de-DE" sz="1400" dirty="0" err="1"/>
              <a:t>standalone</a:t>
            </a:r>
            <a:r>
              <a:rPr lang="de-DE" sz="1400" dirty="0"/>
              <a:t> Software, d.h. bei</a:t>
            </a:r>
          </a:p>
          <a:p>
            <a:pPr marL="285750" indent="-285750" algn="just">
              <a:buFont typeface="Arial" panose="020B0604020202020204" pitchFamily="34" charset="0"/>
              <a:buChar char="•"/>
            </a:pPr>
            <a:r>
              <a:rPr lang="de-DE" sz="1400" dirty="0"/>
              <a:t>eigenständiger (</a:t>
            </a:r>
            <a:r>
              <a:rPr lang="de-DE" sz="1400" dirty="0" err="1"/>
              <a:t>standalone</a:t>
            </a:r>
            <a:r>
              <a:rPr lang="de-DE" sz="1400" dirty="0"/>
              <a:t>) Software, die als Medizinprodukt klassifiziert und damit auch bei Mobile Medical Apps</a:t>
            </a:r>
          </a:p>
          <a:p>
            <a:pPr marL="285750" indent="-285750" algn="just">
              <a:buFont typeface="Arial" panose="020B0604020202020204" pitchFamily="34" charset="0"/>
              <a:buChar char="•"/>
            </a:pPr>
            <a:r>
              <a:rPr lang="de-DE" sz="1400" dirty="0"/>
              <a:t>sowie Software, die Teil eines Medizinprodukts ist.</a:t>
            </a:r>
            <a:endParaRPr lang="en-US" sz="1400" dirty="0"/>
          </a:p>
        </p:txBody>
      </p:sp>
      <p:sp>
        <p:nvSpPr>
          <p:cNvPr id="7" name="Rechteck 6">
            <a:extLst>
              <a:ext uri="{FF2B5EF4-FFF2-40B4-BE49-F238E27FC236}">
                <a16:creationId xmlns:a16="http://schemas.microsoft.com/office/drawing/2014/main" id="{472FA91D-CAD0-40AD-8A8F-9709AE5EF634}"/>
              </a:ext>
            </a:extLst>
          </p:cNvPr>
          <p:cNvSpPr/>
          <p:nvPr/>
        </p:nvSpPr>
        <p:spPr>
          <a:xfrm>
            <a:off x="677334" y="2560411"/>
            <a:ext cx="6096000" cy="11726287"/>
          </a:xfrm>
          <a:prstGeom prst="rect">
            <a:avLst/>
          </a:prstGeom>
        </p:spPr>
        <p:txBody>
          <a:bodyPr>
            <a:spAutoFit/>
          </a:bodyPr>
          <a:lstStyle/>
          <a:p>
            <a:r>
              <a:rPr lang="en-US" dirty="0" err="1"/>
              <a:t>Sicherheitsklassen</a:t>
            </a:r>
            <a:r>
              <a:rPr lang="en-US" dirty="0"/>
              <a:t> </a:t>
            </a:r>
            <a:r>
              <a:rPr lang="en-US" dirty="0" err="1"/>
              <a:t>gemäß</a:t>
            </a:r>
            <a:r>
              <a:rPr lang="en-US" dirty="0"/>
              <a:t> IEC 62304</a:t>
            </a:r>
          </a:p>
          <a:p>
            <a:r>
              <a:rPr lang="de-DE" i="1" dirty="0"/>
              <a:t>Zuerst </a:t>
            </a:r>
            <a:r>
              <a:rPr lang="de-DE" b="1" i="1" dirty="0"/>
              <a:t>Klasse A</a:t>
            </a:r>
            <a:r>
              <a:rPr lang="de-DE" i="1" dirty="0"/>
              <a:t>: Keine Verletzung oder Schädigung der Gesundheit ist möglich</a:t>
            </a:r>
            <a:endParaRPr lang="de-DE" dirty="0"/>
          </a:p>
          <a:p>
            <a:r>
              <a:rPr lang="de-DE" i="1" dirty="0"/>
              <a:t>Dann </a:t>
            </a:r>
            <a:r>
              <a:rPr lang="de-DE" b="1" i="1" dirty="0"/>
              <a:t>Klasse B</a:t>
            </a:r>
            <a:r>
              <a:rPr lang="de-DE" i="1" dirty="0"/>
              <a:t>: Keine SCHWERE VERLETZUNG ist möglich</a:t>
            </a:r>
            <a:endParaRPr lang="de-DE" dirty="0"/>
          </a:p>
          <a:p>
            <a:r>
              <a:rPr lang="de-DE" i="1" dirty="0"/>
              <a:t>Schließlich </a:t>
            </a:r>
            <a:r>
              <a:rPr lang="de-DE" b="1" i="1" dirty="0"/>
              <a:t>Klasse C</a:t>
            </a:r>
            <a:r>
              <a:rPr lang="de-DE" i="1" dirty="0"/>
              <a:t>: Tod oder SCHWERE VERLETZUNG ist möglich</a:t>
            </a:r>
          </a:p>
          <a:p>
            <a:r>
              <a:rPr lang="de-DE" dirty="0"/>
              <a:t>Eine schwere Verletzung definiert die Norm dabei als „</a:t>
            </a:r>
            <a:r>
              <a:rPr lang="de-DE" i="1" dirty="0"/>
              <a:t>Verletzung oder Krankheit, die direkt oder indirekt lebensbedrohend ist, zu einer andauernden </a:t>
            </a:r>
            <a:r>
              <a:rPr lang="de-DE" i="1" dirty="0" err="1"/>
              <a:t>Beeinträchtigung</a:t>
            </a:r>
            <a:r>
              <a:rPr lang="de-DE" i="1" dirty="0"/>
              <a:t> einer </a:t>
            </a:r>
            <a:r>
              <a:rPr lang="de-DE" i="1" dirty="0" err="1"/>
              <a:t>Körperfunktion</a:t>
            </a:r>
            <a:r>
              <a:rPr lang="de-DE" i="1" dirty="0"/>
              <a:t> oder zu einer andauernden </a:t>
            </a:r>
            <a:r>
              <a:rPr lang="de-DE" i="1" dirty="0" err="1"/>
              <a:t>Schädigung</a:t>
            </a:r>
            <a:r>
              <a:rPr lang="de-DE" i="1" dirty="0"/>
              <a:t> des (menschlichen) </a:t>
            </a:r>
            <a:r>
              <a:rPr lang="de-DE" i="1" dirty="0" err="1"/>
              <a:t>Körpers</a:t>
            </a:r>
            <a:r>
              <a:rPr lang="de-DE" i="1" dirty="0"/>
              <a:t> </a:t>
            </a:r>
            <a:r>
              <a:rPr lang="de-DE" i="1" dirty="0" err="1"/>
              <a:t>führt</a:t>
            </a:r>
            <a:r>
              <a:rPr lang="de-DE" i="1" dirty="0"/>
              <a:t> oder ein medizinisches oder chirurgisches Eingreifen erfordert, um eine andauernde </a:t>
            </a:r>
            <a:r>
              <a:rPr lang="de-DE" i="1" dirty="0" err="1"/>
              <a:t>Beeinträchtigung</a:t>
            </a:r>
            <a:r>
              <a:rPr lang="de-DE" i="1" dirty="0"/>
              <a:t> einer </a:t>
            </a:r>
            <a:r>
              <a:rPr lang="de-DE" i="1" dirty="0" err="1"/>
              <a:t>Körperfunktion</a:t>
            </a:r>
            <a:r>
              <a:rPr lang="de-DE" i="1" dirty="0"/>
              <a:t> oder eine andauernde </a:t>
            </a:r>
            <a:r>
              <a:rPr lang="de-DE" i="1" dirty="0" err="1"/>
              <a:t>Schädigung</a:t>
            </a:r>
            <a:r>
              <a:rPr lang="de-DE" i="1" dirty="0"/>
              <a:t> des (menschlichen) </a:t>
            </a:r>
            <a:r>
              <a:rPr lang="de-DE" i="1" dirty="0" err="1"/>
              <a:t>Körpers</a:t>
            </a:r>
            <a:r>
              <a:rPr lang="de-DE" i="1" dirty="0"/>
              <a:t> zu verhindern“</a:t>
            </a:r>
            <a:endParaRPr lang="de-DE" dirty="0"/>
          </a:p>
          <a:p>
            <a:r>
              <a:rPr lang="de-DE" dirty="0"/>
              <a:t>Aufwand für die Software-Dokumentation an den Grad möglicher Schäden anpassen können</a:t>
            </a:r>
            <a:endParaRPr lang="de-DE" b="1" dirty="0">
              <a:solidFill>
                <a:srgbClr val="DC1A22"/>
              </a:solidFill>
              <a:latin typeface="Open Sans" panose="020B0606030504020204" pitchFamily="34" charset="0"/>
            </a:endParaRPr>
          </a:p>
          <a:p>
            <a:endParaRPr lang="de-DE" b="1" dirty="0">
              <a:solidFill>
                <a:srgbClr val="DC1A22"/>
              </a:solidFill>
              <a:latin typeface="Open Sans" panose="020B0606030504020204" pitchFamily="34" charset="0"/>
            </a:endParaRPr>
          </a:p>
          <a:p>
            <a:r>
              <a:rPr lang="de-DE" b="1" dirty="0">
                <a:solidFill>
                  <a:srgbClr val="DC1A22"/>
                </a:solidFill>
                <a:latin typeface="Open Sans" panose="020B0606030504020204" pitchFamily="34" charset="0"/>
              </a:rPr>
              <a:t>IEC 62304 Kapitel 5.2: Software-Anforderungen</a:t>
            </a:r>
            <a:endParaRPr lang="de-DE" dirty="0">
              <a:solidFill>
                <a:srgbClr val="DC1A22"/>
              </a:solidFill>
              <a:latin typeface="Open Sans" panose="020B0606030504020204" pitchFamily="34" charset="0"/>
            </a:endParaRPr>
          </a:p>
          <a:p>
            <a:pPr>
              <a:buFont typeface="Arial" panose="020B0604020202020204" pitchFamily="34" charset="0"/>
              <a:buChar char="•"/>
            </a:pPr>
            <a:r>
              <a:rPr lang="de-DE" dirty="0">
                <a:solidFill>
                  <a:srgbClr val="212529"/>
                </a:solidFill>
                <a:latin typeface="Open Sans" panose="020B0606030504020204" pitchFamily="34" charset="0"/>
              </a:rPr>
              <a:t>Ableiten der </a:t>
            </a:r>
            <a:r>
              <a:rPr lang="de-DE" b="1" dirty="0">
                <a:solidFill>
                  <a:srgbClr val="DC1A22"/>
                </a:solidFill>
                <a:latin typeface="Open Sans" panose="020B0606030504020204" pitchFamily="34" charset="0"/>
                <a:hlinkClick r:id="rId3"/>
              </a:rPr>
              <a:t>Software-Anforderungen</a:t>
            </a:r>
            <a:endParaRPr lang="de-DE" b="1" dirty="0">
              <a:solidFill>
                <a:srgbClr val="DC1A22"/>
              </a:solidFill>
              <a:latin typeface="Open Sans" panose="020B0606030504020204" pitchFamily="34" charset="0"/>
            </a:endParaRPr>
          </a:p>
          <a:p>
            <a:pPr>
              <a:buFont typeface="Arial" panose="020B0604020202020204" pitchFamily="34" charset="0"/>
              <a:buChar char="•"/>
            </a:pPr>
            <a:endParaRPr lang="de-DE" b="1" dirty="0">
              <a:solidFill>
                <a:srgbClr val="DC1A22"/>
              </a:solidFill>
              <a:latin typeface="Open Sans" panose="020B0606030504020204" pitchFamily="34" charset="0"/>
            </a:endParaRPr>
          </a:p>
          <a:p>
            <a:pPr>
              <a:buFont typeface="Arial" panose="020B0604020202020204" pitchFamily="34" charset="0"/>
              <a:buChar char="•"/>
            </a:pPr>
            <a:r>
              <a:rPr lang="en-US" dirty="0" err="1"/>
              <a:t>Kompatibilität</a:t>
            </a:r>
            <a:r>
              <a:rPr lang="en-US" dirty="0"/>
              <a:t> und </a:t>
            </a:r>
            <a:r>
              <a:rPr lang="en-US" dirty="0" err="1"/>
              <a:t>Interoperabilität</a:t>
            </a:r>
            <a:endParaRPr lang="en-US" dirty="0"/>
          </a:p>
          <a:p>
            <a:pPr>
              <a:buFont typeface="Arial" panose="020B0604020202020204" pitchFamily="34" charset="0"/>
              <a:buChar char="•"/>
            </a:pPr>
            <a:r>
              <a:rPr lang="en-US" dirty="0"/>
              <a:t>IT-</a:t>
            </a:r>
            <a:r>
              <a:rPr lang="en-US" dirty="0" err="1"/>
              <a:t>Sicherheit</a:t>
            </a:r>
            <a:r>
              <a:rPr lang="en-US" dirty="0"/>
              <a:t>, Mobile </a:t>
            </a:r>
            <a:r>
              <a:rPr lang="en-US" dirty="0" err="1"/>
              <a:t>Plattformen</a:t>
            </a:r>
            <a:endParaRPr lang="en-US" dirty="0"/>
          </a:p>
          <a:p>
            <a:pPr>
              <a:buFont typeface="Arial" panose="020B0604020202020204" pitchFamily="34" charset="0"/>
              <a:buChar char="•"/>
            </a:pPr>
            <a:r>
              <a:rPr lang="en-US" dirty="0" err="1"/>
              <a:t>Technische</a:t>
            </a:r>
            <a:r>
              <a:rPr lang="en-US" dirty="0"/>
              <a:t> </a:t>
            </a:r>
            <a:r>
              <a:rPr lang="en-US" dirty="0" err="1"/>
              <a:t>Dokumentation</a:t>
            </a:r>
            <a:endParaRPr lang="en-US" dirty="0"/>
          </a:p>
          <a:p>
            <a:pPr>
              <a:buFont typeface="Arial" panose="020B0604020202020204" pitchFamily="34" charset="0"/>
              <a:buChar char="•"/>
            </a:pPr>
            <a:r>
              <a:rPr lang="en-US" dirty="0"/>
              <a:t>Unique Device Identification</a:t>
            </a:r>
          </a:p>
          <a:p>
            <a:pPr>
              <a:buFont typeface="Arial" panose="020B0604020202020204" pitchFamily="34" charset="0"/>
              <a:buChar char="•"/>
            </a:pPr>
            <a:endParaRPr lang="en-US" dirty="0"/>
          </a:p>
          <a:p>
            <a:pPr>
              <a:buFont typeface="Arial" panose="020B0604020202020204" pitchFamily="34" charset="0"/>
              <a:buChar char="•"/>
            </a:pPr>
            <a:endParaRPr lang="de-DE" b="1" dirty="0">
              <a:solidFill>
                <a:srgbClr val="DC1A22"/>
              </a:solidFill>
              <a:latin typeface="Open Sans" panose="020B0606030504020204" pitchFamily="34" charset="0"/>
            </a:endParaRPr>
          </a:p>
          <a:p>
            <a:r>
              <a:rPr lang="de-DE" b="1" dirty="0"/>
              <a:t>IEC 62304 Kapitel 5.3 und 5.4: Software-Architektur</a:t>
            </a:r>
            <a:endParaRPr lang="de-DE" dirty="0"/>
          </a:p>
          <a:p>
            <a:r>
              <a:rPr lang="de-DE" dirty="0"/>
              <a:t>Normenkonforme Dokumentation der </a:t>
            </a:r>
            <a:r>
              <a:rPr lang="de-DE" b="1" dirty="0">
                <a:hlinkClick r:id="rId4"/>
              </a:rPr>
              <a:t>Software-Architektur</a:t>
            </a:r>
            <a:endParaRPr lang="de-DE" dirty="0"/>
          </a:p>
          <a:p>
            <a:r>
              <a:rPr lang="de-DE" b="1" dirty="0"/>
              <a:t>IEC 62304 Kapitel 5.5 – 5.7: Implementierung und Verifizierung</a:t>
            </a:r>
            <a:endParaRPr lang="de-DE" dirty="0"/>
          </a:p>
          <a:p>
            <a:r>
              <a:rPr lang="de-DE" dirty="0"/>
              <a:t>Tipps zur </a:t>
            </a:r>
            <a:r>
              <a:rPr lang="de-DE" b="1" dirty="0">
                <a:hlinkClick r:id="rId5"/>
              </a:rPr>
              <a:t>Code Reviews</a:t>
            </a:r>
            <a:r>
              <a:rPr lang="de-DE" dirty="0"/>
              <a:t> (Kapitel 5.5)</a:t>
            </a:r>
          </a:p>
          <a:p>
            <a:r>
              <a:rPr lang="de-DE" dirty="0"/>
              <a:t>Anforderungen der IEC 62304 an das </a:t>
            </a:r>
            <a:r>
              <a:rPr lang="de-DE" b="1" dirty="0">
                <a:hlinkClick r:id="rId6"/>
              </a:rPr>
              <a:t>Software-</a:t>
            </a:r>
            <a:r>
              <a:rPr lang="de-DE" b="1" dirty="0" err="1">
                <a:hlinkClick r:id="rId6"/>
              </a:rPr>
              <a:t>Testing</a:t>
            </a:r>
            <a:r>
              <a:rPr lang="de-DE" dirty="0"/>
              <a:t> wie z.B. an</a:t>
            </a:r>
          </a:p>
          <a:p>
            <a:pPr lvl="1"/>
            <a:r>
              <a:rPr lang="de-DE" dirty="0"/>
              <a:t>das </a:t>
            </a:r>
            <a:r>
              <a:rPr lang="de-DE" b="1" dirty="0">
                <a:hlinkClick r:id="rId7"/>
              </a:rPr>
              <a:t>Unit-</a:t>
            </a:r>
            <a:r>
              <a:rPr lang="de-DE" b="1" dirty="0" err="1">
                <a:hlinkClick r:id="rId7"/>
              </a:rPr>
              <a:t>Testing</a:t>
            </a:r>
            <a:r>
              <a:rPr lang="de-DE" dirty="0"/>
              <a:t> (Kapitel 5.5),</a:t>
            </a:r>
          </a:p>
          <a:p>
            <a:pPr lvl="1"/>
            <a:r>
              <a:rPr lang="de-DE" dirty="0"/>
              <a:t>die </a:t>
            </a:r>
            <a:r>
              <a:rPr lang="de-DE" b="1" dirty="0">
                <a:hlinkClick r:id="rId8"/>
              </a:rPr>
              <a:t>Integrationstests</a:t>
            </a:r>
            <a:r>
              <a:rPr lang="de-DE" dirty="0"/>
              <a:t> (Kapitel 5.6),</a:t>
            </a:r>
          </a:p>
          <a:p>
            <a:pPr lvl="1"/>
            <a:r>
              <a:rPr lang="de-DE" dirty="0"/>
              <a:t>die </a:t>
            </a:r>
            <a:r>
              <a:rPr lang="de-DE" b="1" dirty="0">
                <a:hlinkClick r:id="rId9"/>
              </a:rPr>
              <a:t>Regressionstests</a:t>
            </a:r>
            <a:r>
              <a:rPr lang="de-DE" dirty="0"/>
              <a:t> und</a:t>
            </a:r>
          </a:p>
          <a:p>
            <a:pPr lvl="1"/>
            <a:r>
              <a:rPr lang="de-DE" dirty="0"/>
              <a:t>die </a:t>
            </a:r>
            <a:r>
              <a:rPr lang="de-DE" b="1" dirty="0">
                <a:hlinkClick r:id="rId10"/>
              </a:rPr>
              <a:t>Software-Systemtests</a:t>
            </a:r>
            <a:r>
              <a:rPr lang="de-DE" dirty="0"/>
              <a:t> (Kapitel 5.7)</a:t>
            </a:r>
          </a:p>
          <a:p>
            <a:r>
              <a:rPr lang="de-DE" dirty="0"/>
              <a:t>Hinweise zu </a:t>
            </a:r>
            <a:r>
              <a:rPr lang="de-DE" b="1" dirty="0">
                <a:hlinkClick r:id="rId11"/>
              </a:rPr>
              <a:t>Kodierrichtlinien</a:t>
            </a:r>
            <a:r>
              <a:rPr lang="de-DE" dirty="0"/>
              <a:t> und der statischen Code-Analyse</a:t>
            </a:r>
          </a:p>
          <a:p>
            <a:r>
              <a:rPr lang="de-DE" dirty="0"/>
              <a:t>IEC 62304 Kapitel 5.8: Software-Freigabe</a:t>
            </a:r>
          </a:p>
          <a:p>
            <a:pPr>
              <a:buFont typeface="Arial" panose="020B0604020202020204" pitchFamily="34" charset="0"/>
              <a:buChar char="•"/>
            </a:pPr>
            <a:r>
              <a:rPr lang="en-US" dirty="0" err="1"/>
              <a:t>Umgang</a:t>
            </a:r>
            <a:r>
              <a:rPr lang="en-US" dirty="0"/>
              <a:t> </a:t>
            </a:r>
            <a:r>
              <a:rPr lang="en-US" dirty="0" err="1"/>
              <a:t>mit</a:t>
            </a:r>
            <a:r>
              <a:rPr lang="en-US" dirty="0"/>
              <a:t> </a:t>
            </a:r>
            <a:r>
              <a:rPr lang="en-US" dirty="0" err="1"/>
              <a:t>Änderungen</a:t>
            </a:r>
            <a:r>
              <a:rPr lang="en-US" dirty="0"/>
              <a:t> (</a:t>
            </a:r>
            <a:r>
              <a:rPr lang="en-US" b="1" dirty="0">
                <a:hlinkClick r:id="rId12"/>
              </a:rPr>
              <a:t>Software-</a:t>
            </a:r>
            <a:r>
              <a:rPr lang="en-US" b="1" dirty="0" err="1">
                <a:hlinkClick r:id="rId12"/>
              </a:rPr>
              <a:t>Wartung</a:t>
            </a:r>
            <a:r>
              <a:rPr lang="en-US" dirty="0"/>
              <a:t>)</a:t>
            </a:r>
          </a:p>
          <a:p>
            <a:pPr>
              <a:buFont typeface="Arial" panose="020B0604020202020204" pitchFamily="34" charset="0"/>
              <a:buChar char="•"/>
            </a:pPr>
            <a:endParaRPr lang="de-DE" b="0" i="0" dirty="0">
              <a:solidFill>
                <a:srgbClr val="212529"/>
              </a:solidFill>
              <a:effectLst/>
              <a:latin typeface="Open Sans" panose="020B0606030504020204" pitchFamily="34" charset="0"/>
            </a:endParaRPr>
          </a:p>
        </p:txBody>
      </p:sp>
      <p:pic>
        <p:nvPicPr>
          <p:cNvPr id="5122" name="Picture 2" descr="IEC 62304: Sicherheitsklassen gemäß Ammendment I (Entscheidungsdiagramm)">
            <a:extLst>
              <a:ext uri="{FF2B5EF4-FFF2-40B4-BE49-F238E27FC236}">
                <a16:creationId xmlns:a16="http://schemas.microsoft.com/office/drawing/2014/main" id="{D358F587-BB3B-4290-8E45-38F9B213AA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34494" y="1981200"/>
            <a:ext cx="44989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Grafik 9">
            <a:extLst>
              <a:ext uri="{FF2B5EF4-FFF2-40B4-BE49-F238E27FC236}">
                <a16:creationId xmlns:a16="http://schemas.microsoft.com/office/drawing/2014/main" id="{B65304F3-97FA-4AD4-85F7-5A967B899C85}"/>
              </a:ext>
            </a:extLst>
          </p:cNvPr>
          <p:cNvPicPr>
            <a:picLocks noChangeAspect="1"/>
          </p:cNvPicPr>
          <p:nvPr/>
        </p:nvPicPr>
        <p:blipFill>
          <a:blip r:embed="rId14"/>
          <a:stretch>
            <a:fillRect/>
          </a:stretch>
        </p:blipFill>
        <p:spPr>
          <a:xfrm>
            <a:off x="7936971" y="9176279"/>
            <a:ext cx="8086725" cy="2085975"/>
          </a:xfrm>
          <a:prstGeom prst="rect">
            <a:avLst/>
          </a:prstGeom>
        </p:spPr>
      </p:pic>
      <p:sp>
        <p:nvSpPr>
          <p:cNvPr id="12" name="Rechteck 11">
            <a:extLst>
              <a:ext uri="{FF2B5EF4-FFF2-40B4-BE49-F238E27FC236}">
                <a16:creationId xmlns:a16="http://schemas.microsoft.com/office/drawing/2014/main" id="{FA6A1F11-088C-45EC-B475-AE1D288516D8}"/>
              </a:ext>
            </a:extLst>
          </p:cNvPr>
          <p:cNvSpPr/>
          <p:nvPr/>
        </p:nvSpPr>
        <p:spPr>
          <a:xfrm>
            <a:off x="12632267" y="2376944"/>
            <a:ext cx="6096000" cy="5355312"/>
          </a:xfrm>
          <a:prstGeom prst="rect">
            <a:avLst/>
          </a:prstGeom>
        </p:spPr>
        <p:txBody>
          <a:bodyPr>
            <a:spAutoFit/>
          </a:bodyPr>
          <a:lstStyle/>
          <a:p>
            <a:pPr>
              <a:buFont typeface="Arial" panose="020B0604020202020204" pitchFamily="34" charset="0"/>
              <a:buChar char="•"/>
            </a:pPr>
            <a:r>
              <a:rPr lang="de-DE" b="1">
                <a:solidFill>
                  <a:srgbClr val="212529"/>
                </a:solidFill>
                <a:latin typeface="Open Sans" panose="020B0606030504020204" pitchFamily="34" charset="0"/>
              </a:rPr>
              <a:t>Sicherheitsklasse A</a:t>
            </a:r>
            <a:r>
              <a:rPr lang="de-DE">
                <a:solidFill>
                  <a:srgbClr val="212529"/>
                </a:solidFill>
                <a:latin typeface="Open Sans" panose="020B0606030504020204" pitchFamily="34" charset="0"/>
              </a:rPr>
              <a:t>: Ein Software-System fällt dann in die Klasse A wenn sie nicht zu einer Gefährdungssituation beitragen kann oder (und das ist neu), wenn das Software-System zwar zu einer Gefährdungssituation beitragen kann, das aber nicht zu einem inakzeptablen Risiko führt, spätestens wenn man entsprechende Risikokontrollmaßnahmen ergriffen hat. Diese Risikokontrollmaßnahmen müssen aber außerhalb des Software-Systems liegen.</a:t>
            </a:r>
          </a:p>
          <a:p>
            <a:pPr>
              <a:buFont typeface="Arial" panose="020B0604020202020204" pitchFamily="34" charset="0"/>
              <a:buChar char="•"/>
            </a:pPr>
            <a:r>
              <a:rPr lang="de-DE" b="1">
                <a:solidFill>
                  <a:srgbClr val="212529"/>
                </a:solidFill>
                <a:latin typeface="Open Sans" panose="020B0606030504020204" pitchFamily="34" charset="0"/>
              </a:rPr>
              <a:t>Sicherheitsklasse B</a:t>
            </a:r>
            <a:r>
              <a:rPr lang="de-DE">
                <a:solidFill>
                  <a:srgbClr val="212529"/>
                </a:solidFill>
                <a:latin typeface="Open Sans" panose="020B0606030504020204" pitchFamily="34" charset="0"/>
              </a:rPr>
              <a:t>: Ein Software-System fällt in die Klasse B, wenn es zwar zu einer Gefährdungssituation führen kann, die nach den Risikokontrollmaßnahmen (wieder außerhalb des Software-Systems umzusetzen) zu einem inakzeptablen Risiko führt, aber die möglichen resultierenden Schäden nicht schwer sind.</a:t>
            </a:r>
          </a:p>
          <a:p>
            <a:pPr>
              <a:buFont typeface="Arial" panose="020B0604020202020204" pitchFamily="34" charset="0"/>
              <a:buChar char="•"/>
            </a:pPr>
            <a:r>
              <a:rPr lang="de-DE" b="1">
                <a:solidFill>
                  <a:srgbClr val="212529"/>
                </a:solidFill>
                <a:latin typeface="Open Sans" panose="020B0606030504020204" pitchFamily="34" charset="0"/>
              </a:rPr>
              <a:t>Sicherheitsklasse C</a:t>
            </a:r>
            <a:r>
              <a:rPr lang="de-DE">
                <a:solidFill>
                  <a:srgbClr val="212529"/>
                </a:solidFill>
                <a:latin typeface="Open Sans" panose="020B0606030504020204" pitchFamily="34" charset="0"/>
              </a:rPr>
              <a:t>: Diese Klasse ist definiert wie die Klasse B mit der Ausnahme, dass die möglichen resultierenden Schäden schwer sind oder sogar zum Tod führen können.</a:t>
            </a:r>
            <a:endParaRPr lang="de-DE" b="0" i="0" dirty="0">
              <a:solidFill>
                <a:srgbClr val="212529"/>
              </a:solidFill>
              <a:effectLst/>
              <a:latin typeface="Open Sans" panose="020B0606030504020204" pitchFamily="34" charset="0"/>
            </a:endParaRPr>
          </a:p>
        </p:txBody>
      </p:sp>
      <p:sp>
        <p:nvSpPr>
          <p:cNvPr id="13" name="Rechteck 12">
            <a:extLst>
              <a:ext uri="{FF2B5EF4-FFF2-40B4-BE49-F238E27FC236}">
                <a16:creationId xmlns:a16="http://schemas.microsoft.com/office/drawing/2014/main" id="{62A46C35-5D9D-4491-B005-06FAED58FD97}"/>
              </a:ext>
            </a:extLst>
          </p:cNvPr>
          <p:cNvSpPr/>
          <p:nvPr/>
        </p:nvSpPr>
        <p:spPr>
          <a:xfrm>
            <a:off x="-4617321" y="3889402"/>
            <a:ext cx="4131018" cy="923330"/>
          </a:xfrm>
          <a:prstGeom prst="rect">
            <a:avLst/>
          </a:prstGeom>
        </p:spPr>
        <p:txBody>
          <a:bodyPr wrap="square">
            <a:spAutoFit/>
          </a:bodyPr>
          <a:lstStyle/>
          <a:p>
            <a:r>
              <a:rPr lang="en-US" dirty="0">
                <a:solidFill>
                  <a:srgbClr val="DC1A22"/>
                </a:solidFill>
                <a:latin typeface="Open Sans" panose="020B0606030504020204" pitchFamily="34" charset="0"/>
              </a:rPr>
              <a:t>SOUP – Software of Unknown Provenance – </a:t>
            </a:r>
            <a:r>
              <a:rPr lang="en-US" dirty="0" err="1">
                <a:solidFill>
                  <a:srgbClr val="DC1A22"/>
                </a:solidFill>
                <a:latin typeface="Open Sans" panose="020B0606030504020204" pitchFamily="34" charset="0"/>
              </a:rPr>
              <a:t>keine</a:t>
            </a:r>
            <a:r>
              <a:rPr lang="en-US" dirty="0">
                <a:solidFill>
                  <a:srgbClr val="DC1A22"/>
                </a:solidFill>
                <a:latin typeface="Open Sans" panose="020B0606030504020204" pitchFamily="34" charset="0"/>
              </a:rPr>
              <a:t> </a:t>
            </a:r>
            <a:r>
              <a:rPr lang="en-US" dirty="0" err="1">
                <a:solidFill>
                  <a:srgbClr val="DC1A22"/>
                </a:solidFill>
                <a:latin typeface="Open Sans" panose="020B0606030504020204" pitchFamily="34" charset="0"/>
              </a:rPr>
              <a:t>Zulieferer</a:t>
            </a:r>
            <a:r>
              <a:rPr lang="en-US" dirty="0">
                <a:solidFill>
                  <a:srgbClr val="DC1A22"/>
                </a:solidFill>
                <a:latin typeface="Open Sans" panose="020B0606030504020204" pitchFamily="34" charset="0"/>
              </a:rPr>
              <a:t>, </a:t>
            </a:r>
            <a:r>
              <a:rPr lang="en-US" dirty="0" err="1">
                <a:solidFill>
                  <a:srgbClr val="DC1A22"/>
                </a:solidFill>
                <a:latin typeface="Open Sans" panose="020B0606030504020204" pitchFamily="34" charset="0"/>
              </a:rPr>
              <a:t>daher</a:t>
            </a:r>
            <a:r>
              <a:rPr lang="en-US" dirty="0">
                <a:solidFill>
                  <a:srgbClr val="DC1A22"/>
                </a:solidFill>
                <a:latin typeface="Open Sans" panose="020B0606030504020204" pitchFamily="34" charset="0"/>
              </a:rPr>
              <a:t> </a:t>
            </a:r>
            <a:r>
              <a:rPr lang="en-US" dirty="0" err="1">
                <a:solidFill>
                  <a:srgbClr val="DC1A22"/>
                </a:solidFill>
                <a:latin typeface="Open Sans" panose="020B0606030504020204" pitchFamily="34" charset="0"/>
              </a:rPr>
              <a:t>ausschluss</a:t>
            </a:r>
            <a:endParaRPr lang="en-US" b="0" i="0" dirty="0">
              <a:solidFill>
                <a:srgbClr val="DC1A22"/>
              </a:solidFill>
              <a:effectLst/>
              <a:latin typeface="Open Sans" panose="020B0606030504020204" pitchFamily="34" charset="0"/>
            </a:endParaRPr>
          </a:p>
        </p:txBody>
      </p:sp>
    </p:spTree>
    <p:extLst>
      <p:ext uri="{BB962C8B-B14F-4D97-AF65-F5344CB8AC3E}">
        <p14:creationId xmlns:p14="http://schemas.microsoft.com/office/powerpoint/2010/main" val="4670086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2C9C6047-4C82-4015-8A4D-C7BBACE5D56B}"/>
              </a:ext>
            </a:extLst>
          </p:cNvPr>
          <p:cNvSpPr/>
          <p:nvPr/>
        </p:nvSpPr>
        <p:spPr>
          <a:xfrm>
            <a:off x="347133" y="672868"/>
            <a:ext cx="6096000" cy="923330"/>
          </a:xfrm>
          <a:prstGeom prst="rect">
            <a:avLst/>
          </a:prstGeom>
        </p:spPr>
        <p:txBody>
          <a:bodyPr>
            <a:spAutoFit/>
          </a:bodyPr>
          <a:lstStyle/>
          <a:p>
            <a:r>
              <a:rPr lang="en-US" dirty="0" err="1">
                <a:solidFill>
                  <a:srgbClr val="DC1A22"/>
                </a:solidFill>
                <a:latin typeface="Open Sans" panose="020B0606030504020204" pitchFamily="34" charset="0"/>
              </a:rPr>
              <a:t>Fehlerwahrscheinlichkeit</a:t>
            </a:r>
            <a:r>
              <a:rPr lang="en-US" dirty="0">
                <a:solidFill>
                  <a:srgbClr val="DC1A22"/>
                </a:solidFill>
                <a:latin typeface="Open Sans" panose="020B0606030504020204" pitchFamily="34" charset="0"/>
              </a:rPr>
              <a:t> </a:t>
            </a:r>
            <a:r>
              <a:rPr lang="en-US" dirty="0" err="1">
                <a:solidFill>
                  <a:srgbClr val="DC1A22"/>
                </a:solidFill>
                <a:latin typeface="Open Sans" panose="020B0606030504020204" pitchFamily="34" charset="0"/>
              </a:rPr>
              <a:t>bei</a:t>
            </a:r>
            <a:r>
              <a:rPr lang="en-US" dirty="0">
                <a:solidFill>
                  <a:srgbClr val="DC1A22"/>
                </a:solidFill>
                <a:latin typeface="Open Sans" panose="020B0606030504020204" pitchFamily="34" charset="0"/>
              </a:rPr>
              <a:t> Software</a:t>
            </a:r>
          </a:p>
          <a:p>
            <a:br>
              <a:rPr lang="en-US" dirty="0">
                <a:solidFill>
                  <a:srgbClr val="212529"/>
                </a:solidFill>
                <a:latin typeface="-apple-system"/>
              </a:rPr>
            </a:br>
            <a:endParaRPr lang="en-US" dirty="0"/>
          </a:p>
        </p:txBody>
      </p:sp>
      <p:sp>
        <p:nvSpPr>
          <p:cNvPr id="6" name="Rechteck 5">
            <a:extLst>
              <a:ext uri="{FF2B5EF4-FFF2-40B4-BE49-F238E27FC236}">
                <a16:creationId xmlns:a16="http://schemas.microsoft.com/office/drawing/2014/main" id="{81D403E8-9341-43E5-8743-82B4EFCB3C0F}"/>
              </a:ext>
            </a:extLst>
          </p:cNvPr>
          <p:cNvSpPr/>
          <p:nvPr/>
        </p:nvSpPr>
        <p:spPr>
          <a:xfrm>
            <a:off x="939800" y="1736636"/>
            <a:ext cx="6096000" cy="1200329"/>
          </a:xfrm>
          <a:prstGeom prst="rect">
            <a:avLst/>
          </a:prstGeom>
        </p:spPr>
        <p:txBody>
          <a:bodyPr>
            <a:spAutoFit/>
          </a:bodyPr>
          <a:lstStyle/>
          <a:p>
            <a:r>
              <a:rPr lang="de-DE" dirty="0"/>
              <a:t>Die IEC 62304:2015 sagt somit nicht, dass für Software stets eine 100%ige Fehlerwahrscheinlichkeit anzunehmen ist. Für Risikoeinschätzungen beispielsweise dürfen Sie mit realistischeren Fehlerwahrscheinlichkeiten agieren.</a:t>
            </a:r>
            <a:endParaRPr lang="en-US" dirty="0"/>
          </a:p>
        </p:txBody>
      </p:sp>
      <p:sp>
        <p:nvSpPr>
          <p:cNvPr id="8" name="Rechteck 7">
            <a:extLst>
              <a:ext uri="{FF2B5EF4-FFF2-40B4-BE49-F238E27FC236}">
                <a16:creationId xmlns:a16="http://schemas.microsoft.com/office/drawing/2014/main" id="{57067551-D0DF-4FC1-B7D2-593838381ECE}"/>
              </a:ext>
            </a:extLst>
          </p:cNvPr>
          <p:cNvSpPr/>
          <p:nvPr/>
        </p:nvSpPr>
        <p:spPr>
          <a:xfrm>
            <a:off x="414867" y="3270746"/>
            <a:ext cx="6096000" cy="6463308"/>
          </a:xfrm>
          <a:prstGeom prst="rect">
            <a:avLst/>
          </a:prstGeom>
        </p:spPr>
        <p:txBody>
          <a:bodyPr>
            <a:spAutoFit/>
          </a:bodyPr>
          <a:lstStyle/>
          <a:p>
            <a:r>
              <a:rPr lang="de-DE" dirty="0"/>
              <a:t>Wie man die tatsächliche Fehlerwahrscheinlichkeit bei Software abschätzen kann</a:t>
            </a:r>
          </a:p>
          <a:p>
            <a:r>
              <a:rPr lang="de-DE" dirty="0"/>
              <a:t>Eine maximale Wahrscheinlichkeit als Zielwert festzulegen, ist eine Sache. Herauszufinden, ob man diesen erreicht hat, eine andere.</a:t>
            </a:r>
          </a:p>
          <a:p>
            <a:endParaRPr lang="de-DE" dirty="0"/>
          </a:p>
          <a:p>
            <a:r>
              <a:rPr lang="de-DE" dirty="0"/>
              <a:t>a) Literaturdaten</a:t>
            </a:r>
          </a:p>
          <a:p>
            <a:r>
              <a:rPr lang="de-DE" dirty="0"/>
              <a:t>Literatur können beim Abschätzen von Fehlerwahrscheinlichkeiten helfen:</a:t>
            </a:r>
          </a:p>
          <a:p>
            <a:endParaRPr lang="de-DE" dirty="0"/>
          </a:p>
          <a:p>
            <a:r>
              <a:rPr lang="de-DE" dirty="0"/>
              <a:t>Pro 1000 Zeilen eines sicherheitskritischen Systems fanden sich 1,4 kritische und 23 unkritische Fehler.</a:t>
            </a:r>
          </a:p>
          <a:p>
            <a:r>
              <a:rPr lang="de-DE" dirty="0"/>
              <a:t>Bei kommerzieller Software wie Windows XP geht man von 30 Fehlern pro 1000 Zeilen aus, was bei 35 Mio. Zeilen mehr als 1 Mio. Fehlern entspricht. Dennoch hat Windows XP eine MTBF (</a:t>
            </a:r>
            <a:r>
              <a:rPr lang="de-DE" dirty="0" err="1"/>
              <a:t>mean</a:t>
            </a:r>
            <a:r>
              <a:rPr lang="de-DE" dirty="0"/>
              <a:t> time </a:t>
            </a:r>
            <a:r>
              <a:rPr lang="de-DE" dirty="0" err="1"/>
              <a:t>between</a:t>
            </a:r>
            <a:r>
              <a:rPr lang="de-DE" dirty="0"/>
              <a:t> </a:t>
            </a:r>
            <a:r>
              <a:rPr lang="de-DE" dirty="0" err="1"/>
              <a:t>failure</a:t>
            </a:r>
            <a:r>
              <a:rPr lang="de-DE" dirty="0"/>
              <a:t>) von 300 Stunden.</a:t>
            </a:r>
          </a:p>
          <a:p>
            <a:r>
              <a:rPr lang="de-DE" dirty="0"/>
              <a:t>Bei Autos und Flugzeugen geht man von 10E-7 Software-Fehlern pro Stunde aus. (Diese Zahlen stehen, wie oben </a:t>
            </a:r>
            <a:r>
              <a:rPr lang="de-DE" dirty="0" err="1"/>
              <a:t>erkärt</a:t>
            </a:r>
            <a:r>
              <a:rPr lang="de-DE" dirty="0"/>
              <a:t>, nicht im Widerspruch zu den o.g. Forderungen an die Fehlerwahrscheinlichkeit von ganzen Verkehrsmitteln.)</a:t>
            </a:r>
          </a:p>
          <a:p>
            <a:r>
              <a:rPr lang="de-DE" dirty="0"/>
              <a:t>Es bleibt das Problem: Diese Daten helfen zwar bei der Abschätzung von Fehlerwahrscheinlichkeiten, stellen aber keinen Beweis dar, dass diese tatsächlich erreicht werden.</a:t>
            </a:r>
            <a:endParaRPr lang="en-US" dirty="0"/>
          </a:p>
        </p:txBody>
      </p:sp>
      <p:sp>
        <p:nvSpPr>
          <p:cNvPr id="10" name="Rechteck 9">
            <a:extLst>
              <a:ext uri="{FF2B5EF4-FFF2-40B4-BE49-F238E27FC236}">
                <a16:creationId xmlns:a16="http://schemas.microsoft.com/office/drawing/2014/main" id="{E2618F0C-F819-40E1-829F-8A89AF1EB0C6}"/>
              </a:ext>
            </a:extLst>
          </p:cNvPr>
          <p:cNvSpPr/>
          <p:nvPr/>
        </p:nvSpPr>
        <p:spPr>
          <a:xfrm>
            <a:off x="6959600" y="218956"/>
            <a:ext cx="6096000" cy="11449288"/>
          </a:xfrm>
          <a:prstGeom prst="rect">
            <a:avLst/>
          </a:prstGeom>
        </p:spPr>
        <p:txBody>
          <a:bodyPr>
            <a:spAutoFit/>
          </a:bodyPr>
          <a:lstStyle/>
          <a:p>
            <a:r>
              <a:rPr lang="de-DE" dirty="0"/>
              <a:t>Ausprobieren</a:t>
            </a:r>
          </a:p>
          <a:p>
            <a:r>
              <a:rPr lang="de-DE" dirty="0"/>
              <a:t>Die tatsächliche Wahrscheinlichkeit, auf Fehlerzustände zu stoßen, liefert erst die Praxis bzw. das Ausprobieren. Hierfür gibt es zwei Ansätze:</a:t>
            </a:r>
          </a:p>
          <a:p>
            <a:endParaRPr lang="de-DE" dirty="0"/>
          </a:p>
          <a:p>
            <a:r>
              <a:rPr lang="de-DE" dirty="0"/>
              <a:t>Testen</a:t>
            </a:r>
          </a:p>
          <a:p>
            <a:r>
              <a:rPr lang="de-DE" dirty="0"/>
              <a:t>Im Produktiveinsatz beobachten</a:t>
            </a:r>
          </a:p>
          <a:p>
            <a:r>
              <a:rPr lang="de-DE" dirty="0"/>
              <a:t>ad 1. Testen</a:t>
            </a:r>
          </a:p>
          <a:p>
            <a:r>
              <a:rPr lang="de-DE" dirty="0"/>
              <a:t>Testen hilft, zumindest eine obere Grenze der Wahrscheinlichkeit von Fehlern abzuschätzen. Selbstredend muss dazu beim Testen der Code überhaupt durchlaufen werden. Eine möglichst vollständige Testabdeckung (lesen Sie hier mehr über Code Coverage) ist eine notwendige Voraussetzung, um belastbare Zahlen (MTBF, Fehlerwahrscheinlichkeit, Fehler pro 1000 Zeilen Code (</a:t>
            </a:r>
            <a:r>
              <a:rPr lang="de-DE" dirty="0" err="1"/>
              <a:t>kLoC</a:t>
            </a:r>
            <a:r>
              <a:rPr lang="de-DE" dirty="0"/>
              <a:t>)) abzuleiten.</a:t>
            </a:r>
          </a:p>
          <a:p>
            <a:endParaRPr lang="de-DE" dirty="0"/>
          </a:p>
          <a:p>
            <a:r>
              <a:rPr lang="de-DE" dirty="0"/>
              <a:t>Die Mutation von Code gibt weitere Hinweise darauf, wie sensitiv die gewählten Testfälle tatsächlich Fehler aufspüren.</a:t>
            </a:r>
          </a:p>
          <a:p>
            <a:endParaRPr lang="de-DE" dirty="0"/>
          </a:p>
          <a:p>
            <a:r>
              <a:rPr lang="de-DE" dirty="0"/>
              <a:t>In jedem Fall sollten alle Benutzungsszenarien getestet werden.</a:t>
            </a:r>
          </a:p>
          <a:p>
            <a:endParaRPr lang="de-DE" dirty="0"/>
          </a:p>
          <a:p>
            <a:r>
              <a:rPr lang="de-DE" dirty="0"/>
              <a:t>Vorsicht: Die Testdauer ist insbesondere bei automatisierten Tests kein aussagekräftiges Maß für die Güte bzw. Vollständigkeit (wie an anderer Stelle behauptet).</a:t>
            </a:r>
          </a:p>
          <a:p>
            <a:endParaRPr lang="de-DE" dirty="0"/>
          </a:p>
          <a:p>
            <a:r>
              <a:rPr lang="de-DE" dirty="0"/>
              <a:t>ad 2. Produktiveinsatz</a:t>
            </a:r>
          </a:p>
          <a:p>
            <a:r>
              <a:rPr lang="de-DE" dirty="0"/>
              <a:t>Die „repräsentativsten Testfälle“ und damit die belastbarsten Zahlen erhalten Sie aus dem Feld. Nutzen Sie dazu:</a:t>
            </a:r>
          </a:p>
          <a:p>
            <a:endParaRPr lang="de-DE" dirty="0"/>
          </a:p>
          <a:p>
            <a:r>
              <a:rPr lang="de-DE" dirty="0"/>
              <a:t>Rückmeldungen der Anwender</a:t>
            </a:r>
          </a:p>
          <a:p>
            <a:r>
              <a:rPr lang="de-DE" dirty="0"/>
              <a:t>Eigene Beobachtungen</a:t>
            </a:r>
          </a:p>
          <a:p>
            <a:r>
              <a:rPr lang="de-DE" dirty="0"/>
              <a:t>Auswertungen von Fehler- und Audit-Logs</a:t>
            </a:r>
          </a:p>
          <a:p>
            <a:r>
              <a:rPr lang="de-DE" dirty="0"/>
              <a:t>Befragungen der Anwender</a:t>
            </a:r>
          </a:p>
          <a:p>
            <a:r>
              <a:rPr lang="de-DE" dirty="0"/>
              <a:t>Auswertung der eingegebenen Daten</a:t>
            </a:r>
          </a:p>
          <a:p>
            <a:r>
              <a:rPr lang="de-DE" dirty="0"/>
              <a:t>Nutzungsstatistiken helfen Ihnen zu überprüfen, ob Ihre Tests alle tatsächlichen Benutzungsszenarien abdecken.</a:t>
            </a:r>
          </a:p>
          <a:p>
            <a:endParaRPr lang="de-DE" dirty="0"/>
          </a:p>
          <a:p>
            <a:r>
              <a:rPr lang="de-DE" dirty="0"/>
              <a:t>Allerdings: Bei der Zulassung eines neuen Produkts stehen diese Daten i.d.R. nicht zur Verfügung.</a:t>
            </a:r>
            <a:endParaRPr lang="en-US" dirty="0"/>
          </a:p>
        </p:txBody>
      </p:sp>
      <p:sp>
        <p:nvSpPr>
          <p:cNvPr id="14" name="Rechteck 13">
            <a:extLst>
              <a:ext uri="{FF2B5EF4-FFF2-40B4-BE49-F238E27FC236}">
                <a16:creationId xmlns:a16="http://schemas.microsoft.com/office/drawing/2014/main" id="{B651739D-BDC6-4A09-BE1A-4D3CE3FDD22E}"/>
              </a:ext>
            </a:extLst>
          </p:cNvPr>
          <p:cNvSpPr/>
          <p:nvPr/>
        </p:nvSpPr>
        <p:spPr>
          <a:xfrm>
            <a:off x="13699067" y="218956"/>
            <a:ext cx="6096000" cy="4801314"/>
          </a:xfrm>
          <a:prstGeom prst="rect">
            <a:avLst/>
          </a:prstGeom>
        </p:spPr>
        <p:txBody>
          <a:bodyPr>
            <a:spAutoFit/>
          </a:bodyPr>
          <a:lstStyle/>
          <a:p>
            <a:r>
              <a:rPr lang="de-DE" dirty="0"/>
              <a:t>d) Modellierung und Berechnung</a:t>
            </a:r>
          </a:p>
          <a:p>
            <a:r>
              <a:rPr lang="de-DE" dirty="0"/>
              <a:t>Mathematische Modelle wie Markov-Ketten helfen, die Wahrscheinlichkeiten zu berechnen, mit denen sich Fehler fortpflanzen. Diese Wahrscheinlichkeiten lassen sich oft gerade nicht als das Produkt der Einzelwahrscheinlichkeiten berechnen.</a:t>
            </a:r>
          </a:p>
          <a:p>
            <a:endParaRPr lang="de-DE" dirty="0"/>
          </a:p>
          <a:p>
            <a:r>
              <a:rPr lang="de-DE" dirty="0"/>
              <a:t>Eine Übersicht und kurze Einführung verschafft Ihnen die IEC 61508-3 im Anhang D, insbesondere in den Teilkapiteln D.3 bis D.7.</a:t>
            </a:r>
          </a:p>
          <a:p>
            <a:endParaRPr lang="de-DE" dirty="0"/>
          </a:p>
          <a:p>
            <a:r>
              <a:rPr lang="de-DE" dirty="0"/>
              <a:t>In der Praxis finden diese Verfahren bei Software(!) allerdings kaum Anwendung. Das ist u.a. begründet</a:t>
            </a:r>
          </a:p>
          <a:p>
            <a:endParaRPr lang="de-DE" dirty="0"/>
          </a:p>
          <a:p>
            <a:r>
              <a:rPr lang="de-DE" dirty="0"/>
              <a:t>in deren Komplexität,</a:t>
            </a:r>
          </a:p>
          <a:p>
            <a:r>
              <a:rPr lang="de-DE" dirty="0"/>
              <a:t>in der schwierigen Übertragbarkeit auf Software und</a:t>
            </a:r>
          </a:p>
          <a:p>
            <a:r>
              <a:rPr lang="de-DE" dirty="0"/>
              <a:t>an der mangelnden Abbildung der Software auf ein Modell.</a:t>
            </a:r>
            <a:endParaRPr lang="en-US" dirty="0"/>
          </a:p>
        </p:txBody>
      </p:sp>
      <p:sp>
        <p:nvSpPr>
          <p:cNvPr id="16" name="Rechteck 15">
            <a:extLst>
              <a:ext uri="{FF2B5EF4-FFF2-40B4-BE49-F238E27FC236}">
                <a16:creationId xmlns:a16="http://schemas.microsoft.com/office/drawing/2014/main" id="{363F97DE-EBE1-42B7-BB76-C17F5682C308}"/>
              </a:ext>
            </a:extLst>
          </p:cNvPr>
          <p:cNvSpPr/>
          <p:nvPr/>
        </p:nvSpPr>
        <p:spPr>
          <a:xfrm>
            <a:off x="13944600" y="5486737"/>
            <a:ext cx="6096000" cy="4247317"/>
          </a:xfrm>
          <a:prstGeom prst="rect">
            <a:avLst/>
          </a:prstGeom>
        </p:spPr>
        <p:txBody>
          <a:bodyPr>
            <a:spAutoFit/>
          </a:bodyPr>
          <a:lstStyle/>
          <a:p>
            <a:r>
              <a:rPr lang="de-DE" dirty="0"/>
              <a:t>e) Anhand von Code-Coverage-Daten</a:t>
            </a:r>
          </a:p>
          <a:p>
            <a:r>
              <a:rPr lang="de-DE" dirty="0"/>
              <a:t>Es gibt einige Arbeiten, die das Verhältnis zwischen Code Coverage und Fehlererkennung untersuchen.</a:t>
            </a:r>
          </a:p>
          <a:p>
            <a:endParaRPr lang="de-DE" dirty="0"/>
          </a:p>
          <a:p>
            <a:r>
              <a:rPr lang="de-DE" dirty="0" err="1"/>
              <a:t>Gopinath</a:t>
            </a:r>
            <a:r>
              <a:rPr lang="de-DE" dirty="0"/>
              <a:t> et. al. stellen bei der Auswertung hunderter Open-Source-Projekte fest, dass (konträr zu einigen wissenschaftlichen Studien) der Statement Coverage im Vergleich zum Branch Coverage oder Path Coverage die beste Vorhersage für die Qualität liefert. Dies wurde nicht nur durch manuell gebaute, sondern auch durch automatisch generierte Tests gezeigt.</a:t>
            </a:r>
          </a:p>
          <a:p>
            <a:endParaRPr lang="de-DE" dirty="0"/>
          </a:p>
          <a:p>
            <a:r>
              <a:rPr lang="de-DE" dirty="0"/>
              <a:t>Die folgende Abbildung stammt aus der verlinkten Veröffentlichung. Sie zeigt das Verhältnis zwischen Statement Coverage und gefundenen Mutationen.</a:t>
            </a:r>
            <a:endParaRPr lang="en-US" dirty="0"/>
          </a:p>
        </p:txBody>
      </p:sp>
      <p:sp>
        <p:nvSpPr>
          <p:cNvPr id="18" name="Rechteck 17">
            <a:extLst>
              <a:ext uri="{FF2B5EF4-FFF2-40B4-BE49-F238E27FC236}">
                <a16:creationId xmlns:a16="http://schemas.microsoft.com/office/drawing/2014/main" id="{0A18F470-CD07-4AAA-A59C-6C54214253C6}"/>
              </a:ext>
            </a:extLst>
          </p:cNvPr>
          <p:cNvSpPr/>
          <p:nvPr/>
        </p:nvSpPr>
        <p:spPr>
          <a:xfrm>
            <a:off x="14105467" y="9931106"/>
            <a:ext cx="6096000" cy="2862322"/>
          </a:xfrm>
          <a:prstGeom prst="rect">
            <a:avLst/>
          </a:prstGeom>
        </p:spPr>
        <p:txBody>
          <a:bodyPr>
            <a:spAutoFit/>
          </a:bodyPr>
          <a:lstStyle/>
          <a:p>
            <a:r>
              <a:rPr lang="de-DE" dirty="0"/>
              <a:t>Eine Faustregel zur Beruhigung</a:t>
            </a:r>
          </a:p>
          <a:p>
            <a:r>
              <a:rPr lang="de-DE" dirty="0"/>
              <a:t>Wer seine Software nach den Regeln der Kunst (wie sie die IEC 62304, mehr noch die IEC 61508-3 vorstellt) entwickelt und die Software mit einem Code-Coverage (zumindest der relevanten Teile) nahe 100 % testet, sollte von einer Fehlerwahrscheinlichkeit seiner Software von ≤ 10-2 pro Anwendungsfall ausgehen können, selbst wenn die Software neu entwickelt wurde. Die Fehlerwahrscheinlichkeiten von produktiver und bewährter Software dürften mindestens eine Größenordnung kleiner sein.</a:t>
            </a:r>
            <a:endParaRPr lang="en-US" dirty="0"/>
          </a:p>
        </p:txBody>
      </p:sp>
    </p:spTree>
    <p:extLst>
      <p:ext uri="{BB962C8B-B14F-4D97-AF65-F5344CB8AC3E}">
        <p14:creationId xmlns:p14="http://schemas.microsoft.com/office/powerpoint/2010/main" val="3148252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CED8C650-1C28-4099-9072-9FB73AE546D9}"/>
              </a:ext>
            </a:extLst>
          </p:cNvPr>
          <p:cNvSpPr/>
          <p:nvPr/>
        </p:nvSpPr>
        <p:spPr>
          <a:xfrm>
            <a:off x="313267" y="188248"/>
            <a:ext cx="6096000" cy="7294305"/>
          </a:xfrm>
          <a:prstGeom prst="rect">
            <a:avLst/>
          </a:prstGeom>
        </p:spPr>
        <p:txBody>
          <a:bodyPr>
            <a:spAutoFit/>
          </a:bodyPr>
          <a:lstStyle/>
          <a:p>
            <a:r>
              <a:rPr lang="de-DE" dirty="0"/>
              <a:t>Definition des Begriffs Validierung</a:t>
            </a:r>
          </a:p>
          <a:p>
            <a:r>
              <a:rPr lang="de-DE" dirty="0"/>
              <a:t>Unter Validierung versteht man eine Prüfung mit objektiven Mitteln, ob spezifizierte Nutzer im spezifizierten Nutzungskontext die spezifizierten Nutzungsziele erreichen.</a:t>
            </a:r>
          </a:p>
          <a:p>
            <a:endParaRPr lang="de-DE" dirty="0"/>
          </a:p>
          <a:p>
            <a:r>
              <a:rPr lang="de-DE" dirty="0"/>
              <a:t>Diese Definition macht klar, dass die Validierung zwei Aspekte umfasst:</a:t>
            </a:r>
          </a:p>
          <a:p>
            <a:endParaRPr lang="de-DE" dirty="0"/>
          </a:p>
          <a:p>
            <a:r>
              <a:rPr lang="de-DE" dirty="0"/>
              <a:t>„Klassische Validierung“: Kann man mit dem Medizinprodukt überhaupt die spezifizierten Nutzungsziele, d.h. die Zweckbestimmung erreichen?</a:t>
            </a:r>
          </a:p>
          <a:p>
            <a:r>
              <a:rPr lang="de-DE" dirty="0"/>
              <a:t>Beispielsweise kann man mit einem bestimmten Defibrillator mit einer gegeben Geometrie und mit spezifizierten Spannungspulsen überhaupt ein unregelmäßig schlagendes Herz wieder zum regelmäßigen Schlagen bringen?</a:t>
            </a:r>
          </a:p>
          <a:p>
            <a:r>
              <a:rPr lang="de-DE" dirty="0"/>
              <a:t>Usability Validierung: Können das auch die spezifizierten Nutzer in der spezifizierten Nutzungsumgebung?</a:t>
            </a:r>
          </a:p>
          <a:p>
            <a:r>
              <a:rPr lang="de-DE" dirty="0"/>
              <a:t>Können z.B. auch Laien, die in einer dunklen und kalten Winternacht Handschuhe tragen, mit diesem bestimmten Defibrillator unregelmäßig schlagende Herzen wieder zum regelmäßigen Schlagen bringen? (Natürlich nur, wenn die Laien als Nutzer und die Winternächte als Nutzungskontext spezifiziert wurden).</a:t>
            </a:r>
          </a:p>
          <a:p>
            <a:r>
              <a:rPr lang="de-DE" dirty="0"/>
              <a:t>Die regulatorischen Anforderungen an die Usability Validierung sowie praktische Tipps dazu haben wir in einen weiteren Artikel ausgelagert.</a:t>
            </a:r>
            <a:endParaRPr lang="en-US" dirty="0"/>
          </a:p>
        </p:txBody>
      </p:sp>
      <p:sp>
        <p:nvSpPr>
          <p:cNvPr id="7" name="Rechteck 6">
            <a:extLst>
              <a:ext uri="{FF2B5EF4-FFF2-40B4-BE49-F238E27FC236}">
                <a16:creationId xmlns:a16="http://schemas.microsoft.com/office/drawing/2014/main" id="{B223FBE1-9A58-4CF9-8433-28B87B27CF22}"/>
              </a:ext>
            </a:extLst>
          </p:cNvPr>
          <p:cNvSpPr/>
          <p:nvPr/>
        </p:nvSpPr>
        <p:spPr>
          <a:xfrm>
            <a:off x="7018867" y="335845"/>
            <a:ext cx="6096000" cy="6186309"/>
          </a:xfrm>
          <a:prstGeom prst="rect">
            <a:avLst/>
          </a:prstGeom>
        </p:spPr>
        <p:txBody>
          <a:bodyPr>
            <a:spAutoFit/>
          </a:bodyPr>
          <a:lstStyle/>
          <a:p>
            <a:r>
              <a:rPr lang="de-DE" dirty="0"/>
              <a:t>Besonderheiten bei der Validierung bei stand-</a:t>
            </a:r>
            <a:r>
              <a:rPr lang="de-DE" dirty="0" err="1"/>
              <a:t>alone</a:t>
            </a:r>
            <a:r>
              <a:rPr lang="de-DE" dirty="0"/>
              <a:t> Software</a:t>
            </a:r>
          </a:p>
          <a:p>
            <a:r>
              <a:rPr lang="de-DE" dirty="0"/>
              <a:t>Für </a:t>
            </a:r>
            <a:r>
              <a:rPr lang="de-DE" dirty="0" err="1"/>
              <a:t>standalone</a:t>
            </a:r>
            <a:r>
              <a:rPr lang="de-DE" dirty="0"/>
              <a:t> (eigenständige) Software gibt uns weder die IEC 62304 noch eine anderen Norm konkrete Hinweise (im Gegensatz zur Verifizierung). Lesen Sie hier mehr über den Unterschied zwischen Verifizierung und Validierung (nicht nur bei </a:t>
            </a:r>
            <a:r>
              <a:rPr lang="de-DE" dirty="0" err="1"/>
              <a:t>standalone</a:t>
            </a:r>
            <a:r>
              <a:rPr lang="de-DE" dirty="0"/>
              <a:t> Software).</a:t>
            </a:r>
          </a:p>
          <a:p>
            <a:endParaRPr lang="de-DE" dirty="0"/>
          </a:p>
          <a:p>
            <a:r>
              <a:rPr lang="de-DE" dirty="0"/>
              <a:t>Bei </a:t>
            </a:r>
            <a:r>
              <a:rPr lang="de-DE" dirty="0" err="1"/>
              <a:t>standalone</a:t>
            </a:r>
            <a:r>
              <a:rPr lang="de-DE" dirty="0"/>
              <a:t> Software insbesondere bei klinischen Informationssystemen reduziert sich die Validierung häufig auf die </a:t>
            </a:r>
            <a:r>
              <a:rPr lang="de-DE" b="1" dirty="0">
                <a:solidFill>
                  <a:srgbClr val="FF0000"/>
                </a:solidFill>
              </a:rPr>
              <a:t>Usability Validierung</a:t>
            </a:r>
            <a:r>
              <a:rPr lang="de-DE" dirty="0"/>
              <a:t>. Es gibt aber — abhängig von der Zweckbestimmung — auch Beispiele für die erste Form der Validierung („klassische Validierung“):</a:t>
            </a:r>
          </a:p>
          <a:p>
            <a:endParaRPr lang="de-DE" dirty="0"/>
          </a:p>
          <a:p>
            <a:r>
              <a:rPr lang="de-DE" dirty="0"/>
              <a:t>Eine klinische Prüfung, ob ein implementierter Algorithmus bessere Diagnosen- oder Therapievorschläge liefert als ein Arzt.</a:t>
            </a:r>
          </a:p>
          <a:p>
            <a:r>
              <a:rPr lang="de-DE" dirty="0"/>
              <a:t>Ein Test, ob die Software tatsächlich Kontraindikationen und Wechselwirkungen bei Medikamenten erkennt und anzeigt.</a:t>
            </a:r>
          </a:p>
          <a:p>
            <a:r>
              <a:rPr lang="de-DE" dirty="0"/>
              <a:t>Ein Nachmessen, ob die von der Software automatische identifizierte “Region </a:t>
            </a:r>
            <a:r>
              <a:rPr lang="de-DE" dirty="0" err="1"/>
              <a:t>of</a:t>
            </a:r>
            <a:r>
              <a:rPr lang="de-DE" dirty="0"/>
              <a:t> Interest” mit dem übereinstimmt, was ein Arzt in einem CT- oder MRT-Bild markiert hätte.</a:t>
            </a:r>
          </a:p>
          <a:p>
            <a:r>
              <a:rPr lang="de-DE" dirty="0"/>
              <a:t>Ein Teil der Validierung kann in Form der klinischen Bewertung erfolgen.</a:t>
            </a:r>
            <a:endParaRPr lang="en-US" dirty="0"/>
          </a:p>
        </p:txBody>
      </p:sp>
    </p:spTree>
    <p:extLst>
      <p:ext uri="{BB962C8B-B14F-4D97-AF65-F5344CB8AC3E}">
        <p14:creationId xmlns:p14="http://schemas.microsoft.com/office/powerpoint/2010/main" val="2822279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hlinkClick r:id="rId2"/>
            <a:extLst>
              <a:ext uri="{FF2B5EF4-FFF2-40B4-BE49-F238E27FC236}">
                <a16:creationId xmlns:a16="http://schemas.microsoft.com/office/drawing/2014/main" id="{EEBCB96F-77FE-421F-B415-E9BE59038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634" y="4051300"/>
            <a:ext cx="2857500" cy="800100"/>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045F3A53-EB00-49D5-A766-D1C869570A75}"/>
              </a:ext>
            </a:extLst>
          </p:cNvPr>
          <p:cNvSpPr/>
          <p:nvPr/>
        </p:nvSpPr>
        <p:spPr>
          <a:xfrm>
            <a:off x="4318000" y="159501"/>
            <a:ext cx="14338300" cy="8679299"/>
          </a:xfrm>
          <a:prstGeom prst="rect">
            <a:avLst/>
          </a:prstGeom>
        </p:spPr>
        <p:txBody>
          <a:bodyPr wrap="square">
            <a:spAutoFit/>
          </a:bodyPr>
          <a:lstStyle/>
          <a:p>
            <a:r>
              <a:rPr lang="de-DE" dirty="0"/>
              <a:t>1. Charakterisierung der Benutzer</a:t>
            </a:r>
          </a:p>
          <a:p>
            <a:r>
              <a:rPr lang="de-DE" dirty="0"/>
              <a:t>Die Usability Validierung muss also mit typischen Vertretern der spezifizierten Nutzergruppe erfolgen, üblicherweise in Form einer teilnehmenden Beobachtung. Diese Prüfung setzt natürlich voraus, dass man spezifiziert hat:</a:t>
            </a:r>
          </a:p>
          <a:p>
            <a:r>
              <a:rPr lang="de-DE" dirty="0"/>
              <a:t>Die Nutzergruppe, beispielsweise anhand des Alters, der Ausbildung, der Erfahrung mit dem Produkt, den körperlichen und intellektuellen Fähigkeiten.</a:t>
            </a:r>
          </a:p>
          <a:p>
            <a:r>
              <a:rPr lang="de-DE" dirty="0"/>
              <a:t>Den Nutzungskontext, beispielsweise die „mentale Workload“, die Umgebung (Temperatur, Feuchtigkeit, Helligkeit, …), die zu erledigenden Aufgaben </a:t>
            </a:r>
            <a:r>
              <a:rPr lang="de-DE" dirty="0" err="1"/>
              <a:t>uvm</a:t>
            </a:r>
            <a:r>
              <a:rPr lang="de-DE" dirty="0"/>
              <a:t>.</a:t>
            </a:r>
          </a:p>
          <a:p>
            <a:r>
              <a:rPr lang="de-DE" dirty="0"/>
              <a:t>Die Nutzungsziele, hier referenziert man üblicherweise die (medizinische) Zweckbestimmung.</a:t>
            </a:r>
          </a:p>
          <a:p>
            <a:r>
              <a:rPr lang="de-DE" dirty="0"/>
              <a:t>Dass die Nutzer und die Nutzungsumgebung zu spezifizieren sind, verlangt die IEC 62366 in Kapitel 5.1.</a:t>
            </a:r>
          </a:p>
          <a:p>
            <a:r>
              <a:rPr lang="de-DE" dirty="0"/>
              <a:t>2. Einbeziehung repräsentativer Benutzer in die Usability Validierung</a:t>
            </a:r>
          </a:p>
          <a:p>
            <a:r>
              <a:rPr lang="de-DE" dirty="0"/>
              <a:t>Nur für die Usability Validierung benötigen Sie zwingend repräsentative Nutzer und einen repräsentativen Nutzungskontext (Gebrauchsumgebung).</a:t>
            </a:r>
          </a:p>
          <a:p>
            <a:r>
              <a:rPr lang="de-DE" dirty="0"/>
              <a:t>3. Anzahl an Probanden bei der Usability Validierung</a:t>
            </a:r>
          </a:p>
          <a:p>
            <a:r>
              <a:rPr lang="de-DE" dirty="0"/>
              <a:t>Die IEC 62366 verlangt bei der Validierung der Gebrauchstauglichkeit repräsentative Anwender. Wie viele das sind, sagt sie aber nicht. Das geht auch kaum, schließlich hängt die Anzahl auch davon ab, wie homogen die verschiedenen Nutzergruppen sind.</a:t>
            </a:r>
          </a:p>
          <a:p>
            <a:r>
              <a:rPr lang="de-DE" dirty="0"/>
              <a:t>Die FDA hingegen referenziert in ihrem </a:t>
            </a:r>
            <a:r>
              <a:rPr lang="de-DE" dirty="0" err="1"/>
              <a:t>Guidance</a:t>
            </a:r>
            <a:r>
              <a:rPr lang="de-DE" dirty="0"/>
              <a:t> Dokument „</a:t>
            </a:r>
            <a:r>
              <a:rPr lang="de-DE" dirty="0" err="1"/>
              <a:t>Applying</a:t>
            </a:r>
            <a:r>
              <a:rPr lang="de-DE" dirty="0"/>
              <a:t> Human </a:t>
            </a:r>
            <a:r>
              <a:rPr lang="de-DE" dirty="0" err="1"/>
              <a:t>Factors</a:t>
            </a:r>
            <a:r>
              <a:rPr lang="de-DE" dirty="0"/>
              <a:t> and Usability Engineering </a:t>
            </a:r>
            <a:r>
              <a:rPr lang="de-DE" dirty="0" err="1"/>
              <a:t>to</a:t>
            </a:r>
            <a:r>
              <a:rPr lang="de-DE" dirty="0"/>
              <a:t> </a:t>
            </a:r>
            <a:r>
              <a:rPr lang="de-DE" dirty="0" err="1"/>
              <a:t>Optimize</a:t>
            </a:r>
            <a:r>
              <a:rPr lang="de-DE" dirty="0"/>
              <a:t> Medical Device Design“ eine Studie, die konkretere Zahlen nennt.</a:t>
            </a:r>
          </a:p>
          <a:p>
            <a:r>
              <a:rPr lang="de-DE" dirty="0"/>
              <a:t>Wie Sie sehen, können Sie mit fünf repräsentativen Nutzern im Mittel 85% der Nutzungsprobleme finden, mit zehn bereits 95%. Das sind doch mal konkrete Zahlen!</a:t>
            </a:r>
          </a:p>
          <a:p>
            <a:r>
              <a:rPr lang="de-DE" dirty="0"/>
              <a:t>Update: FDA verlangt im Human </a:t>
            </a:r>
            <a:r>
              <a:rPr lang="de-DE" dirty="0" err="1"/>
              <a:t>Factors</a:t>
            </a:r>
            <a:r>
              <a:rPr lang="de-DE" dirty="0"/>
              <a:t> Engineering Guide explizit 15 Teilnehmer pro Benutzergruppe.</a:t>
            </a:r>
          </a:p>
          <a:p>
            <a:r>
              <a:rPr lang="de-DE" dirty="0"/>
              <a:t>4. Usability Validierungsplan</a:t>
            </a:r>
          </a:p>
          <a:p>
            <a:r>
              <a:rPr lang="de-DE" dirty="0"/>
              <a:t>In den Usability Validierungsplan müssen laut IEC 62366 die Hauptbedienfunktionen und v.a. ab IEC 62366:2015 die sicherheitsbezogenen Benutzungsszenarien einbezogen werden. Der Validierungsplan muss auch die Akzeptanzkriterien für die Usability Validierung bestimmen. Die IEC 62366 nennt Beispiele wie die folgenden, die man übrigens in ähnlicher Form in vielen Gebrauchstauglichkeitsakten findet – falls überhaupt.</a:t>
            </a:r>
          </a:p>
          <a:p>
            <a:r>
              <a:rPr lang="de-DE" dirty="0"/>
              <a:t>Dort wird dann beispielsweise gefordert, dass X% der Nutzer in maximal Y Minuten eine Aufgabe erledigt haben müssten. Weshalb nur X% mag man sich fragen, und nicht alle? Dass es nicht alle schaffen, ist doch mehr als ein Hinweis auf ein Gebrauchstauglichkeitsproblem. Und weshalb gerade Y Minuten? Woher kommt diese Zahl?</a:t>
            </a:r>
          </a:p>
          <a:p>
            <a:r>
              <a:rPr lang="de-DE" dirty="0"/>
              <a:t>Für das Risikomanagement bedeutet das Erreichen eines Zeitziels noch nichts. Denn es kann sein, dass bei Nichterreichen trotzdem ein akzeptables Gerät (aus Risikomanagementsicht!!) entwickelt wurde. Umgekehrt, kann es sein, dass selbst bei Einhalten der Ziele ein nicht-akzeptables Risiko verbleibt.</a:t>
            </a:r>
          </a:p>
          <a:p>
            <a:r>
              <a:rPr lang="de-DE" dirty="0"/>
              <a:t>Mangelnde Benutzbarkeit führt nur über eine Ursachenkette zu Schäden. Die FDA würde daher auch keine Usability-Ziele kommentieren, aber Ziele, die das Risiko betreffen. Mit dem Usability-Engineering-Prozess wird man auf potenzielle Risiken (hoffentlich) aufmerksam. Und diese gilt dann im Risikomanagement zu bewerten.</a:t>
            </a:r>
          </a:p>
        </p:txBody>
      </p:sp>
      <p:sp>
        <p:nvSpPr>
          <p:cNvPr id="8" name="Rechteck 7">
            <a:extLst>
              <a:ext uri="{FF2B5EF4-FFF2-40B4-BE49-F238E27FC236}">
                <a16:creationId xmlns:a16="http://schemas.microsoft.com/office/drawing/2014/main" id="{C902B3DD-9F28-4801-9787-40ED108F0A1D}"/>
              </a:ext>
            </a:extLst>
          </p:cNvPr>
          <p:cNvSpPr/>
          <p:nvPr/>
        </p:nvSpPr>
        <p:spPr>
          <a:xfrm>
            <a:off x="-3699933" y="-1177895"/>
            <a:ext cx="6096000" cy="5355312"/>
          </a:xfrm>
          <a:prstGeom prst="rect">
            <a:avLst/>
          </a:prstGeom>
        </p:spPr>
        <p:txBody>
          <a:bodyPr>
            <a:spAutoFit/>
          </a:bodyPr>
          <a:lstStyle/>
          <a:p>
            <a:r>
              <a:rPr lang="de-DE" dirty="0">
                <a:solidFill>
                  <a:srgbClr val="DC1A22"/>
                </a:solidFill>
                <a:latin typeface="Open Sans" panose="020B0606030504020204" pitchFamily="34" charset="0"/>
              </a:rPr>
              <a:t>. Sonderfall Compiler</a:t>
            </a:r>
          </a:p>
          <a:p>
            <a:r>
              <a:rPr lang="de-DE" dirty="0">
                <a:solidFill>
                  <a:srgbClr val="4D4D4D"/>
                </a:solidFill>
                <a:latin typeface="Open Sans" panose="020B0606030504020204" pitchFamily="34" charset="0"/>
              </a:rPr>
              <a:t>Compiler haben sicher auch einen Einfluss auf die Qualität der Software. Sie sind aber erst dann ein Messwerkzeug, wenn Sie den Compiler nicht nur nutzen, um einen Quellcode in ein binäres Artefakt zu überführen, sondern wenn Sie die Ergebnisse der statischen Code-Analyse nutzen, die so ein Compiler zweifelsfrei auch durchführt.</a:t>
            </a:r>
          </a:p>
          <a:p>
            <a:r>
              <a:rPr lang="de-DE" dirty="0">
                <a:solidFill>
                  <a:srgbClr val="4D4D4D"/>
                </a:solidFill>
                <a:latin typeface="Open Sans" panose="020B0606030504020204" pitchFamily="34" charset="0"/>
              </a:rPr>
              <a:t>Wie bzw. wie intensiv sollten Sie ihren Compiler validieren? Hier gibt es sicher keine allgemeingültige Regel. Außer vielleicht den folgenden:</a:t>
            </a:r>
          </a:p>
          <a:p>
            <a:pPr>
              <a:buFont typeface="Arial" panose="020B0604020202020204" pitchFamily="34" charset="0"/>
              <a:buChar char="•"/>
            </a:pPr>
            <a:r>
              <a:rPr lang="de-DE" dirty="0">
                <a:solidFill>
                  <a:srgbClr val="212529"/>
                </a:solidFill>
                <a:latin typeface="Open Sans" panose="020B0606030504020204" pitchFamily="34" charset="0"/>
              </a:rPr>
              <a:t>Je weniger verbreitet Ihr Compiler ist, desto intensiver müssen Sie ihn </a:t>
            </a:r>
            <a:r>
              <a:rPr lang="de-DE" b="1" dirty="0">
                <a:solidFill>
                  <a:srgbClr val="DC1A22"/>
                </a:solidFill>
                <a:latin typeface="Open Sans" panose="020B0606030504020204" pitchFamily="34" charset="0"/>
                <a:hlinkClick r:id="rId4"/>
              </a:rPr>
              <a:t>validieren</a:t>
            </a:r>
            <a:r>
              <a:rPr lang="de-DE" dirty="0">
                <a:solidFill>
                  <a:srgbClr val="212529"/>
                </a:solidFill>
                <a:latin typeface="Open Sans" panose="020B0606030504020204" pitchFamily="34" charset="0"/>
              </a:rPr>
              <a:t>.</a:t>
            </a:r>
          </a:p>
          <a:p>
            <a:pPr>
              <a:buFont typeface="Arial" panose="020B0604020202020204" pitchFamily="34" charset="0"/>
              <a:buChar char="•"/>
            </a:pPr>
            <a:r>
              <a:rPr lang="de-DE" dirty="0">
                <a:solidFill>
                  <a:srgbClr val="212529"/>
                </a:solidFill>
                <a:latin typeface="Open Sans" panose="020B0606030504020204" pitchFamily="34" charset="0"/>
              </a:rPr>
              <a:t>Wenn Sie in Ihren Richtlinien Vorschriften an das Compiler-Level stellen, dann sollten Sie (zumindest exemplarisch) prüfen, ob der Compiler die mit diesem Compiler-Level verbundenen Prüfungen durchführt und Verstöße gegen diese Prüfregeln tatsächlich erkennt.</a:t>
            </a:r>
            <a:endParaRPr lang="de-DE" b="0" i="0" dirty="0">
              <a:solidFill>
                <a:srgbClr val="212529"/>
              </a:solidFill>
              <a:effectLst/>
              <a:latin typeface="Open Sans" panose="020B0606030504020204" pitchFamily="34" charset="0"/>
            </a:endParaRPr>
          </a:p>
        </p:txBody>
      </p:sp>
    </p:spTree>
    <p:extLst>
      <p:ext uri="{BB962C8B-B14F-4D97-AF65-F5344CB8AC3E}">
        <p14:creationId xmlns:p14="http://schemas.microsoft.com/office/powerpoint/2010/main" val="2581423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39C537-562C-4481-BFE1-41095930F2CA}"/>
              </a:ext>
            </a:extLst>
          </p:cNvPr>
          <p:cNvSpPr>
            <a:spLocks noGrp="1"/>
          </p:cNvSpPr>
          <p:nvPr>
            <p:ph type="title"/>
          </p:nvPr>
        </p:nvSpPr>
        <p:spPr/>
        <p:txBody>
          <a:bodyPr/>
          <a:lstStyle/>
          <a:p>
            <a:r>
              <a:rPr lang="de-DE" dirty="0"/>
              <a:t>Back-Up II</a:t>
            </a:r>
            <a:endParaRPr lang="en-US" dirty="0"/>
          </a:p>
        </p:txBody>
      </p:sp>
      <p:sp>
        <p:nvSpPr>
          <p:cNvPr id="3" name="Inhaltsplatzhalter 2">
            <a:extLst>
              <a:ext uri="{FF2B5EF4-FFF2-40B4-BE49-F238E27FC236}">
                <a16:creationId xmlns:a16="http://schemas.microsoft.com/office/drawing/2014/main" id="{EA043175-3E60-4BB8-A4E3-E3355C1FB2B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04374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A6AC8F5-3958-44D3-A8EB-C4AAB3D13CD2}"/>
              </a:ext>
            </a:extLst>
          </p:cNvPr>
          <p:cNvPicPr>
            <a:picLocks noChangeAspect="1"/>
          </p:cNvPicPr>
          <p:nvPr/>
        </p:nvPicPr>
        <p:blipFill>
          <a:blip r:embed="rId2"/>
          <a:stretch>
            <a:fillRect/>
          </a:stretch>
        </p:blipFill>
        <p:spPr>
          <a:xfrm>
            <a:off x="193317" y="4326467"/>
            <a:ext cx="6889896" cy="2251919"/>
          </a:xfrm>
          <a:prstGeom prst="rect">
            <a:avLst/>
          </a:prstGeom>
        </p:spPr>
      </p:pic>
    </p:spTree>
    <p:extLst>
      <p:ext uri="{BB962C8B-B14F-4D97-AF65-F5344CB8AC3E}">
        <p14:creationId xmlns:p14="http://schemas.microsoft.com/office/powerpoint/2010/main" val="3706437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4652084-D201-41C2-8E34-266243AE3590}"/>
              </a:ext>
            </a:extLst>
          </p:cNvPr>
          <p:cNvSpPr txBox="1"/>
          <p:nvPr/>
        </p:nvSpPr>
        <p:spPr>
          <a:xfrm>
            <a:off x="2238526" y="864454"/>
            <a:ext cx="6765774" cy="612934"/>
          </a:xfrm>
          <a:prstGeom prst="roundRect">
            <a:avLst/>
          </a:prstGeom>
          <a:solidFill>
            <a:schemeClr val="bg1">
              <a:lumMod val="85000"/>
            </a:schemeClr>
          </a:solidFill>
        </p:spPr>
        <p:txBody>
          <a:bodyPr wrap="square" rtlCol="0">
            <a:spAutoFit/>
          </a:bodyPr>
          <a:lstStyle/>
          <a:p>
            <a:r>
              <a:rPr lang="de-DE" sz="1600" b="1" dirty="0"/>
              <a:t>Ist die Software ein Medizinprodukt? </a:t>
            </a:r>
          </a:p>
          <a:p>
            <a:r>
              <a:rPr lang="de-DE" sz="1400" dirty="0"/>
              <a:t>– Richtlinie MDCG 2019-11 – nur MP kein In vitro </a:t>
            </a:r>
            <a:r>
              <a:rPr lang="de-DE" sz="1400" dirty="0" err="1"/>
              <a:t>diagnostikum</a:t>
            </a:r>
            <a:r>
              <a:rPr lang="de-DE" sz="1400" dirty="0"/>
              <a:t> (out </a:t>
            </a:r>
            <a:r>
              <a:rPr lang="de-DE" sz="1400" dirty="0" err="1"/>
              <a:t>of</a:t>
            </a:r>
            <a:r>
              <a:rPr lang="de-DE" sz="1400" dirty="0"/>
              <a:t> </a:t>
            </a:r>
            <a:r>
              <a:rPr lang="de-DE" sz="1400" dirty="0" err="1"/>
              <a:t>scope</a:t>
            </a:r>
            <a:r>
              <a:rPr lang="de-DE" sz="1400" dirty="0"/>
              <a:t> </a:t>
            </a:r>
            <a:r>
              <a:rPr lang="de-DE" sz="1400" dirty="0" err="1"/>
              <a:t>of</a:t>
            </a:r>
            <a:r>
              <a:rPr lang="de-DE" sz="1400" dirty="0"/>
              <a:t> IVDR)</a:t>
            </a:r>
            <a:endParaRPr lang="en-US" sz="1600" dirty="0"/>
          </a:p>
        </p:txBody>
      </p:sp>
      <p:sp>
        <p:nvSpPr>
          <p:cNvPr id="3" name="Textfeld 2">
            <a:extLst>
              <a:ext uri="{FF2B5EF4-FFF2-40B4-BE49-F238E27FC236}">
                <a16:creationId xmlns:a16="http://schemas.microsoft.com/office/drawing/2014/main" id="{8CC5F62E-2723-4251-8A73-FA97BB3B123E}"/>
              </a:ext>
            </a:extLst>
          </p:cNvPr>
          <p:cNvSpPr txBox="1"/>
          <p:nvPr/>
        </p:nvSpPr>
        <p:spPr>
          <a:xfrm>
            <a:off x="2238526" y="1738778"/>
            <a:ext cx="6765774" cy="612934"/>
          </a:xfrm>
          <a:prstGeom prst="roundRect">
            <a:avLst/>
          </a:prstGeom>
          <a:solidFill>
            <a:schemeClr val="bg1">
              <a:lumMod val="85000"/>
            </a:schemeClr>
          </a:solidFill>
        </p:spPr>
        <p:txBody>
          <a:bodyPr wrap="square" rtlCol="0">
            <a:spAutoFit/>
          </a:bodyPr>
          <a:lstStyle/>
          <a:p>
            <a:r>
              <a:rPr lang="de-DE" sz="1600" b="1" dirty="0"/>
              <a:t>Risikoklassifizierung</a:t>
            </a:r>
            <a:r>
              <a:rPr lang="de-DE" sz="1600" dirty="0"/>
              <a:t> </a:t>
            </a:r>
          </a:p>
          <a:p>
            <a:r>
              <a:rPr lang="de-DE" sz="1400" dirty="0"/>
              <a:t>MDR </a:t>
            </a:r>
            <a:r>
              <a:rPr lang="en-US" sz="1400" dirty="0"/>
              <a:t>2017/745</a:t>
            </a:r>
            <a:r>
              <a:rPr lang="de-DE" sz="1400" dirty="0"/>
              <a:t> – Regel 11 &amp; MDCG</a:t>
            </a:r>
          </a:p>
        </p:txBody>
      </p:sp>
      <p:sp>
        <p:nvSpPr>
          <p:cNvPr id="4" name="Rechteck: abgerundete Ecken 3">
            <a:extLst>
              <a:ext uri="{FF2B5EF4-FFF2-40B4-BE49-F238E27FC236}">
                <a16:creationId xmlns:a16="http://schemas.microsoft.com/office/drawing/2014/main" id="{A413B6C0-5CE7-4E20-8A47-CDA6C212F7C9}"/>
              </a:ext>
            </a:extLst>
          </p:cNvPr>
          <p:cNvSpPr/>
          <p:nvPr/>
        </p:nvSpPr>
        <p:spPr>
          <a:xfrm>
            <a:off x="2238526" y="2613102"/>
            <a:ext cx="6765774" cy="1089660"/>
          </a:xfrm>
          <a:prstGeom prst="roundRect">
            <a:avLst/>
          </a:prstGeom>
          <a:solidFill>
            <a:schemeClr val="bg1">
              <a:lumMod val="85000"/>
            </a:schemeClr>
          </a:solidFill>
        </p:spPr>
        <p:txBody>
          <a:bodyPr wrap="square">
            <a:spAutoFit/>
          </a:bodyPr>
          <a:lstStyle/>
          <a:p>
            <a:r>
              <a:rPr lang="de-DE" sz="1600" b="1" dirty="0"/>
              <a:t>Konformitätsbewertungsverfahren auswählen</a:t>
            </a:r>
          </a:p>
          <a:p>
            <a:r>
              <a:rPr lang="de-DE" sz="1400" dirty="0"/>
              <a:t>- MDR 2017/745 Annex IX, Konformitätsbewertung auf der Grundlage eines Qualitätsmanagementsystems und einer Bewertung der technischen Dokumentation</a:t>
            </a:r>
          </a:p>
        </p:txBody>
      </p:sp>
      <p:sp>
        <p:nvSpPr>
          <p:cNvPr id="5" name="Rechteck: abgerundete Ecken 4">
            <a:extLst>
              <a:ext uri="{FF2B5EF4-FFF2-40B4-BE49-F238E27FC236}">
                <a16:creationId xmlns:a16="http://schemas.microsoft.com/office/drawing/2014/main" id="{F67E0C97-F8C0-4C1A-B14C-4B689115E060}"/>
              </a:ext>
            </a:extLst>
          </p:cNvPr>
          <p:cNvSpPr/>
          <p:nvPr/>
        </p:nvSpPr>
        <p:spPr>
          <a:xfrm>
            <a:off x="2238526" y="3964152"/>
            <a:ext cx="6765774" cy="374571"/>
          </a:xfrm>
          <a:prstGeom prst="roundRect">
            <a:avLst/>
          </a:prstGeom>
          <a:solidFill>
            <a:schemeClr val="bg1">
              <a:lumMod val="85000"/>
            </a:schemeClr>
          </a:solidFill>
        </p:spPr>
        <p:txBody>
          <a:bodyPr wrap="square">
            <a:spAutoFit/>
          </a:bodyPr>
          <a:lstStyle/>
          <a:p>
            <a:r>
              <a:rPr lang="de-DE" sz="1600" b="1" dirty="0"/>
              <a:t>QM-System etablieren </a:t>
            </a:r>
            <a:r>
              <a:rPr lang="de-DE" sz="1400" dirty="0"/>
              <a:t>- ISO-13485 </a:t>
            </a:r>
            <a:endParaRPr lang="de-DE" sz="1600" dirty="0"/>
          </a:p>
        </p:txBody>
      </p:sp>
      <p:sp>
        <p:nvSpPr>
          <p:cNvPr id="6" name="Rechteck: abgerundete Ecken 5">
            <a:extLst>
              <a:ext uri="{FF2B5EF4-FFF2-40B4-BE49-F238E27FC236}">
                <a16:creationId xmlns:a16="http://schemas.microsoft.com/office/drawing/2014/main" id="{36240A02-26EB-47D0-8E13-4D6753A766F7}"/>
              </a:ext>
            </a:extLst>
          </p:cNvPr>
          <p:cNvSpPr/>
          <p:nvPr/>
        </p:nvSpPr>
        <p:spPr>
          <a:xfrm>
            <a:off x="2238526" y="4600113"/>
            <a:ext cx="6765774" cy="612934"/>
          </a:xfrm>
          <a:prstGeom prst="roundRect">
            <a:avLst/>
          </a:prstGeom>
          <a:solidFill>
            <a:schemeClr val="bg1">
              <a:lumMod val="85000"/>
            </a:schemeClr>
          </a:solidFill>
        </p:spPr>
        <p:txBody>
          <a:bodyPr wrap="square">
            <a:spAutoFit/>
          </a:bodyPr>
          <a:lstStyle/>
          <a:p>
            <a:r>
              <a:rPr lang="de-DE" sz="1600" b="1" dirty="0"/>
              <a:t>Technische Dokumentation</a:t>
            </a:r>
          </a:p>
          <a:p>
            <a:r>
              <a:rPr lang="de-DE" sz="1400" dirty="0"/>
              <a:t>Nach MDR 2017/745 Annex II</a:t>
            </a:r>
          </a:p>
        </p:txBody>
      </p:sp>
      <p:sp>
        <p:nvSpPr>
          <p:cNvPr id="7" name="Rechteck: abgerundete Ecken 6">
            <a:extLst>
              <a:ext uri="{FF2B5EF4-FFF2-40B4-BE49-F238E27FC236}">
                <a16:creationId xmlns:a16="http://schemas.microsoft.com/office/drawing/2014/main" id="{0BB29AF1-352B-4267-B1C7-CE8ABA7D8982}"/>
              </a:ext>
            </a:extLst>
          </p:cNvPr>
          <p:cNvSpPr/>
          <p:nvPr/>
        </p:nvSpPr>
        <p:spPr>
          <a:xfrm>
            <a:off x="2238526" y="5474435"/>
            <a:ext cx="6765774" cy="1089660"/>
          </a:xfrm>
          <a:prstGeom prst="roundRect">
            <a:avLst/>
          </a:prstGeom>
          <a:solidFill>
            <a:schemeClr val="bg1">
              <a:lumMod val="85000"/>
            </a:schemeClr>
          </a:solidFill>
        </p:spPr>
        <p:txBody>
          <a:bodyPr wrap="square">
            <a:spAutoFit/>
          </a:bodyPr>
          <a:lstStyle/>
          <a:p>
            <a:r>
              <a:rPr lang="de-DE" sz="1600" b="1" dirty="0"/>
              <a:t>Klinische Beurteilung</a:t>
            </a:r>
          </a:p>
          <a:p>
            <a:r>
              <a:rPr lang="de-DE" sz="1400" dirty="0"/>
              <a:t>Klinische Bewertung und ggf. Klinische Prüfung nach MDR 2017/745 Artikel 61 und </a:t>
            </a:r>
            <a:r>
              <a:rPr lang="de-DE" sz="1400" dirty="0" err="1"/>
              <a:t>ggf</a:t>
            </a:r>
            <a:r>
              <a:rPr lang="de-DE" sz="1400" dirty="0"/>
              <a:t> MDCG 2020-1 </a:t>
            </a:r>
            <a:r>
              <a:rPr lang="en-US" sz="1400" dirty="0"/>
              <a:t>Guidance on Clinical Evaluation (MDR) / Performance Evaluation (IVDR) of Medical Device Software </a:t>
            </a:r>
            <a:endParaRPr lang="de-DE" sz="1400" dirty="0"/>
          </a:p>
        </p:txBody>
      </p:sp>
      <p:sp>
        <p:nvSpPr>
          <p:cNvPr id="8" name="Rechteck: abgerundete Ecken 7">
            <a:extLst>
              <a:ext uri="{FF2B5EF4-FFF2-40B4-BE49-F238E27FC236}">
                <a16:creationId xmlns:a16="http://schemas.microsoft.com/office/drawing/2014/main" id="{77BB0AD1-4ADD-4A2D-BE8D-A876FA929C11}"/>
              </a:ext>
            </a:extLst>
          </p:cNvPr>
          <p:cNvSpPr/>
          <p:nvPr/>
        </p:nvSpPr>
        <p:spPr>
          <a:xfrm rot="16200000">
            <a:off x="6770272" y="3509963"/>
            <a:ext cx="5699641" cy="408623"/>
          </a:xfrm>
          <a:prstGeom prst="roundRect">
            <a:avLst/>
          </a:prstGeom>
          <a:solidFill>
            <a:schemeClr val="bg1">
              <a:lumMod val="85000"/>
            </a:schemeClr>
          </a:solidFill>
        </p:spPr>
        <p:txBody>
          <a:bodyPr wrap="square">
            <a:spAutoFit/>
          </a:bodyPr>
          <a:lstStyle/>
          <a:p>
            <a:pPr algn="ctr"/>
            <a:r>
              <a:rPr lang="de-DE" b="1" dirty="0">
                <a:solidFill>
                  <a:srgbClr val="FF0000"/>
                </a:solidFill>
              </a:rPr>
              <a:t>Risikomanagement - </a:t>
            </a:r>
            <a:r>
              <a:rPr lang="de-DE" dirty="0"/>
              <a:t>ISO-14971 </a:t>
            </a:r>
            <a:endParaRPr lang="de-DE" b="1" dirty="0">
              <a:solidFill>
                <a:srgbClr val="FF0000"/>
              </a:solidFill>
            </a:endParaRPr>
          </a:p>
        </p:txBody>
      </p:sp>
      <p:sp>
        <p:nvSpPr>
          <p:cNvPr id="10" name="Textfeld 9">
            <a:extLst>
              <a:ext uri="{FF2B5EF4-FFF2-40B4-BE49-F238E27FC236}">
                <a16:creationId xmlns:a16="http://schemas.microsoft.com/office/drawing/2014/main" id="{9D1751BE-76A8-4413-A37E-067616B3439F}"/>
              </a:ext>
            </a:extLst>
          </p:cNvPr>
          <p:cNvSpPr txBox="1"/>
          <p:nvPr/>
        </p:nvSpPr>
        <p:spPr>
          <a:xfrm>
            <a:off x="3212839" y="169907"/>
            <a:ext cx="5766322" cy="461665"/>
          </a:xfrm>
          <a:prstGeom prst="rect">
            <a:avLst/>
          </a:prstGeom>
          <a:noFill/>
        </p:spPr>
        <p:txBody>
          <a:bodyPr wrap="none" rtlCol="0">
            <a:spAutoFit/>
          </a:bodyPr>
          <a:lstStyle/>
          <a:p>
            <a:r>
              <a:rPr lang="de-DE" sz="2400" b="1" u="sng" dirty="0"/>
              <a:t>Regulatorische Anforderungen - ÜBERSICHT</a:t>
            </a:r>
            <a:endParaRPr lang="en-US" sz="2400" b="1" u="sng" dirty="0"/>
          </a:p>
        </p:txBody>
      </p:sp>
      <p:sp>
        <p:nvSpPr>
          <p:cNvPr id="13" name="Pfeil: nach rechts 12">
            <a:extLst>
              <a:ext uri="{FF2B5EF4-FFF2-40B4-BE49-F238E27FC236}">
                <a16:creationId xmlns:a16="http://schemas.microsoft.com/office/drawing/2014/main" id="{BB5D006E-D052-4105-B387-4CAB22D9F97B}"/>
              </a:ext>
            </a:extLst>
          </p:cNvPr>
          <p:cNvSpPr/>
          <p:nvPr/>
        </p:nvSpPr>
        <p:spPr>
          <a:xfrm>
            <a:off x="1364281" y="2831641"/>
            <a:ext cx="457200" cy="533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348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21ABF1D6-888F-4CEF-86CC-C8ADE69FF823}"/>
              </a:ext>
            </a:extLst>
          </p:cNvPr>
          <p:cNvSpPr txBox="1"/>
          <p:nvPr/>
        </p:nvSpPr>
        <p:spPr>
          <a:xfrm>
            <a:off x="318051" y="421419"/>
            <a:ext cx="9016779" cy="461665"/>
          </a:xfrm>
          <a:prstGeom prst="rect">
            <a:avLst/>
          </a:prstGeom>
          <a:noFill/>
        </p:spPr>
        <p:txBody>
          <a:bodyPr wrap="square" rtlCol="0">
            <a:spAutoFit/>
          </a:bodyPr>
          <a:lstStyle/>
          <a:p>
            <a:r>
              <a:rPr lang="de-DE" sz="2400" u="sng" dirty="0" err="1"/>
              <a:t>xy</a:t>
            </a:r>
            <a:endParaRPr lang="en-US" sz="2400" u="sng" dirty="0"/>
          </a:p>
        </p:txBody>
      </p:sp>
      <p:pic>
        <p:nvPicPr>
          <p:cNvPr id="3" name="Grafik 2">
            <a:extLst>
              <a:ext uri="{FF2B5EF4-FFF2-40B4-BE49-F238E27FC236}">
                <a16:creationId xmlns:a16="http://schemas.microsoft.com/office/drawing/2014/main" id="{7647FC42-949D-4DBD-AC2B-4D1A91D11806}"/>
              </a:ext>
            </a:extLst>
          </p:cNvPr>
          <p:cNvPicPr>
            <a:picLocks noChangeAspect="1"/>
          </p:cNvPicPr>
          <p:nvPr/>
        </p:nvPicPr>
        <p:blipFill>
          <a:blip r:embed="rId2"/>
          <a:stretch>
            <a:fillRect/>
          </a:stretch>
        </p:blipFill>
        <p:spPr>
          <a:xfrm>
            <a:off x="770017" y="1314449"/>
            <a:ext cx="8897857" cy="4991009"/>
          </a:xfrm>
          <a:prstGeom prst="rect">
            <a:avLst/>
          </a:prstGeom>
        </p:spPr>
      </p:pic>
    </p:spTree>
    <p:extLst>
      <p:ext uri="{BB962C8B-B14F-4D97-AF65-F5344CB8AC3E}">
        <p14:creationId xmlns:p14="http://schemas.microsoft.com/office/powerpoint/2010/main" val="2429415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EFF9A4AF-0E2D-4ED3-9936-74F9C6B93623}"/>
              </a:ext>
            </a:extLst>
          </p:cNvPr>
          <p:cNvSpPr/>
          <p:nvPr/>
        </p:nvSpPr>
        <p:spPr>
          <a:xfrm>
            <a:off x="-571500" y="-2025342"/>
            <a:ext cx="6096000" cy="12280285"/>
          </a:xfrm>
          <a:prstGeom prst="rect">
            <a:avLst/>
          </a:prstGeom>
        </p:spPr>
        <p:txBody>
          <a:bodyPr>
            <a:spAutoFit/>
          </a:bodyPr>
          <a:lstStyle/>
          <a:p>
            <a:r>
              <a:rPr lang="de-DE" b="0" i="0" dirty="0">
                <a:solidFill>
                  <a:srgbClr val="DC1A22"/>
                </a:solidFill>
                <a:effectLst/>
                <a:latin typeface="Open Sans" panose="020B0606030504020204" pitchFamily="34" charset="0"/>
              </a:rPr>
              <a:t>a) Anforderungen an die Produkte</a:t>
            </a:r>
          </a:p>
          <a:p>
            <a:pPr>
              <a:buFont typeface="Arial" panose="020B0604020202020204" pitchFamily="34" charset="0"/>
              <a:buChar char="•"/>
            </a:pPr>
            <a:r>
              <a:rPr lang="de-DE" b="0" i="0" dirty="0">
                <a:solidFill>
                  <a:srgbClr val="212529"/>
                </a:solidFill>
                <a:effectLst/>
                <a:latin typeface="Open Sans" panose="020B0606030504020204" pitchFamily="34" charset="0"/>
              </a:rPr>
              <a:t>Die </a:t>
            </a:r>
            <a:r>
              <a:rPr lang="de-DE" b="1" i="0" dirty="0">
                <a:solidFill>
                  <a:srgbClr val="212529"/>
                </a:solidFill>
                <a:effectLst/>
                <a:latin typeface="Open Sans" panose="020B0606030504020204" pitchFamily="34" charset="0"/>
              </a:rPr>
              <a:t>grundlegenden Anforderungen</a:t>
            </a:r>
            <a:r>
              <a:rPr lang="de-DE" b="0" i="0" dirty="0">
                <a:solidFill>
                  <a:srgbClr val="212529"/>
                </a:solidFill>
                <a:effectLst/>
                <a:latin typeface="Open Sans" panose="020B0606030504020204" pitchFamily="34" charset="0"/>
              </a:rPr>
              <a:t> (jetzt grundlegende Sicherheits- und Leistungsanforderungen) sind deutlich umfangreicher. Das betrifft auch die Anforderungen an die </a:t>
            </a:r>
            <a:r>
              <a:rPr lang="de-DE" b="1" i="0" u="none" strike="noStrike" dirty="0">
                <a:solidFill>
                  <a:srgbClr val="DC1A22"/>
                </a:solidFill>
                <a:effectLst/>
                <a:latin typeface="Open Sans" panose="020B0606030504020204" pitchFamily="34" charset="0"/>
                <a:hlinkClick r:id="rId3"/>
              </a:rPr>
              <a:t>Begleitinformationen</a:t>
            </a:r>
            <a:r>
              <a:rPr lang="de-DE" b="0" i="0" dirty="0">
                <a:solidFill>
                  <a:srgbClr val="212529"/>
                </a:solidFill>
                <a:effectLst/>
                <a:latin typeface="Open Sans" panose="020B0606030504020204" pitchFamily="34" charset="0"/>
              </a:rPr>
              <a:t>.</a:t>
            </a:r>
          </a:p>
          <a:p>
            <a:pPr>
              <a:buFont typeface="Arial" panose="020B0604020202020204" pitchFamily="34" charset="0"/>
              <a:buChar char="•"/>
            </a:pPr>
            <a:r>
              <a:rPr lang="de-DE" b="0" i="0" dirty="0">
                <a:solidFill>
                  <a:srgbClr val="212529"/>
                </a:solidFill>
                <a:effectLst/>
                <a:latin typeface="Open Sans" panose="020B0606030504020204" pitchFamily="34" charset="0"/>
              </a:rPr>
              <a:t>Die Anforderungen an den Inhalt der </a:t>
            </a:r>
            <a:r>
              <a:rPr lang="de-DE" b="1" i="0" dirty="0">
                <a:solidFill>
                  <a:srgbClr val="212529"/>
                </a:solidFill>
                <a:effectLst/>
                <a:latin typeface="Open Sans" panose="020B0606030504020204" pitchFamily="34" charset="0"/>
              </a:rPr>
              <a:t>Technischen Dokumentation</a:t>
            </a:r>
            <a:r>
              <a:rPr lang="de-DE" b="0" i="0" dirty="0">
                <a:solidFill>
                  <a:srgbClr val="212529"/>
                </a:solidFill>
                <a:effectLst/>
                <a:latin typeface="Open Sans" panose="020B0606030504020204" pitchFamily="34" charset="0"/>
              </a:rPr>
              <a:t> werden in einem neuen Anhang 2 der Medical Device Regulation zukünftig deutlich detaillierter geregelt. Die kontinuierliche Aktualisierung dieser Unterlagen ist eine der neuen Anforderungen. Lesen Sie weiter unten mehr zu den geänderten Anforderungen in der technischen Dokumentation.</a:t>
            </a:r>
          </a:p>
          <a:p>
            <a:pPr>
              <a:buFont typeface="Arial" panose="020B0604020202020204" pitchFamily="34" charset="0"/>
              <a:buChar char="•"/>
            </a:pPr>
            <a:r>
              <a:rPr lang="de-DE" b="0" i="0" dirty="0">
                <a:solidFill>
                  <a:srgbClr val="212529"/>
                </a:solidFill>
                <a:effectLst/>
                <a:latin typeface="Open Sans" panose="020B0606030504020204" pitchFamily="34" charset="0"/>
              </a:rPr>
              <a:t>Die MDR gibt umfangreiche Vorgaben für die </a:t>
            </a:r>
            <a:r>
              <a:rPr lang="de-DE" b="1" i="0" u="none" strike="noStrike" dirty="0">
                <a:solidFill>
                  <a:srgbClr val="DC1A22"/>
                </a:solidFill>
                <a:effectLst/>
                <a:latin typeface="Open Sans" panose="020B0606030504020204" pitchFamily="34" charset="0"/>
                <a:hlinkClick r:id="rId4"/>
              </a:rPr>
              <a:t>Post-Market-Surveillance</a:t>
            </a:r>
            <a:r>
              <a:rPr lang="de-DE" b="0" i="0" dirty="0">
                <a:solidFill>
                  <a:srgbClr val="212529"/>
                </a:solidFill>
                <a:effectLst/>
                <a:latin typeface="Open Sans" panose="020B0606030504020204" pitchFamily="34" charset="0"/>
              </a:rPr>
              <a:t>. Dazu zählen ein Post-Market Surveillance Plan ebenso wie Berichte (z.B. </a:t>
            </a:r>
            <a:r>
              <a:rPr lang="de-DE" b="0" i="0" dirty="0" err="1">
                <a:solidFill>
                  <a:srgbClr val="212529"/>
                </a:solidFill>
                <a:effectLst/>
                <a:latin typeface="Open Sans" panose="020B0606030504020204" pitchFamily="34" charset="0"/>
              </a:rPr>
              <a:t>Periodic</a:t>
            </a:r>
            <a:r>
              <a:rPr lang="de-DE" b="0" i="0" dirty="0">
                <a:solidFill>
                  <a:srgbClr val="212529"/>
                </a:solidFill>
                <a:effectLst/>
                <a:latin typeface="Open Sans" panose="020B0606030504020204" pitchFamily="34" charset="0"/>
              </a:rPr>
              <a:t> </a:t>
            </a:r>
            <a:r>
              <a:rPr lang="de-DE" b="0" i="0" dirty="0" err="1">
                <a:solidFill>
                  <a:srgbClr val="212529"/>
                </a:solidFill>
                <a:effectLst/>
                <a:latin typeface="Open Sans" panose="020B0606030504020204" pitchFamily="34" charset="0"/>
              </a:rPr>
              <a:t>Safety</a:t>
            </a:r>
            <a:r>
              <a:rPr lang="de-DE" b="0" i="0" dirty="0">
                <a:solidFill>
                  <a:srgbClr val="212529"/>
                </a:solidFill>
                <a:effectLst/>
                <a:latin typeface="Open Sans" panose="020B0606030504020204" pitchFamily="34" charset="0"/>
              </a:rPr>
              <a:t> Update Report (PSUR)).</a:t>
            </a:r>
          </a:p>
          <a:p>
            <a:pPr>
              <a:buFont typeface="Arial" panose="020B0604020202020204" pitchFamily="34" charset="0"/>
              <a:buChar char="•"/>
            </a:pPr>
            <a:r>
              <a:rPr lang="de-DE" b="1" i="0" u="none" strike="noStrike" dirty="0">
                <a:solidFill>
                  <a:srgbClr val="DC1A22"/>
                </a:solidFill>
                <a:effectLst/>
                <a:latin typeface="Open Sans" panose="020B0606030504020204" pitchFamily="34" charset="0"/>
                <a:hlinkClick r:id="rId5"/>
              </a:rPr>
              <a:t>Klinische Bewertungen</a:t>
            </a:r>
            <a:r>
              <a:rPr lang="de-DE" b="0" i="0" dirty="0">
                <a:solidFill>
                  <a:srgbClr val="212529"/>
                </a:solidFill>
                <a:effectLst/>
                <a:latin typeface="Open Sans" panose="020B0606030504020204" pitchFamily="34" charset="0"/>
              </a:rPr>
              <a:t> und klinische Prüfungen werden detaillierter geregelt und vorgeschrieben. Dabei wird die Medical Device Regulation konkreter, was Art und Qualität der </a:t>
            </a:r>
            <a:r>
              <a:rPr lang="de-DE" b="1" i="0" u="none" strike="noStrike" dirty="0">
                <a:solidFill>
                  <a:srgbClr val="DC1A22"/>
                </a:solidFill>
                <a:effectLst/>
                <a:latin typeface="Open Sans" panose="020B0606030504020204" pitchFamily="34" charset="0"/>
                <a:hlinkClick r:id="rId6"/>
              </a:rPr>
              <a:t>klinischen Daten</a:t>
            </a:r>
            <a:r>
              <a:rPr lang="de-DE" b="0" i="0" dirty="0">
                <a:solidFill>
                  <a:srgbClr val="212529"/>
                </a:solidFill>
                <a:effectLst/>
                <a:latin typeface="Open Sans" panose="020B0606030504020204" pitchFamily="34" charset="0"/>
              </a:rPr>
              <a:t> betrifft. Auch die Daten aus der Post-Market Surveillance sind im Rahmen des Post-Market Clinical Follow-</a:t>
            </a:r>
            <a:r>
              <a:rPr lang="de-DE" b="0" i="0" dirty="0" err="1">
                <a:solidFill>
                  <a:srgbClr val="212529"/>
                </a:solidFill>
                <a:effectLst/>
                <a:latin typeface="Open Sans" panose="020B0606030504020204" pitchFamily="34" charset="0"/>
              </a:rPr>
              <a:t>up</a:t>
            </a:r>
            <a:r>
              <a:rPr lang="de-DE" b="0" i="0" dirty="0">
                <a:solidFill>
                  <a:srgbClr val="212529"/>
                </a:solidFill>
                <a:effectLst/>
                <a:latin typeface="Open Sans" panose="020B0606030504020204" pitchFamily="34" charset="0"/>
              </a:rPr>
              <a:t> (PMCF) einzubeziehen, um die klinische Bewertung regelmäßig zu aktualisieren.</a:t>
            </a:r>
          </a:p>
          <a:p>
            <a:pPr>
              <a:buFont typeface="Arial" panose="020B0604020202020204" pitchFamily="34" charset="0"/>
              <a:buChar char="•"/>
            </a:pPr>
            <a:r>
              <a:rPr lang="de-DE" b="0" i="0" dirty="0">
                <a:solidFill>
                  <a:srgbClr val="212529"/>
                </a:solidFill>
                <a:effectLst/>
                <a:latin typeface="Open Sans" panose="020B0606030504020204" pitchFamily="34" charset="0"/>
              </a:rPr>
              <a:t>Höhere Anforderungen an </a:t>
            </a:r>
            <a:r>
              <a:rPr lang="de-DE" b="1" i="0" dirty="0">
                <a:solidFill>
                  <a:srgbClr val="212529"/>
                </a:solidFill>
                <a:effectLst/>
                <a:latin typeface="Open Sans" panose="020B0606030504020204" pitchFamily="34" charset="0"/>
              </a:rPr>
              <a:t>Produkte mit Gefahrstoffen</a:t>
            </a:r>
            <a:r>
              <a:rPr lang="de-DE" b="0" i="0" dirty="0">
                <a:solidFill>
                  <a:srgbClr val="212529"/>
                </a:solidFill>
                <a:effectLst/>
                <a:latin typeface="Open Sans" panose="020B0606030504020204" pitchFamily="34" charset="0"/>
              </a:rPr>
              <a:t> insbesondere krebserzeugende, erbgutverändernde und fortpflanzungsgefährdende Stoffe.</a:t>
            </a:r>
          </a:p>
          <a:p>
            <a:pPr>
              <a:buFont typeface="Arial" panose="020B0604020202020204" pitchFamily="34" charset="0"/>
              <a:buChar char="•"/>
            </a:pPr>
            <a:r>
              <a:rPr lang="de-DE" b="0" i="0" dirty="0">
                <a:solidFill>
                  <a:srgbClr val="212529"/>
                </a:solidFill>
                <a:effectLst/>
                <a:latin typeface="Open Sans" panose="020B0606030504020204" pitchFamily="34" charset="0"/>
              </a:rPr>
              <a:t>Die EU-Kommission behält sich vor, sogenannte </a:t>
            </a:r>
            <a:r>
              <a:rPr lang="de-DE" b="1" i="0" u="none" strike="noStrike" dirty="0">
                <a:solidFill>
                  <a:srgbClr val="DC1A22"/>
                </a:solidFill>
                <a:effectLst/>
                <a:latin typeface="Open Sans" panose="020B0606030504020204" pitchFamily="34" charset="0"/>
                <a:hlinkClick r:id="rId7"/>
              </a:rPr>
              <a:t>„gemeinsame Spezifikationen“ („</a:t>
            </a:r>
            <a:r>
              <a:rPr lang="de-DE" b="1" i="0" u="none" strike="noStrike" dirty="0" err="1">
                <a:solidFill>
                  <a:srgbClr val="DC1A22"/>
                </a:solidFill>
                <a:effectLst/>
                <a:latin typeface="Open Sans" panose="020B0606030504020204" pitchFamily="34" charset="0"/>
                <a:hlinkClick r:id="rId7"/>
              </a:rPr>
              <a:t>common</a:t>
            </a:r>
            <a:r>
              <a:rPr lang="de-DE" b="1" i="0" u="none" strike="noStrike" dirty="0">
                <a:solidFill>
                  <a:srgbClr val="DC1A22"/>
                </a:solidFill>
                <a:effectLst/>
                <a:latin typeface="Open Sans" panose="020B0606030504020204" pitchFamily="34" charset="0"/>
                <a:hlinkClick r:id="rId7"/>
              </a:rPr>
              <a:t> </a:t>
            </a:r>
            <a:r>
              <a:rPr lang="de-DE" b="1" i="0" u="none" strike="noStrike" dirty="0" err="1">
                <a:solidFill>
                  <a:srgbClr val="DC1A22"/>
                </a:solidFill>
                <a:effectLst/>
                <a:latin typeface="Open Sans" panose="020B0606030504020204" pitchFamily="34" charset="0"/>
                <a:hlinkClick r:id="rId7"/>
              </a:rPr>
              <a:t>specifications</a:t>
            </a:r>
            <a:r>
              <a:rPr lang="de-DE" b="1" i="0" u="none" strike="noStrike" dirty="0">
                <a:solidFill>
                  <a:srgbClr val="DC1A22"/>
                </a:solidFill>
                <a:effectLst/>
                <a:latin typeface="Open Sans" panose="020B0606030504020204" pitchFamily="34" charset="0"/>
                <a:hlinkClick r:id="rId7"/>
              </a:rPr>
              <a:t>“)</a:t>
            </a:r>
            <a:r>
              <a:rPr lang="de-DE" b="0" i="0" dirty="0">
                <a:solidFill>
                  <a:srgbClr val="212529"/>
                </a:solidFill>
                <a:effectLst/>
                <a:latin typeface="Open Sans" panose="020B0606030504020204" pitchFamily="34" charset="0"/>
              </a:rPr>
              <a:t> festzulegen, wenn sie der Meinung ist, dass harmonisierte Normen fehlen oder unzureichend sind.</a:t>
            </a:r>
          </a:p>
          <a:p>
            <a:pPr>
              <a:buFont typeface="Arial" panose="020B0604020202020204" pitchFamily="34" charset="0"/>
              <a:buChar char="•"/>
            </a:pPr>
            <a:r>
              <a:rPr lang="de-DE" b="0" i="0" dirty="0">
                <a:solidFill>
                  <a:srgbClr val="212529"/>
                </a:solidFill>
                <a:effectLst/>
                <a:latin typeface="Open Sans" panose="020B0606030504020204" pitchFamily="34" charset="0"/>
              </a:rPr>
              <a:t>Jedes Produkt muss zukünftig eine eindeutige </a:t>
            </a:r>
            <a:r>
              <a:rPr lang="de-DE" b="1" i="0" u="none" strike="noStrike" dirty="0">
                <a:solidFill>
                  <a:srgbClr val="DC1A22"/>
                </a:solidFill>
                <a:effectLst/>
                <a:latin typeface="Open Sans" panose="020B0606030504020204" pitchFamily="34" charset="0"/>
                <a:hlinkClick r:id="rId8"/>
              </a:rPr>
              <a:t>Produktidentifizierungsnummer (UDI)</a:t>
            </a:r>
            <a:r>
              <a:rPr lang="de-DE" b="0" i="0" dirty="0">
                <a:solidFill>
                  <a:srgbClr val="212529"/>
                </a:solidFill>
                <a:effectLst/>
                <a:latin typeface="Open Sans" panose="020B0606030504020204" pitchFamily="34" charset="0"/>
              </a:rPr>
              <a:t> erhalten. Lesen Sie hierzu einen eigenen </a:t>
            </a:r>
            <a:r>
              <a:rPr lang="de-DE" b="1" i="0" u="none" strike="noStrike" dirty="0">
                <a:solidFill>
                  <a:srgbClr val="DC1A22"/>
                </a:solidFill>
                <a:effectLst/>
                <a:latin typeface="Open Sans" panose="020B0606030504020204" pitchFamily="34" charset="0"/>
                <a:hlinkClick r:id="rId8"/>
              </a:rPr>
              <a:t>Beitrag zur UDI („</a:t>
            </a:r>
            <a:r>
              <a:rPr lang="de-DE" b="1" i="0" u="none" strike="noStrike" dirty="0" err="1">
                <a:solidFill>
                  <a:srgbClr val="DC1A22"/>
                </a:solidFill>
                <a:effectLst/>
                <a:latin typeface="Open Sans" panose="020B0606030504020204" pitchFamily="34" charset="0"/>
                <a:hlinkClick r:id="rId8"/>
              </a:rPr>
              <a:t>unique</a:t>
            </a:r>
            <a:r>
              <a:rPr lang="de-DE" b="1" i="0" u="none" strike="noStrike" dirty="0">
                <a:solidFill>
                  <a:srgbClr val="DC1A22"/>
                </a:solidFill>
                <a:effectLst/>
                <a:latin typeface="Open Sans" panose="020B0606030504020204" pitchFamily="34" charset="0"/>
                <a:hlinkClick r:id="rId8"/>
              </a:rPr>
              <a:t> </a:t>
            </a:r>
            <a:r>
              <a:rPr lang="de-DE" b="1" i="0" u="none" strike="noStrike" dirty="0" err="1">
                <a:solidFill>
                  <a:srgbClr val="DC1A22"/>
                </a:solidFill>
                <a:effectLst/>
                <a:latin typeface="Open Sans" panose="020B0606030504020204" pitchFamily="34" charset="0"/>
                <a:hlinkClick r:id="rId8"/>
              </a:rPr>
              <a:t>device</a:t>
            </a:r>
            <a:r>
              <a:rPr lang="de-DE" b="1" i="0" u="none" strike="noStrike" dirty="0">
                <a:solidFill>
                  <a:srgbClr val="DC1A22"/>
                </a:solidFill>
                <a:effectLst/>
                <a:latin typeface="Open Sans" panose="020B0606030504020204" pitchFamily="34" charset="0"/>
                <a:hlinkClick r:id="rId8"/>
              </a:rPr>
              <a:t> </a:t>
            </a:r>
            <a:r>
              <a:rPr lang="de-DE" b="1" i="0" u="none" strike="noStrike" dirty="0" err="1">
                <a:solidFill>
                  <a:srgbClr val="DC1A22"/>
                </a:solidFill>
                <a:effectLst/>
                <a:latin typeface="Open Sans" panose="020B0606030504020204" pitchFamily="34" charset="0"/>
                <a:hlinkClick r:id="rId8"/>
              </a:rPr>
              <a:t>identification</a:t>
            </a:r>
            <a:r>
              <a:rPr lang="de-DE" b="1" i="0" u="none" strike="noStrike" dirty="0">
                <a:solidFill>
                  <a:srgbClr val="DC1A22"/>
                </a:solidFill>
                <a:effectLst/>
                <a:latin typeface="Open Sans" panose="020B0606030504020204" pitchFamily="34" charset="0"/>
                <a:hlinkClick r:id="rId8"/>
              </a:rPr>
              <a:t>“)</a:t>
            </a:r>
            <a:r>
              <a:rPr lang="de-DE" b="0" i="0" dirty="0">
                <a:solidFill>
                  <a:srgbClr val="212529"/>
                </a:solidFill>
                <a:effectLst/>
                <a:latin typeface="Open Sans" panose="020B0606030504020204" pitchFamily="34" charset="0"/>
              </a:rPr>
              <a:t>.</a:t>
            </a:r>
          </a:p>
          <a:p>
            <a:pPr>
              <a:buFont typeface="Arial" panose="020B0604020202020204" pitchFamily="34" charset="0"/>
              <a:buChar char="•"/>
            </a:pPr>
            <a:r>
              <a:rPr lang="de-DE" b="0" i="0" dirty="0">
                <a:solidFill>
                  <a:srgbClr val="212529"/>
                </a:solidFill>
                <a:effectLst/>
                <a:latin typeface="Open Sans" panose="020B0606030504020204" pitchFamily="34" charset="0"/>
              </a:rPr>
              <a:t>Die Anforderungen an die </a:t>
            </a:r>
            <a:r>
              <a:rPr lang="de-DE" b="1" i="0" dirty="0">
                <a:solidFill>
                  <a:srgbClr val="212529"/>
                </a:solidFill>
                <a:effectLst/>
                <a:latin typeface="Open Sans" panose="020B0606030504020204" pitchFamily="34" charset="0"/>
              </a:rPr>
              <a:t>Wiederaufbereitung von Einmalprodukten</a:t>
            </a:r>
            <a:r>
              <a:rPr lang="de-DE" b="0" i="0" dirty="0">
                <a:solidFill>
                  <a:srgbClr val="212529"/>
                </a:solidFill>
                <a:effectLst/>
                <a:latin typeface="Open Sans" panose="020B0606030504020204" pitchFamily="34" charset="0"/>
              </a:rPr>
              <a:t> sind gestiegen.</a:t>
            </a:r>
          </a:p>
          <a:p>
            <a:r>
              <a:rPr lang="de-DE" b="0" i="0" dirty="0">
                <a:solidFill>
                  <a:srgbClr val="DC1A22"/>
                </a:solidFill>
                <a:effectLst/>
                <a:latin typeface="Open Sans" panose="020B0606030504020204" pitchFamily="34" charset="0"/>
              </a:rPr>
              <a:t>b) Anforderungen an die technische Dokumentation</a:t>
            </a:r>
          </a:p>
          <a:p>
            <a:r>
              <a:rPr lang="de-DE" b="0" i="0" dirty="0">
                <a:solidFill>
                  <a:srgbClr val="4D4D4D"/>
                </a:solidFill>
                <a:effectLst/>
                <a:latin typeface="Open Sans" panose="020B0606030504020204" pitchFamily="34" charset="0"/>
              </a:rPr>
              <a:t>Eine Übersicht über die Änderung der Anforderungen an die grundlegenden Anforderungen verschafft die folgende Tabelle</a:t>
            </a:r>
          </a:p>
        </p:txBody>
      </p:sp>
      <p:grpSp>
        <p:nvGrpSpPr>
          <p:cNvPr id="11" name="Gruppieren 10">
            <a:extLst>
              <a:ext uri="{FF2B5EF4-FFF2-40B4-BE49-F238E27FC236}">
                <a16:creationId xmlns:a16="http://schemas.microsoft.com/office/drawing/2014/main" id="{5B5CDD17-CDAE-4E8C-BDD8-C248B0ED6C36}"/>
              </a:ext>
            </a:extLst>
          </p:cNvPr>
          <p:cNvGrpSpPr/>
          <p:nvPr/>
        </p:nvGrpSpPr>
        <p:grpSpPr>
          <a:xfrm>
            <a:off x="6096000" y="-4572000"/>
            <a:ext cx="6438900" cy="17447996"/>
            <a:chOff x="5962650" y="-3848100"/>
            <a:chExt cx="9029700" cy="24468492"/>
          </a:xfrm>
        </p:grpSpPr>
        <p:pic>
          <p:nvPicPr>
            <p:cNvPr id="9" name="Grafik 8">
              <a:extLst>
                <a:ext uri="{FF2B5EF4-FFF2-40B4-BE49-F238E27FC236}">
                  <a16:creationId xmlns:a16="http://schemas.microsoft.com/office/drawing/2014/main" id="{7021C577-4572-406C-B4E8-ED5F1C4A9012}"/>
                </a:ext>
              </a:extLst>
            </p:cNvPr>
            <p:cNvPicPr>
              <a:picLocks noChangeAspect="1"/>
            </p:cNvPicPr>
            <p:nvPr/>
          </p:nvPicPr>
          <p:blipFill>
            <a:blip r:embed="rId9"/>
            <a:stretch>
              <a:fillRect/>
            </a:stretch>
          </p:blipFill>
          <p:spPr>
            <a:xfrm>
              <a:off x="5962650" y="-3848100"/>
              <a:ext cx="9029700" cy="12438388"/>
            </a:xfrm>
            <a:prstGeom prst="rect">
              <a:avLst/>
            </a:prstGeom>
          </p:spPr>
        </p:pic>
        <p:pic>
          <p:nvPicPr>
            <p:cNvPr id="10" name="Grafik 9">
              <a:extLst>
                <a:ext uri="{FF2B5EF4-FFF2-40B4-BE49-F238E27FC236}">
                  <a16:creationId xmlns:a16="http://schemas.microsoft.com/office/drawing/2014/main" id="{94E5C087-C798-476C-A910-F894CDD46A0C}"/>
                </a:ext>
              </a:extLst>
            </p:cNvPr>
            <p:cNvPicPr>
              <a:picLocks noChangeAspect="1"/>
            </p:cNvPicPr>
            <p:nvPr/>
          </p:nvPicPr>
          <p:blipFill>
            <a:blip r:embed="rId10"/>
            <a:stretch>
              <a:fillRect/>
            </a:stretch>
          </p:blipFill>
          <p:spPr>
            <a:xfrm>
              <a:off x="5962650" y="8590288"/>
              <a:ext cx="9029700" cy="12030104"/>
            </a:xfrm>
            <a:prstGeom prst="rect">
              <a:avLst/>
            </a:prstGeom>
          </p:spPr>
        </p:pic>
      </p:grpSp>
      <p:sp>
        <p:nvSpPr>
          <p:cNvPr id="12" name="Rechteck 11">
            <a:extLst>
              <a:ext uri="{FF2B5EF4-FFF2-40B4-BE49-F238E27FC236}">
                <a16:creationId xmlns:a16="http://schemas.microsoft.com/office/drawing/2014/main" id="{E8FC2785-A6A5-4AB5-BD52-9E92CA8A9975}"/>
              </a:ext>
            </a:extLst>
          </p:cNvPr>
          <p:cNvSpPr/>
          <p:nvPr/>
        </p:nvSpPr>
        <p:spPr>
          <a:xfrm>
            <a:off x="13982700" y="-2025342"/>
            <a:ext cx="6096000" cy="14496276"/>
          </a:xfrm>
          <a:prstGeom prst="rect">
            <a:avLst/>
          </a:prstGeom>
        </p:spPr>
        <p:txBody>
          <a:bodyPr>
            <a:spAutoFit/>
          </a:bodyPr>
          <a:lstStyle/>
          <a:p>
            <a:r>
              <a:rPr lang="de-DE" b="0" i="0" dirty="0">
                <a:solidFill>
                  <a:srgbClr val="DC1A22"/>
                </a:solidFill>
                <a:effectLst/>
                <a:latin typeface="Open Sans" panose="020B0606030504020204" pitchFamily="34" charset="0"/>
              </a:rPr>
              <a:t>c) Klassifizierung, Zulassung, Inverkehrbringung</a:t>
            </a:r>
          </a:p>
          <a:p>
            <a:pPr>
              <a:buFont typeface="Arial" panose="020B0604020202020204" pitchFamily="34" charset="0"/>
              <a:buChar char="•"/>
            </a:pPr>
            <a:r>
              <a:rPr lang="de-DE" b="0" i="0" dirty="0">
                <a:solidFill>
                  <a:srgbClr val="212529"/>
                </a:solidFill>
                <a:effectLst/>
                <a:latin typeface="Open Sans" panose="020B0606030504020204" pitchFamily="34" charset="0"/>
              </a:rPr>
              <a:t>Änderung bei den </a:t>
            </a:r>
            <a:r>
              <a:rPr lang="de-DE" b="1" i="0" u="none" strike="noStrike" dirty="0">
                <a:solidFill>
                  <a:srgbClr val="DC1A22"/>
                </a:solidFill>
                <a:effectLst/>
                <a:latin typeface="Open Sans" panose="020B0606030504020204" pitchFamily="34" charset="0"/>
                <a:hlinkClick r:id="rId11"/>
              </a:rPr>
              <a:t>Konformitätsbewertungsverfahren</a:t>
            </a:r>
            <a:r>
              <a:rPr lang="de-DE" b="0" i="0" dirty="0">
                <a:solidFill>
                  <a:srgbClr val="212529"/>
                </a:solidFill>
                <a:effectLst/>
                <a:latin typeface="Open Sans" panose="020B0606030504020204" pitchFamily="34" charset="0"/>
              </a:rPr>
              <a:t>: Ein Verfahren vergleichbar Anhang VI der MDD gibt es nicht mehr. Die gute Nachricht ist, dass es die </a:t>
            </a:r>
            <a:r>
              <a:rPr lang="de-DE" b="1" i="0" dirty="0">
                <a:solidFill>
                  <a:srgbClr val="212529"/>
                </a:solidFill>
                <a:effectLst/>
                <a:latin typeface="Open Sans" panose="020B0606030504020204" pitchFamily="34" charset="0"/>
              </a:rPr>
              <a:t>Konformitätsbewertung</a:t>
            </a:r>
            <a:r>
              <a:rPr lang="de-DE" b="0" i="0" dirty="0">
                <a:solidFill>
                  <a:srgbClr val="212529"/>
                </a:solidFill>
                <a:effectLst/>
                <a:latin typeface="Open Sans" panose="020B0606030504020204" pitchFamily="34" charset="0"/>
              </a:rPr>
              <a:t> durch die Hersteller noch gibt, also eine </a:t>
            </a:r>
            <a:r>
              <a:rPr lang="de-DE" b="1" i="0" dirty="0">
                <a:solidFill>
                  <a:srgbClr val="212529"/>
                </a:solidFill>
                <a:effectLst/>
                <a:latin typeface="Open Sans" panose="020B0606030504020204" pitchFamily="34" charset="0"/>
              </a:rPr>
              <a:t>Zulassung</a:t>
            </a:r>
            <a:r>
              <a:rPr lang="de-DE" b="0" i="0" dirty="0">
                <a:solidFill>
                  <a:srgbClr val="212529"/>
                </a:solidFill>
                <a:effectLst/>
                <a:latin typeface="Open Sans" panose="020B0606030504020204" pitchFamily="34" charset="0"/>
              </a:rPr>
              <a:t> ohne eine europäische Medizinprodukte-Behörde, wie man es von Arzneimitteln kennt.</a:t>
            </a:r>
          </a:p>
          <a:p>
            <a:pPr>
              <a:buFont typeface="Arial" panose="020B0604020202020204" pitchFamily="34" charset="0"/>
              <a:buChar char="•"/>
            </a:pPr>
            <a:r>
              <a:rPr lang="de-DE" b="0" i="0" dirty="0">
                <a:solidFill>
                  <a:srgbClr val="212529"/>
                </a:solidFill>
                <a:effectLst/>
                <a:latin typeface="Open Sans" panose="020B0606030504020204" pitchFamily="34" charset="0"/>
              </a:rPr>
              <a:t>Einführung eines </a:t>
            </a:r>
            <a:r>
              <a:rPr lang="de-DE" b="1" i="0" u="none" strike="noStrike" dirty="0" err="1">
                <a:solidFill>
                  <a:srgbClr val="DC1A22"/>
                </a:solidFill>
                <a:effectLst/>
                <a:latin typeface="Open Sans" panose="020B0606030504020204" pitchFamily="34" charset="0"/>
                <a:hlinkClick r:id="rId12"/>
              </a:rPr>
              <a:t>Scrutiny</a:t>
            </a:r>
            <a:r>
              <a:rPr lang="de-DE" b="1" i="0" u="none" strike="noStrike" dirty="0">
                <a:solidFill>
                  <a:srgbClr val="DC1A22"/>
                </a:solidFill>
                <a:effectLst/>
                <a:latin typeface="Open Sans" panose="020B0606030504020204" pitchFamily="34" charset="0"/>
                <a:hlinkClick r:id="rId12"/>
              </a:rPr>
              <a:t>-Verfahrens</a:t>
            </a:r>
            <a:r>
              <a:rPr lang="de-DE" b="0" i="0" dirty="0">
                <a:solidFill>
                  <a:srgbClr val="212529"/>
                </a:solidFill>
                <a:effectLst/>
                <a:latin typeface="Open Sans" panose="020B0606030504020204" pitchFamily="34" charset="0"/>
              </a:rPr>
              <a:t>: benannte Stellen können verpflichtet werden, jeden neuen Antrag auf Konformitätsbewertung für ein Produkt mit hohem Risiko an eine Expertenkommission (die Medical Device </a:t>
            </a:r>
            <a:r>
              <a:rPr lang="de-DE" b="0" i="0" dirty="0" err="1">
                <a:solidFill>
                  <a:srgbClr val="212529"/>
                </a:solidFill>
                <a:effectLst/>
                <a:latin typeface="Open Sans" panose="020B0606030504020204" pitchFamily="34" charset="0"/>
              </a:rPr>
              <a:t>Coordination</a:t>
            </a:r>
            <a:r>
              <a:rPr lang="de-DE" b="0" i="0" dirty="0">
                <a:solidFill>
                  <a:srgbClr val="212529"/>
                </a:solidFill>
                <a:effectLst/>
                <a:latin typeface="Open Sans" panose="020B0606030504020204" pitchFamily="34" charset="0"/>
              </a:rPr>
              <a:t> Group (MDCG)) zu melden. Welche Konsequenzen dies hat, wie sehr Produkteinführungen verzögert werden, ist derzeit unklar.</a:t>
            </a:r>
          </a:p>
          <a:p>
            <a:pPr>
              <a:buFont typeface="Arial" panose="020B0604020202020204" pitchFamily="34" charset="0"/>
              <a:buChar char="•"/>
            </a:pPr>
            <a:r>
              <a:rPr lang="de-DE" b="0" i="0" dirty="0">
                <a:solidFill>
                  <a:srgbClr val="212529"/>
                </a:solidFill>
                <a:effectLst/>
                <a:latin typeface="Open Sans" panose="020B0606030504020204" pitchFamily="34" charset="0"/>
              </a:rPr>
              <a:t>Die </a:t>
            </a:r>
            <a:r>
              <a:rPr lang="de-DE" b="1" i="0" dirty="0">
                <a:solidFill>
                  <a:srgbClr val="212529"/>
                </a:solidFill>
                <a:effectLst/>
                <a:latin typeface="Open Sans" panose="020B0606030504020204" pitchFamily="34" charset="0"/>
              </a:rPr>
              <a:t>Klassifizierung</a:t>
            </a:r>
            <a:r>
              <a:rPr lang="de-DE" b="0" i="0" dirty="0">
                <a:solidFill>
                  <a:srgbClr val="212529"/>
                </a:solidFill>
                <a:effectLst/>
                <a:latin typeface="Open Sans" panose="020B0606030504020204" pitchFamily="34" charset="0"/>
              </a:rPr>
              <a:t> einiger Produkte ändert sich. So müssen eine Reihe von Implantaten, die bisher in Klasse </a:t>
            </a:r>
            <a:r>
              <a:rPr lang="de-DE" b="0" i="0" dirty="0" err="1">
                <a:solidFill>
                  <a:srgbClr val="212529"/>
                </a:solidFill>
                <a:effectLst/>
                <a:latin typeface="Open Sans" panose="020B0606030504020204" pitchFamily="34" charset="0"/>
              </a:rPr>
              <a:t>IIb</a:t>
            </a:r>
            <a:r>
              <a:rPr lang="de-DE" b="0" i="0" dirty="0">
                <a:solidFill>
                  <a:srgbClr val="212529"/>
                </a:solidFill>
                <a:effectLst/>
                <a:latin typeface="Open Sans" panose="020B0606030504020204" pitchFamily="34" charset="0"/>
              </a:rPr>
              <a:t> eingestuft waren, nun die Anforderungen von Klasse III Produkten erfüllen. Software fällt kaum noch in die Klasse I. </a:t>
            </a:r>
            <a:r>
              <a:rPr lang="de-DE" b="1" i="0" u="none" strike="noStrike" dirty="0">
                <a:solidFill>
                  <a:srgbClr val="DC1A22"/>
                </a:solidFill>
                <a:effectLst/>
                <a:latin typeface="Open Sans" panose="020B0606030504020204" pitchFamily="34" charset="0"/>
                <a:hlinkClick r:id="rId13"/>
              </a:rPr>
              <a:t>Lesen Sie zur Regel 11 hier einen ausführlichen Artikel</a:t>
            </a:r>
            <a:r>
              <a:rPr lang="de-DE" b="0" i="0" dirty="0">
                <a:solidFill>
                  <a:srgbClr val="212529"/>
                </a:solidFill>
                <a:effectLst/>
                <a:latin typeface="Open Sans" panose="020B0606030504020204" pitchFamily="34" charset="0"/>
              </a:rPr>
              <a:t>.</a:t>
            </a:r>
          </a:p>
          <a:p>
            <a:pPr>
              <a:buFont typeface="Arial" panose="020B0604020202020204" pitchFamily="34" charset="0"/>
              <a:buChar char="•"/>
            </a:pPr>
            <a:r>
              <a:rPr lang="de-DE" b="0" i="0" dirty="0">
                <a:solidFill>
                  <a:srgbClr val="212529"/>
                </a:solidFill>
                <a:effectLst/>
                <a:latin typeface="Open Sans" panose="020B0606030504020204" pitchFamily="34" charset="0"/>
              </a:rPr>
              <a:t>Es wird eine EU-weite Vereinheitlichung der Tätigkeit und der Prüfbescheinigungen der </a:t>
            </a:r>
            <a:r>
              <a:rPr lang="de-DE" b="1" i="0" u="none" strike="noStrike" dirty="0">
                <a:solidFill>
                  <a:srgbClr val="DC1A22"/>
                </a:solidFill>
                <a:effectLst/>
                <a:latin typeface="Open Sans" panose="020B0606030504020204" pitchFamily="34" charset="0"/>
                <a:hlinkClick r:id="rId14"/>
              </a:rPr>
              <a:t>benannten Stelle</a:t>
            </a:r>
            <a:r>
              <a:rPr lang="de-DE" b="0" i="0" dirty="0">
                <a:solidFill>
                  <a:srgbClr val="212529"/>
                </a:solidFill>
                <a:effectLst/>
                <a:latin typeface="Open Sans" panose="020B0606030504020204" pitchFamily="34" charset="0"/>
              </a:rPr>
              <a:t> geben (</a:t>
            </a:r>
            <a:r>
              <a:rPr lang="de-DE" b="1" i="0" dirty="0">
                <a:solidFill>
                  <a:srgbClr val="212529"/>
                </a:solidFill>
                <a:effectLst/>
                <a:latin typeface="Open Sans" panose="020B0606030504020204" pitchFamily="34" charset="0"/>
              </a:rPr>
              <a:t>MDR Zertifikat</a:t>
            </a:r>
            <a:r>
              <a:rPr lang="de-DE" b="0" i="0" dirty="0">
                <a:solidFill>
                  <a:srgbClr val="212529"/>
                </a:solidFill>
                <a:effectLst/>
                <a:latin typeface="Open Sans" panose="020B0606030504020204" pitchFamily="34" charset="0"/>
              </a:rPr>
              <a:t>).</a:t>
            </a:r>
          </a:p>
          <a:p>
            <a:r>
              <a:rPr lang="de-DE" b="0" i="0" dirty="0">
                <a:solidFill>
                  <a:srgbClr val="DC1A22"/>
                </a:solidFill>
                <a:effectLst/>
                <a:latin typeface="Open Sans" panose="020B0606030504020204" pitchFamily="34" charset="0"/>
              </a:rPr>
              <a:t>d) Sonstiges</a:t>
            </a:r>
          </a:p>
          <a:p>
            <a:pPr>
              <a:buFont typeface="Arial" panose="020B0604020202020204" pitchFamily="34" charset="0"/>
              <a:buChar char="•"/>
            </a:pPr>
            <a:r>
              <a:rPr lang="de-DE" b="0" i="0" dirty="0">
                <a:solidFill>
                  <a:srgbClr val="212529"/>
                </a:solidFill>
                <a:effectLst/>
                <a:latin typeface="Open Sans" panose="020B0606030504020204" pitchFamily="34" charset="0"/>
              </a:rPr>
              <a:t>Die </a:t>
            </a:r>
            <a:r>
              <a:rPr lang="de-DE" b="1" i="0" u="none" strike="noStrike" dirty="0">
                <a:solidFill>
                  <a:srgbClr val="DC1A22"/>
                </a:solidFill>
                <a:effectLst/>
                <a:latin typeface="Open Sans" panose="020B0606030504020204" pitchFamily="34" charset="0"/>
                <a:hlinkClick r:id="rId15"/>
              </a:rPr>
              <a:t>Aufbewahrungsdauer</a:t>
            </a:r>
            <a:r>
              <a:rPr lang="de-DE" b="0" i="0" dirty="0">
                <a:solidFill>
                  <a:srgbClr val="212529"/>
                </a:solidFill>
                <a:effectLst/>
                <a:latin typeface="Open Sans" panose="020B0606030504020204" pitchFamily="34" charset="0"/>
              </a:rPr>
              <a:t> der Dokumentation hat die MDR von 5 auf 10 Jahre verdoppelt.</a:t>
            </a:r>
          </a:p>
          <a:p>
            <a:pPr>
              <a:buFont typeface="Arial" panose="020B0604020202020204" pitchFamily="34" charset="0"/>
              <a:buChar char="•"/>
            </a:pPr>
            <a:r>
              <a:rPr lang="de-DE" b="0" i="0" dirty="0">
                <a:solidFill>
                  <a:srgbClr val="212529"/>
                </a:solidFill>
                <a:effectLst/>
                <a:latin typeface="Open Sans" panose="020B0606030504020204" pitchFamily="34" charset="0"/>
              </a:rPr>
              <a:t>Die MDR führt mit der „für die Einhaltung der Regulierungsvorschriften verantwortliche Person“ eine neue Rolle ein. Sowohl die Hersteller als auch deren Bevollmächtigte müssen über solche eine </a:t>
            </a:r>
            <a:r>
              <a:rPr lang="de-DE" b="1" i="0" u="none" strike="noStrike" dirty="0">
                <a:solidFill>
                  <a:srgbClr val="DC1A22"/>
                </a:solidFill>
                <a:effectLst/>
                <a:latin typeface="Open Sans" panose="020B0606030504020204" pitchFamily="34" charset="0"/>
                <a:hlinkClick r:id="rId16"/>
              </a:rPr>
              <a:t>Person </a:t>
            </a:r>
            <a:r>
              <a:rPr lang="de-DE" b="1" i="0" u="none" strike="noStrike" dirty="0" err="1">
                <a:solidFill>
                  <a:srgbClr val="DC1A22"/>
                </a:solidFill>
                <a:effectLst/>
                <a:latin typeface="Open Sans" panose="020B0606030504020204" pitchFamily="34" charset="0"/>
                <a:hlinkClick r:id="rId16"/>
              </a:rPr>
              <a:t>responsible</a:t>
            </a:r>
            <a:r>
              <a:rPr lang="de-DE" b="1" i="0" u="none" strike="noStrike" dirty="0">
                <a:solidFill>
                  <a:srgbClr val="DC1A22"/>
                </a:solidFill>
                <a:effectLst/>
                <a:latin typeface="Open Sans" panose="020B0606030504020204" pitchFamily="34" charset="0"/>
                <a:hlinkClick r:id="rId16"/>
              </a:rPr>
              <a:t> </a:t>
            </a:r>
            <a:r>
              <a:rPr lang="de-DE" b="1" i="0" u="none" strike="noStrike" dirty="0" err="1">
                <a:solidFill>
                  <a:srgbClr val="DC1A22"/>
                </a:solidFill>
                <a:effectLst/>
                <a:latin typeface="Open Sans" panose="020B0606030504020204" pitchFamily="34" charset="0"/>
                <a:hlinkClick r:id="rId16"/>
              </a:rPr>
              <a:t>for</a:t>
            </a:r>
            <a:r>
              <a:rPr lang="de-DE" b="1" i="0" u="none" strike="noStrike" dirty="0">
                <a:solidFill>
                  <a:srgbClr val="DC1A22"/>
                </a:solidFill>
                <a:effectLst/>
                <a:latin typeface="Open Sans" panose="020B0606030504020204" pitchFamily="34" charset="0"/>
                <a:hlinkClick r:id="rId16"/>
              </a:rPr>
              <a:t> </a:t>
            </a:r>
            <a:r>
              <a:rPr lang="de-DE" b="1" i="0" u="none" strike="noStrike" dirty="0" err="1">
                <a:solidFill>
                  <a:srgbClr val="DC1A22"/>
                </a:solidFill>
                <a:effectLst/>
                <a:latin typeface="Open Sans" panose="020B0606030504020204" pitchFamily="34" charset="0"/>
                <a:hlinkClick r:id="rId16"/>
              </a:rPr>
              <a:t>Regulatory</a:t>
            </a:r>
            <a:r>
              <a:rPr lang="de-DE" b="1" i="0" u="none" strike="noStrike" dirty="0">
                <a:solidFill>
                  <a:srgbClr val="DC1A22"/>
                </a:solidFill>
                <a:effectLst/>
                <a:latin typeface="Open Sans" panose="020B0606030504020204" pitchFamily="34" charset="0"/>
                <a:hlinkClick r:id="rId16"/>
              </a:rPr>
              <a:t> Compliance</a:t>
            </a:r>
            <a:r>
              <a:rPr lang="de-DE" b="0" i="0" dirty="0">
                <a:solidFill>
                  <a:srgbClr val="212529"/>
                </a:solidFill>
                <a:effectLst/>
                <a:latin typeface="Open Sans" panose="020B0606030504020204" pitchFamily="34" charset="0"/>
              </a:rPr>
              <a:t> verfügen.</a:t>
            </a:r>
          </a:p>
          <a:p>
            <a:pPr>
              <a:buFont typeface="Arial" panose="020B0604020202020204" pitchFamily="34" charset="0"/>
              <a:buChar char="•"/>
            </a:pPr>
            <a:r>
              <a:rPr lang="de-DE" b="0" i="0" dirty="0">
                <a:solidFill>
                  <a:srgbClr val="212529"/>
                </a:solidFill>
                <a:effectLst/>
                <a:latin typeface="Open Sans" panose="020B0606030504020204" pitchFamily="34" charset="0"/>
              </a:rPr>
              <a:t>Die Datenbank </a:t>
            </a:r>
            <a:r>
              <a:rPr lang="de-DE" b="1" i="0" u="none" strike="noStrike" dirty="0">
                <a:solidFill>
                  <a:srgbClr val="DC1A22"/>
                </a:solidFill>
                <a:effectLst/>
                <a:latin typeface="Open Sans" panose="020B0606030504020204" pitchFamily="34" charset="0"/>
                <a:hlinkClick r:id="rId17"/>
              </a:rPr>
              <a:t>EUDAMED</a:t>
            </a:r>
            <a:r>
              <a:rPr lang="de-DE" b="0" i="0" dirty="0">
                <a:solidFill>
                  <a:srgbClr val="212529"/>
                </a:solidFill>
                <a:effectLst/>
                <a:latin typeface="Open Sans" panose="020B0606030504020204" pitchFamily="34" charset="0"/>
              </a:rPr>
              <a:t> wird erheblich ausgeweitet und – nachdem sie bisher staatlichen Institutionen vorbehalten war -, nun teilweise auch Herstellern, benannten Stellen sowie der Öffentlichkeit zugänglich gemacht.</a:t>
            </a:r>
          </a:p>
          <a:p>
            <a:pPr>
              <a:buFont typeface="Arial" panose="020B0604020202020204" pitchFamily="34" charset="0"/>
              <a:buChar char="•"/>
            </a:pPr>
            <a:r>
              <a:rPr lang="de-DE" b="0" i="0" dirty="0">
                <a:solidFill>
                  <a:srgbClr val="212529"/>
                </a:solidFill>
                <a:effectLst/>
                <a:latin typeface="Open Sans" panose="020B0606030504020204" pitchFamily="34" charset="0"/>
              </a:rPr>
              <a:t>Die benannten Stellen machen zudem klar, dass die bisherigen </a:t>
            </a:r>
            <a:r>
              <a:rPr lang="de-DE" b="1" i="0" u="none" strike="noStrike" dirty="0">
                <a:solidFill>
                  <a:srgbClr val="DC1A22"/>
                </a:solidFill>
                <a:effectLst/>
                <a:latin typeface="Open Sans" panose="020B0606030504020204" pitchFamily="34" charset="0"/>
                <a:hlinkClick r:id="rId18"/>
              </a:rPr>
              <a:t>PLM/OEM</a:t>
            </a:r>
            <a:r>
              <a:rPr lang="de-DE" b="0" i="0" dirty="0">
                <a:solidFill>
                  <a:srgbClr val="212529"/>
                </a:solidFill>
                <a:effectLst/>
                <a:latin typeface="Open Sans" panose="020B0606030504020204" pitchFamily="34" charset="0"/>
              </a:rPr>
              <a:t>-Konstruktionen nicht mehr wie bisher akzeptiert werden. Lesen Sie </a:t>
            </a:r>
            <a:r>
              <a:rPr lang="de-DE" b="1" i="0" u="none" strike="noStrike" dirty="0">
                <a:solidFill>
                  <a:srgbClr val="DC1A22"/>
                </a:solidFill>
                <a:effectLst/>
                <a:latin typeface="Open Sans" panose="020B0606030504020204" pitchFamily="34" charset="0"/>
                <a:hlinkClick r:id="rId18"/>
              </a:rPr>
              <a:t>mehr zu OEM hier</a:t>
            </a:r>
            <a:r>
              <a:rPr lang="de-DE" b="0" i="0" dirty="0">
                <a:solidFill>
                  <a:srgbClr val="212529"/>
                </a:solidFill>
                <a:effectLst/>
                <a:latin typeface="Open Sans" panose="020B0606030504020204" pitchFamily="34" charset="0"/>
              </a:rPr>
              <a:t> und </a:t>
            </a:r>
            <a:r>
              <a:rPr lang="de-DE" b="1" i="0" u="none" strike="noStrike" dirty="0">
                <a:solidFill>
                  <a:srgbClr val="DC1A22"/>
                </a:solidFill>
                <a:effectLst/>
                <a:latin typeface="Open Sans" panose="020B0606030504020204" pitchFamily="34" charset="0"/>
                <a:hlinkClick r:id="rId18"/>
              </a:rPr>
              <a:t>Tipps zum Umgang mit den neuen Anforderungen</a:t>
            </a:r>
            <a:r>
              <a:rPr lang="de-DE" b="0" i="0" dirty="0">
                <a:solidFill>
                  <a:srgbClr val="212529"/>
                </a:solidFill>
                <a:effectLst/>
                <a:latin typeface="Open Sans" panose="020B0606030504020204" pitchFamily="34" charset="0"/>
              </a:rPr>
              <a:t> hier.</a:t>
            </a:r>
          </a:p>
          <a:p>
            <a:pPr>
              <a:buFont typeface="Arial" panose="020B0604020202020204" pitchFamily="34" charset="0"/>
              <a:buChar char="•"/>
            </a:pPr>
            <a:r>
              <a:rPr lang="de-DE" b="0" i="0" dirty="0">
                <a:solidFill>
                  <a:srgbClr val="212529"/>
                </a:solidFill>
                <a:effectLst/>
                <a:latin typeface="Open Sans" panose="020B0606030504020204" pitchFamily="34" charset="0"/>
              </a:rPr>
              <a:t>Die MDR enthält </a:t>
            </a:r>
            <a:r>
              <a:rPr lang="de-DE" b="1" i="0" u="none" strike="noStrike" dirty="0">
                <a:solidFill>
                  <a:srgbClr val="DC1A22"/>
                </a:solidFill>
                <a:effectLst/>
                <a:latin typeface="Open Sans" panose="020B0606030504020204" pitchFamily="34" charset="0"/>
                <a:hlinkClick r:id="rId19"/>
              </a:rPr>
              <a:t>spezifische Anforderungen an Händler</a:t>
            </a:r>
            <a:r>
              <a:rPr lang="de-DE" b="0" i="0" dirty="0">
                <a:solidFill>
                  <a:srgbClr val="212529"/>
                </a:solidFill>
                <a:effectLst/>
                <a:latin typeface="Open Sans" panose="020B0606030504020204" pitchFamily="34" charset="0"/>
              </a:rPr>
              <a:t> und Importeure.</a:t>
            </a:r>
          </a:p>
          <a:p>
            <a:pPr>
              <a:buFont typeface="Arial" panose="020B0604020202020204" pitchFamily="34" charset="0"/>
              <a:buChar char="•"/>
            </a:pPr>
            <a:r>
              <a:rPr lang="de-DE" b="0" i="0" dirty="0">
                <a:solidFill>
                  <a:srgbClr val="212529"/>
                </a:solidFill>
                <a:effectLst/>
                <a:latin typeface="Open Sans" panose="020B0606030504020204" pitchFamily="34" charset="0"/>
              </a:rPr>
              <a:t>Die MDR stellt andere Anforderungen an die </a:t>
            </a:r>
            <a:r>
              <a:rPr lang="de-DE" b="1" i="0" u="none" strike="noStrike" dirty="0">
                <a:solidFill>
                  <a:srgbClr val="DC1A22"/>
                </a:solidFill>
                <a:effectLst/>
                <a:latin typeface="Open Sans" panose="020B0606030504020204" pitchFamily="34" charset="0"/>
                <a:hlinkClick r:id="rId20"/>
              </a:rPr>
              <a:t>Konformitätserklärung</a:t>
            </a:r>
            <a:r>
              <a:rPr lang="de-DE" b="0" i="0" dirty="0">
                <a:solidFill>
                  <a:srgbClr val="212529"/>
                </a:solidFill>
                <a:effectLst/>
                <a:latin typeface="Open Sans" panose="020B0606030504020204" pitchFamily="34" charset="0"/>
              </a:rPr>
              <a:t>. Erfahren Sie im </a:t>
            </a:r>
            <a:r>
              <a:rPr lang="de-DE" b="1" i="0" u="none" strike="noStrike" dirty="0">
                <a:solidFill>
                  <a:srgbClr val="DC1A22"/>
                </a:solidFill>
                <a:effectLst/>
                <a:latin typeface="Open Sans" panose="020B0606030504020204" pitchFamily="34" charset="0"/>
                <a:hlinkClick r:id="rId20"/>
              </a:rPr>
              <a:t>Beitrag</a:t>
            </a:r>
            <a:r>
              <a:rPr lang="de-DE" b="0" i="0" dirty="0">
                <a:solidFill>
                  <a:srgbClr val="212529"/>
                </a:solidFill>
                <a:effectLst/>
                <a:latin typeface="Open Sans" panose="020B0606030504020204" pitchFamily="34" charset="0"/>
              </a:rPr>
              <a:t> dazu auch, wie Sie mit Produkten umgehen, für die die Konformität noch nach den EU-Richtlinien erklärt wurde.</a:t>
            </a:r>
          </a:p>
          <a:p>
            <a:pPr>
              <a:buFont typeface="Arial" panose="020B0604020202020204" pitchFamily="34" charset="0"/>
              <a:buChar char="•"/>
            </a:pPr>
            <a:r>
              <a:rPr lang="de-DE" b="0" i="0" dirty="0">
                <a:solidFill>
                  <a:srgbClr val="212529"/>
                </a:solidFill>
                <a:effectLst/>
                <a:latin typeface="Open Sans" panose="020B0606030504020204" pitchFamily="34" charset="0"/>
              </a:rPr>
              <a:t>u.v.m.</a:t>
            </a:r>
          </a:p>
        </p:txBody>
      </p:sp>
    </p:spTree>
    <p:extLst>
      <p:ext uri="{BB962C8B-B14F-4D97-AF65-F5344CB8AC3E}">
        <p14:creationId xmlns:p14="http://schemas.microsoft.com/office/powerpoint/2010/main" val="9367523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0715BDA8-2D09-46B8-9A41-6A8D6F73DE56}"/>
              </a:ext>
            </a:extLst>
          </p:cNvPr>
          <p:cNvSpPr/>
          <p:nvPr/>
        </p:nvSpPr>
        <p:spPr>
          <a:xfrm>
            <a:off x="0" y="540133"/>
            <a:ext cx="11872686" cy="5586145"/>
          </a:xfrm>
          <a:prstGeom prst="rect">
            <a:avLst/>
          </a:prstGeom>
        </p:spPr>
        <p:txBody>
          <a:bodyPr wrap="square">
            <a:spAutoFit/>
          </a:bodyPr>
          <a:lstStyle/>
          <a:p>
            <a:r>
              <a:rPr lang="de-DE" sz="1050" b="1" i="0" dirty="0">
                <a:solidFill>
                  <a:srgbClr val="222222"/>
                </a:solidFill>
                <a:effectLst/>
                <a:latin typeface="roboto"/>
              </a:rPr>
              <a:t>Der Ablauf des Verfahrens</a:t>
            </a:r>
            <a:endParaRPr lang="de-DE" sz="1050" b="1" i="0" dirty="0">
              <a:solidFill>
                <a:srgbClr val="003A8C"/>
              </a:solidFill>
              <a:effectLst/>
              <a:latin typeface="roboto"/>
            </a:endParaRPr>
          </a:p>
          <a:p>
            <a:r>
              <a:rPr lang="de-DE" sz="1050" b="0" i="0" dirty="0">
                <a:solidFill>
                  <a:srgbClr val="222222"/>
                </a:solidFill>
                <a:effectLst/>
                <a:latin typeface="Roboto Slab"/>
              </a:rPr>
              <a:t>(Die Zählweise in diesem Abschnitt bezieht sich auf die obenstehende Auflistung)</a:t>
            </a:r>
          </a:p>
          <a:p>
            <a:pPr>
              <a:buFont typeface="+mj-lt"/>
              <a:buAutoNum type="arabicPeriod"/>
            </a:pPr>
            <a:r>
              <a:rPr lang="de-DE" sz="1050" b="1" i="0" dirty="0">
                <a:solidFill>
                  <a:srgbClr val="222222"/>
                </a:solidFill>
                <a:effectLst/>
                <a:latin typeface="roboto"/>
              </a:rPr>
              <a:t>Qualitätsmanagementsystem</a:t>
            </a:r>
            <a:endParaRPr lang="de-DE" sz="1050" b="0" i="0" dirty="0">
              <a:solidFill>
                <a:srgbClr val="222222"/>
              </a:solidFill>
              <a:effectLst/>
              <a:latin typeface="roboto"/>
            </a:endParaRPr>
          </a:p>
          <a:p>
            <a:r>
              <a:rPr lang="de-DE" sz="1050" b="0" i="0" dirty="0">
                <a:solidFill>
                  <a:srgbClr val="222222"/>
                </a:solidFill>
                <a:effectLst/>
                <a:latin typeface="Roboto Slab"/>
              </a:rPr>
              <a:t>Der Hersteller erstellt ein Qualitätsmanagementsystem gemäß den Anforderungen der MDR. Dies wird dokumentiert und umgesetzt und das System muss über den gesamten Lebenszyklus der Produkte wirksam sein. Für die Konformitätsbewertung muss der Hersteller bei der Benannten Stelle eine </a:t>
            </a:r>
            <a:r>
              <a:rPr lang="de-DE" sz="1050" b="1" i="0" dirty="0">
                <a:solidFill>
                  <a:srgbClr val="222222"/>
                </a:solidFill>
                <a:effectLst/>
                <a:latin typeface="roboto"/>
              </a:rPr>
              <a:t>Bewertung des Qualitätsmanagementsystems</a:t>
            </a:r>
            <a:r>
              <a:rPr lang="de-DE" sz="1050" b="0" i="0" dirty="0">
                <a:solidFill>
                  <a:srgbClr val="222222"/>
                </a:solidFill>
                <a:effectLst/>
                <a:latin typeface="Roboto Slab"/>
              </a:rPr>
              <a:t> beantragen. Durch die wirksame Umsetzung des QM-Systems wird sichergestellt, dass die Anforderungen der MDR erfüllt sind. Für die Bewertung des QM-Systems müssen u.a. folgende Aspekte dokumentiert werden: Qualitätsziele des Herstellers, Organisation des Unternehmens, Verfahren und Techniken zur Überwachung, Überprüfung, Validierung und Kontrolle der Produktauslegung, Qualitätssicherungs- und Kontrolltechniken für die Herstellung, Prüfungen vor, während und nach der Herstellung. Des Weiteren muss der Hersteller auch die technische Dokumentation bereitstellen.</a:t>
            </a:r>
          </a:p>
          <a:p>
            <a:r>
              <a:rPr lang="de-DE" sz="1050" b="0" i="0" dirty="0">
                <a:solidFill>
                  <a:srgbClr val="222222"/>
                </a:solidFill>
                <a:effectLst/>
                <a:latin typeface="Roboto Slab"/>
              </a:rPr>
              <a:t>In einem nächsten Schritt führt die Benannte Stelle nun ein </a:t>
            </a:r>
            <a:r>
              <a:rPr lang="de-DE" sz="1050" b="1" i="0" dirty="0">
                <a:solidFill>
                  <a:srgbClr val="222222"/>
                </a:solidFill>
                <a:effectLst/>
                <a:latin typeface="roboto"/>
              </a:rPr>
              <a:t>Audit</a:t>
            </a:r>
            <a:r>
              <a:rPr lang="de-DE" sz="1050" b="0" i="0" dirty="0">
                <a:solidFill>
                  <a:srgbClr val="222222"/>
                </a:solidFill>
                <a:effectLst/>
                <a:latin typeface="Roboto Slab"/>
              </a:rPr>
              <a:t> des QM-Systems durch, um zu prüfen, ob es den gegebenen Anforderungen entspricht. Falls der Hersteller weitere Normen anwendet, wird auch die Konformität mit diesen Normen bewertet. Wenn das Audit bestanden ist, wird eine </a:t>
            </a:r>
            <a:r>
              <a:rPr lang="de-DE" sz="1050" b="1" i="0" dirty="0">
                <a:solidFill>
                  <a:srgbClr val="222222"/>
                </a:solidFill>
                <a:effectLst/>
                <a:latin typeface="roboto"/>
              </a:rPr>
              <a:t>EU-Qualitätsmanagementbescheinigung</a:t>
            </a:r>
            <a:r>
              <a:rPr lang="de-DE" sz="1050" b="0" i="0" dirty="0">
                <a:solidFill>
                  <a:srgbClr val="222222"/>
                </a:solidFill>
                <a:effectLst/>
                <a:latin typeface="Roboto Slab"/>
              </a:rPr>
              <a:t> durch die Benannte Stelle ausgestellt.</a:t>
            </a:r>
          </a:p>
          <a:p>
            <a:r>
              <a:rPr lang="de-DE" sz="1050" b="0" i="0" dirty="0">
                <a:solidFill>
                  <a:srgbClr val="222222"/>
                </a:solidFill>
                <a:effectLst/>
                <a:latin typeface="Roboto Slab"/>
              </a:rPr>
              <a:t>Es erfolgt eine </a:t>
            </a:r>
            <a:r>
              <a:rPr lang="de-DE" sz="1050" b="1" i="0" dirty="0">
                <a:solidFill>
                  <a:srgbClr val="222222"/>
                </a:solidFill>
                <a:effectLst/>
                <a:latin typeface="roboto"/>
              </a:rPr>
              <a:t>Überwachungsbewertung</a:t>
            </a:r>
            <a:r>
              <a:rPr lang="de-DE" sz="1050" b="0" i="0" dirty="0">
                <a:solidFill>
                  <a:srgbClr val="222222"/>
                </a:solidFill>
                <a:effectLst/>
                <a:latin typeface="Roboto Slab"/>
              </a:rPr>
              <a:t> bei Produkten der Klasse </a:t>
            </a:r>
            <a:r>
              <a:rPr lang="de-DE" sz="1050" b="0" i="0" dirty="0" err="1">
                <a:solidFill>
                  <a:srgbClr val="222222"/>
                </a:solidFill>
                <a:effectLst/>
                <a:latin typeface="Roboto Slab"/>
              </a:rPr>
              <a:t>IIa</a:t>
            </a:r>
            <a:r>
              <a:rPr lang="de-DE" sz="1050" b="0" i="0" dirty="0">
                <a:solidFill>
                  <a:srgbClr val="222222"/>
                </a:solidFill>
                <a:effectLst/>
                <a:latin typeface="Roboto Slab"/>
              </a:rPr>
              <a:t>, </a:t>
            </a:r>
            <a:r>
              <a:rPr lang="de-DE" sz="1050" b="0" i="0" dirty="0" err="1">
                <a:solidFill>
                  <a:srgbClr val="222222"/>
                </a:solidFill>
                <a:effectLst/>
                <a:latin typeface="Roboto Slab"/>
              </a:rPr>
              <a:t>IIb</a:t>
            </a:r>
            <a:r>
              <a:rPr lang="de-DE" sz="1050" b="0" i="0" dirty="0">
                <a:solidFill>
                  <a:srgbClr val="222222"/>
                </a:solidFill>
                <a:effectLst/>
                <a:latin typeface="Roboto Slab"/>
              </a:rPr>
              <a:t> und III (auch bei I</a:t>
            </a:r>
            <a:r>
              <a:rPr lang="de-DE" sz="1050" b="0" i="0" baseline="-25000" dirty="0">
                <a:solidFill>
                  <a:srgbClr val="222222"/>
                </a:solidFill>
                <a:effectLst/>
                <a:latin typeface="roboto"/>
              </a:rPr>
              <a:t>m</a:t>
            </a:r>
            <a:r>
              <a:rPr lang="de-DE" sz="1050" b="0" i="0" dirty="0">
                <a:solidFill>
                  <a:srgbClr val="222222"/>
                </a:solidFill>
                <a:effectLst/>
                <a:latin typeface="Roboto Slab"/>
              </a:rPr>
              <a:t>, </a:t>
            </a:r>
            <a:r>
              <a:rPr lang="de-DE" sz="1050" b="0" i="0" dirty="0" err="1">
                <a:solidFill>
                  <a:srgbClr val="222222"/>
                </a:solidFill>
                <a:effectLst/>
                <a:latin typeface="Roboto Slab"/>
              </a:rPr>
              <a:t>I</a:t>
            </a:r>
            <a:r>
              <a:rPr lang="de-DE" sz="1050" b="0" i="0" baseline="-25000" dirty="0" err="1">
                <a:solidFill>
                  <a:srgbClr val="222222"/>
                </a:solidFill>
                <a:effectLst/>
                <a:latin typeface="roboto"/>
              </a:rPr>
              <a:t>s</a:t>
            </a:r>
            <a:r>
              <a:rPr lang="de-DE" sz="1050" b="0" i="0" dirty="0">
                <a:solidFill>
                  <a:srgbClr val="222222"/>
                </a:solidFill>
                <a:effectLst/>
                <a:latin typeface="Roboto Slab"/>
              </a:rPr>
              <a:t>, </a:t>
            </a:r>
            <a:r>
              <a:rPr lang="de-DE" sz="1050" b="0" i="0" dirty="0" err="1">
                <a:solidFill>
                  <a:srgbClr val="222222"/>
                </a:solidFill>
                <a:effectLst/>
                <a:latin typeface="Roboto Slab"/>
              </a:rPr>
              <a:t>I</a:t>
            </a:r>
            <a:r>
              <a:rPr lang="de-DE" sz="1050" b="0" i="0" baseline="-25000" dirty="0" err="1">
                <a:solidFill>
                  <a:srgbClr val="222222"/>
                </a:solidFill>
                <a:effectLst/>
                <a:latin typeface="roboto"/>
              </a:rPr>
              <a:t>r</a:t>
            </a:r>
            <a:r>
              <a:rPr lang="de-DE" sz="1050" b="0" i="0" dirty="0">
                <a:solidFill>
                  <a:srgbClr val="222222"/>
                </a:solidFill>
                <a:effectLst/>
                <a:latin typeface="Roboto Slab"/>
              </a:rPr>
              <a:t>). Die Benannte Stelle führt nun regelmäßig (in der Regel jährlich sowie unangekündigt mindestens einmal in 5 Jahren) Audits und Bewertungen durch, um sicherzustellen, dass der Hersteller das zuvor genehmigte QM-System weiterhin anwendet und zusätzlich noch den Plan zur Überwachung nach dem Inverkehrbringen umsetzt. Bei Produkten der Klasse </a:t>
            </a:r>
            <a:r>
              <a:rPr lang="de-DE" sz="1050" b="0" i="0" dirty="0" err="1">
                <a:solidFill>
                  <a:srgbClr val="222222"/>
                </a:solidFill>
                <a:effectLst/>
                <a:latin typeface="Roboto Slab"/>
              </a:rPr>
              <a:t>IIa</a:t>
            </a:r>
            <a:r>
              <a:rPr lang="de-DE" sz="1050" b="0" i="0" dirty="0">
                <a:solidFill>
                  <a:srgbClr val="222222"/>
                </a:solidFill>
                <a:effectLst/>
                <a:latin typeface="Roboto Slab"/>
              </a:rPr>
              <a:t> und </a:t>
            </a:r>
            <a:r>
              <a:rPr lang="de-DE" sz="1050" b="0" i="0" dirty="0" err="1">
                <a:solidFill>
                  <a:srgbClr val="222222"/>
                </a:solidFill>
                <a:effectLst/>
                <a:latin typeface="Roboto Slab"/>
              </a:rPr>
              <a:t>IIb</a:t>
            </a:r>
            <a:r>
              <a:rPr lang="de-DE" sz="1050" b="0" i="0" dirty="0">
                <a:solidFill>
                  <a:srgbClr val="222222"/>
                </a:solidFill>
                <a:effectLst/>
                <a:latin typeface="Roboto Slab"/>
              </a:rPr>
              <a:t> kommt bei der Überwachungsbewertung noch eine Bewertung der technischen Dokumentation hinzu.</a:t>
            </a:r>
          </a:p>
          <a:p>
            <a:r>
              <a:rPr lang="de-DE" sz="1050" b="0" i="0" dirty="0">
                <a:solidFill>
                  <a:srgbClr val="222222"/>
                </a:solidFill>
                <a:effectLst/>
                <a:latin typeface="Roboto Slab"/>
              </a:rPr>
              <a:t> </a:t>
            </a:r>
          </a:p>
          <a:p>
            <a:pPr>
              <a:buFont typeface="+mj-lt"/>
              <a:buAutoNum type="arabicPeriod"/>
            </a:pPr>
            <a:r>
              <a:rPr lang="de-DE" sz="1050" b="1" i="0" dirty="0">
                <a:solidFill>
                  <a:srgbClr val="222222"/>
                </a:solidFill>
                <a:effectLst/>
                <a:latin typeface="roboto"/>
              </a:rPr>
              <a:t>Baumusterprüfung</a:t>
            </a:r>
            <a:endParaRPr lang="de-DE" sz="1050" b="0" i="0" dirty="0">
              <a:solidFill>
                <a:srgbClr val="222222"/>
              </a:solidFill>
              <a:effectLst/>
              <a:latin typeface="roboto"/>
            </a:endParaRPr>
          </a:p>
          <a:p>
            <a:r>
              <a:rPr lang="de-DE" sz="1050" b="0" i="0" dirty="0">
                <a:solidFill>
                  <a:srgbClr val="222222"/>
                </a:solidFill>
                <a:effectLst/>
                <a:latin typeface="Roboto Slab"/>
              </a:rPr>
              <a:t>Eine sogenannte Baumusterprüfung ist ein </a:t>
            </a:r>
            <a:r>
              <a:rPr lang="de-DE" sz="1050" b="1" i="0" dirty="0">
                <a:solidFill>
                  <a:srgbClr val="222222"/>
                </a:solidFill>
                <a:effectLst/>
                <a:latin typeface="roboto"/>
              </a:rPr>
              <a:t>EU-Verfahren</a:t>
            </a:r>
            <a:r>
              <a:rPr lang="de-DE" sz="1050" b="0" i="0" dirty="0">
                <a:solidFill>
                  <a:srgbClr val="222222"/>
                </a:solidFill>
                <a:effectLst/>
                <a:latin typeface="Roboto Slab"/>
              </a:rPr>
              <a:t>, bei dem eine Benannte Stelle feststellt, dass ein Produkt inklusiv seiner technischen Dokumentation und der einschlägigen Prozesse während des Produktlebenszyklus den Anforderungen der MDR entspricht.</a:t>
            </a:r>
          </a:p>
          <a:p>
            <a:r>
              <a:rPr lang="de-DE" sz="1050" b="0" i="0" dirty="0">
                <a:solidFill>
                  <a:srgbClr val="222222"/>
                </a:solidFill>
                <a:effectLst/>
                <a:latin typeface="Roboto Slab"/>
              </a:rPr>
              <a:t>Auch für dieses Verfahren muss der Hersteller einen Antrag bei einer Benannten Stelle einreichen. Die </a:t>
            </a:r>
            <a:r>
              <a:rPr lang="de-DE" sz="1050" b="1" i="0" dirty="0">
                <a:solidFill>
                  <a:srgbClr val="222222"/>
                </a:solidFill>
                <a:effectLst/>
                <a:latin typeface="roboto"/>
              </a:rPr>
              <a:t>Bewertung</a:t>
            </a:r>
            <a:r>
              <a:rPr lang="de-DE" sz="1050" b="0" i="0" dirty="0">
                <a:solidFill>
                  <a:srgbClr val="222222"/>
                </a:solidFill>
                <a:effectLst/>
                <a:latin typeface="Roboto Slab"/>
              </a:rPr>
              <a:t> erfolgt dann durch die Benannte Stelle anhand im Vorfeld festgeschriebener Aufgaben. Unter anderem muss die technische Dokumentation auf ihre Produktkonformität geprüft werden und ob das Baumuster übereinstimmend mit der Dokumentation erstellt wurde. Die klinische Bewertung des Produkts und andere wichtige Aspekte werden auch der Prüfung unterzogen. Am Ende erstellt die Benannte Stelle einen Baumusterprüfbericht, der alle Ergebnisse dokumentiert. Wenn das Baumuster den MDR-Anforderungen entspricht, wird eine </a:t>
            </a:r>
            <a:r>
              <a:rPr lang="de-DE" sz="1050" b="1" i="0" dirty="0">
                <a:solidFill>
                  <a:srgbClr val="222222"/>
                </a:solidFill>
                <a:effectLst/>
                <a:latin typeface="roboto"/>
              </a:rPr>
              <a:t>EU-Baumusterprüfbescheinigung</a:t>
            </a:r>
            <a:r>
              <a:rPr lang="de-DE" sz="1050" b="0" i="0" dirty="0">
                <a:solidFill>
                  <a:srgbClr val="222222"/>
                </a:solidFill>
                <a:effectLst/>
                <a:latin typeface="Roboto Slab"/>
              </a:rPr>
              <a:t> ausgestellt. Änderungen am Baumuster müssen unverzüglich der Benannten Stelle gemeldet und durch sie genehmigt werden.</a:t>
            </a:r>
          </a:p>
          <a:p>
            <a:r>
              <a:rPr lang="de-DE" sz="1050" b="0" i="0" dirty="0">
                <a:solidFill>
                  <a:srgbClr val="222222"/>
                </a:solidFill>
                <a:effectLst/>
                <a:latin typeface="Roboto Slab"/>
              </a:rPr>
              <a:t> </a:t>
            </a:r>
          </a:p>
          <a:p>
            <a:pPr>
              <a:buFont typeface="+mj-lt"/>
              <a:buAutoNum type="arabicPeriod"/>
            </a:pPr>
            <a:r>
              <a:rPr lang="de-DE" sz="1050" b="1" i="0" dirty="0">
                <a:solidFill>
                  <a:srgbClr val="222222"/>
                </a:solidFill>
                <a:effectLst/>
                <a:latin typeface="roboto"/>
              </a:rPr>
              <a:t>Produktkonformität</a:t>
            </a:r>
            <a:endParaRPr lang="de-DE" sz="1050" b="0" i="0" dirty="0">
              <a:solidFill>
                <a:srgbClr val="222222"/>
              </a:solidFill>
              <a:effectLst/>
              <a:latin typeface="roboto"/>
            </a:endParaRPr>
          </a:p>
          <a:p>
            <a:r>
              <a:rPr lang="de-DE" sz="1050" b="0" i="0" dirty="0">
                <a:solidFill>
                  <a:srgbClr val="222222"/>
                </a:solidFill>
                <a:effectLst/>
                <a:latin typeface="Roboto Slab"/>
              </a:rPr>
              <a:t>Dieses Bewertungsverfahren soll sicherstellen, dass Produkte, für die bereits eine </a:t>
            </a:r>
            <a:r>
              <a:rPr lang="de-DE" sz="1050" b="1" i="0" dirty="0">
                <a:solidFill>
                  <a:srgbClr val="222222"/>
                </a:solidFill>
                <a:effectLst/>
                <a:latin typeface="roboto"/>
              </a:rPr>
              <a:t>EU-Baumusterprüfbescheinigung</a:t>
            </a:r>
            <a:r>
              <a:rPr lang="de-DE" sz="1050" b="0" i="0" dirty="0">
                <a:solidFill>
                  <a:srgbClr val="222222"/>
                </a:solidFill>
                <a:effectLst/>
                <a:latin typeface="Roboto Slab"/>
              </a:rPr>
              <a:t> besteht, mit ihrem Baumuster und den Anforderungen der MDR übereinstimmen. Dies kann auf zwei Arten erfolgen: Entweder man folgt dem Verfahren zur Produktionsqualitätssicherung oder dem zur Produktprüfung.</a:t>
            </a:r>
          </a:p>
          <a:p>
            <a:r>
              <a:rPr lang="de-DE" sz="1050" b="0" i="0" dirty="0">
                <a:solidFill>
                  <a:srgbClr val="222222"/>
                </a:solidFill>
                <a:effectLst/>
                <a:latin typeface="Roboto Slab"/>
              </a:rPr>
              <a:t>Beim ersten Verfahren zur </a:t>
            </a:r>
            <a:r>
              <a:rPr lang="de-DE" sz="1050" b="1" i="0" dirty="0">
                <a:solidFill>
                  <a:srgbClr val="222222"/>
                </a:solidFill>
                <a:effectLst/>
                <a:latin typeface="roboto"/>
              </a:rPr>
              <a:t>Produktionsqualitätssicherung</a:t>
            </a:r>
            <a:r>
              <a:rPr lang="de-DE" sz="1050" b="0" i="0" dirty="0">
                <a:solidFill>
                  <a:srgbClr val="222222"/>
                </a:solidFill>
                <a:effectLst/>
                <a:latin typeface="Roboto Slab"/>
              </a:rPr>
              <a:t> implementiert der Hersteller ein QM-System und stellt sicher, dass dieses im Herstellungsprozess befolgt wird. Zum Nachweis der Konformität mit dem zugrunde liegenden Baumuster erstellt der Hersteller für das betreffende Produkt eine Konformitätserklärung. Im nächsten Schritt wird ein Antrag bei der Benannten Stelle auf Bewertung des QM-Systems gestellt. Gewährleistet das QM-System, dass die Produkte mit dem in der EU-Baumusterprüfbescheinigung beschriebenen Baumuster übereinstimmen und dass es den Anforderungen der MDR entspricht, stellt die Benannte Stelle eine EU-Qualitätssicherungsbescheinigung aus.</a:t>
            </a:r>
          </a:p>
          <a:p>
            <a:r>
              <a:rPr lang="de-DE" sz="1050" b="0" i="0" dirty="0">
                <a:solidFill>
                  <a:srgbClr val="222222"/>
                </a:solidFill>
                <a:effectLst/>
                <a:latin typeface="Roboto Slab"/>
              </a:rPr>
              <a:t>Die </a:t>
            </a:r>
            <a:r>
              <a:rPr lang="de-DE" sz="1050" b="1" i="0" dirty="0">
                <a:solidFill>
                  <a:srgbClr val="222222"/>
                </a:solidFill>
                <a:effectLst/>
                <a:latin typeface="roboto"/>
              </a:rPr>
              <a:t>Produktprüfung</a:t>
            </a:r>
            <a:r>
              <a:rPr lang="de-DE" sz="1050" b="0" i="0" dirty="0">
                <a:solidFill>
                  <a:srgbClr val="222222"/>
                </a:solidFill>
                <a:effectLst/>
                <a:latin typeface="Roboto Slab"/>
              </a:rPr>
              <a:t> ist als Verfahren so zu verstehen, dass der Hersteller jedes hergestellte Produkt einer Prüfung unterzieht und bestätigt, dass das Produkt sowohl mit dem in der EU-Baumusterprüfbescheinigung beschriebenem Baumuster als auch mit den Anforderungen der MDR übereinstimmt. Dafür muss der Hersteller alle erforderlichen Maßnahmen treffen (u.a. Festlegung der Herstellungsverfahren, Dokumentation). Die Benannte Stelle prüft mithilfe von Tests, ob die Übereinstimmung aller Produkte gewährleistet ist. Dann bringt die Benannte Stelle an jedem genehmigten Produkt ihre Kennnummer an bzw. lässt diese anbringen und stellt eine EU-Produktprüfbescheinigung über die vorgenommenen Prüfungen und Bewertungen aus.</a:t>
            </a:r>
          </a:p>
        </p:txBody>
      </p:sp>
    </p:spTree>
    <p:extLst>
      <p:ext uri="{BB962C8B-B14F-4D97-AF65-F5344CB8AC3E}">
        <p14:creationId xmlns:p14="http://schemas.microsoft.com/office/powerpoint/2010/main" val="25462307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CE5BBE57-606D-48F8-9ECB-559192DD58B7}"/>
              </a:ext>
            </a:extLst>
          </p:cNvPr>
          <p:cNvSpPr/>
          <p:nvPr/>
        </p:nvSpPr>
        <p:spPr>
          <a:xfrm>
            <a:off x="667657" y="889843"/>
            <a:ext cx="10479314" cy="5078313"/>
          </a:xfrm>
          <a:prstGeom prst="rect">
            <a:avLst/>
          </a:prstGeom>
        </p:spPr>
        <p:txBody>
          <a:bodyPr wrap="square">
            <a:spAutoFit/>
          </a:bodyPr>
          <a:lstStyle/>
          <a:p>
            <a:r>
              <a:rPr lang="de-DE" b="0" i="0" dirty="0">
                <a:solidFill>
                  <a:srgbClr val="212529"/>
                </a:solidFill>
                <a:effectLst/>
                <a:latin typeface="-apple-system"/>
              </a:rPr>
              <a:t>3. Die </a:t>
            </a:r>
            <a:r>
              <a:rPr lang="de-DE" b="0" i="0" u="none" strike="noStrike" dirty="0">
                <a:solidFill>
                  <a:srgbClr val="D12D2B"/>
                </a:solidFill>
                <a:effectLst/>
                <a:latin typeface="Open Sans" panose="020B0606030504020204" pitchFamily="34" charset="0"/>
                <a:hlinkClick r:id="rId2"/>
              </a:rPr>
              <a:t>Hersteller</a:t>
            </a:r>
            <a:r>
              <a:rPr lang="de-DE" b="0" i="0" dirty="0">
                <a:solidFill>
                  <a:srgbClr val="212529"/>
                </a:solidFill>
                <a:effectLst/>
                <a:latin typeface="-apple-system"/>
              </a:rPr>
              <a:t> führen ein </a:t>
            </a:r>
            <a:r>
              <a:rPr lang="de-DE" b="0" i="0" u="none" strike="noStrike" dirty="0">
                <a:solidFill>
                  <a:srgbClr val="D12D2B"/>
                </a:solidFill>
                <a:effectLst/>
                <a:latin typeface="Open Sans" panose="020B0606030504020204" pitchFamily="34" charset="0"/>
                <a:hlinkClick r:id="rId3"/>
              </a:rPr>
              <a:t>Risiko</a:t>
            </a:r>
            <a:r>
              <a:rPr lang="de-DE" b="0" i="0" dirty="0">
                <a:solidFill>
                  <a:srgbClr val="212529"/>
                </a:solidFill>
                <a:effectLst/>
                <a:latin typeface="-apple-system"/>
              </a:rPr>
              <a:t>managementsystem ein, setzen dieses um, dokumentieren es und schreiben es fort.</a:t>
            </a:r>
          </a:p>
          <a:p>
            <a:r>
              <a:rPr lang="de-DE" b="0" i="0" dirty="0">
                <a:solidFill>
                  <a:srgbClr val="212529"/>
                </a:solidFill>
                <a:effectLst/>
                <a:latin typeface="-apple-system"/>
              </a:rPr>
              <a:t>Das </a:t>
            </a:r>
            <a:r>
              <a:rPr lang="de-DE" b="0" i="0" u="none" strike="noStrike" dirty="0">
                <a:solidFill>
                  <a:srgbClr val="D12D2B"/>
                </a:solidFill>
                <a:effectLst/>
                <a:latin typeface="Open Sans" panose="020B0606030504020204" pitchFamily="34" charset="0"/>
                <a:hlinkClick r:id="rId3"/>
              </a:rPr>
              <a:t>Risiko</a:t>
            </a:r>
            <a:r>
              <a:rPr lang="de-DE" b="0" i="0" dirty="0">
                <a:solidFill>
                  <a:srgbClr val="212529"/>
                </a:solidFill>
                <a:effectLst/>
                <a:latin typeface="-apple-system"/>
              </a:rPr>
              <a:t>management ist als kontinuierlicher iterativer Prozess während des gesamten Lebenszyklus eines Produkts zu verstehen, der eine regelmäßige systematische Aktualisierung erfordert. Bei der Durchführung des </a:t>
            </a:r>
            <a:r>
              <a:rPr lang="de-DE" b="0" i="0" u="none" strike="noStrike" dirty="0">
                <a:solidFill>
                  <a:srgbClr val="D12D2B"/>
                </a:solidFill>
                <a:effectLst/>
                <a:latin typeface="Open Sans" panose="020B0606030504020204" pitchFamily="34" charset="0"/>
                <a:hlinkClick r:id="rId3"/>
              </a:rPr>
              <a:t>Risiko</a:t>
            </a:r>
            <a:r>
              <a:rPr lang="de-DE" b="0" i="0" dirty="0">
                <a:solidFill>
                  <a:srgbClr val="212529"/>
                </a:solidFill>
                <a:effectLst/>
                <a:latin typeface="-apple-system"/>
              </a:rPr>
              <a:t>managements müssen die </a:t>
            </a:r>
            <a:r>
              <a:rPr lang="de-DE" b="0" i="0" u="none" strike="noStrike" dirty="0">
                <a:solidFill>
                  <a:srgbClr val="D12D2B"/>
                </a:solidFill>
                <a:effectLst/>
                <a:latin typeface="Open Sans" panose="020B0606030504020204" pitchFamily="34" charset="0"/>
                <a:hlinkClick r:id="rId2"/>
              </a:rPr>
              <a:t>Hersteller</a:t>
            </a:r>
            <a:endParaRPr lang="de-DE" b="0" i="0" dirty="0">
              <a:solidFill>
                <a:srgbClr val="212529"/>
              </a:solidFill>
              <a:effectLst/>
              <a:latin typeface="-apple-system"/>
            </a:endParaRPr>
          </a:p>
          <a:p>
            <a:pPr>
              <a:buFont typeface="Arial" panose="020B0604020202020204" pitchFamily="34" charset="0"/>
              <a:buChar char="•"/>
            </a:pPr>
            <a:r>
              <a:rPr lang="de-DE" b="0" i="0" dirty="0">
                <a:solidFill>
                  <a:srgbClr val="212529"/>
                </a:solidFill>
                <a:effectLst/>
                <a:latin typeface="-apple-system"/>
              </a:rPr>
              <a:t>a) einen </a:t>
            </a:r>
            <a:r>
              <a:rPr lang="de-DE" b="0" i="0" u="none" strike="noStrike" dirty="0">
                <a:solidFill>
                  <a:srgbClr val="D12D2B"/>
                </a:solidFill>
                <a:effectLst/>
                <a:latin typeface="-apple-system"/>
                <a:hlinkClick r:id="rId3"/>
              </a:rPr>
              <a:t>Risiko</a:t>
            </a:r>
            <a:r>
              <a:rPr lang="de-DE" b="0" i="0" dirty="0">
                <a:solidFill>
                  <a:srgbClr val="212529"/>
                </a:solidFill>
                <a:effectLst/>
                <a:latin typeface="-apple-system"/>
              </a:rPr>
              <a:t>management-Plan für jedes Produkt festlegen und dokumentieren,</a:t>
            </a:r>
          </a:p>
          <a:p>
            <a:pPr>
              <a:buFont typeface="Arial" panose="020B0604020202020204" pitchFamily="34" charset="0"/>
              <a:buChar char="•"/>
            </a:pPr>
            <a:r>
              <a:rPr lang="de-DE" b="0" i="0" dirty="0">
                <a:solidFill>
                  <a:srgbClr val="212529"/>
                </a:solidFill>
                <a:effectLst/>
                <a:latin typeface="-apple-system"/>
              </a:rPr>
              <a:t>b) die bekannten und vorhersehbaren Gefährdungen, die mit jedem Produkt verbunden sind, identifizieren und analysieren,</a:t>
            </a:r>
          </a:p>
          <a:p>
            <a:pPr>
              <a:buFont typeface="Arial" panose="020B0604020202020204" pitchFamily="34" charset="0"/>
              <a:buChar char="•"/>
            </a:pPr>
            <a:r>
              <a:rPr lang="de-DE" b="0" i="0" dirty="0">
                <a:solidFill>
                  <a:srgbClr val="212529"/>
                </a:solidFill>
                <a:effectLst/>
                <a:latin typeface="-apple-system"/>
              </a:rPr>
              <a:t>c) die Risiken, einschätzen und bewerten, die mit der bestimmungsgemäßen Verwendung verbunden sind und die bei einer vernünftigerweise vorhersehbaren Fehlanwendung auftreten,</a:t>
            </a:r>
          </a:p>
          <a:p>
            <a:pPr>
              <a:buFont typeface="Arial" panose="020B0604020202020204" pitchFamily="34" charset="0"/>
              <a:buChar char="•"/>
            </a:pPr>
            <a:r>
              <a:rPr lang="de-DE" b="0" i="0" dirty="0">
                <a:solidFill>
                  <a:srgbClr val="212529"/>
                </a:solidFill>
                <a:effectLst/>
                <a:latin typeface="-apple-system"/>
              </a:rPr>
              <a:t>d) die unter Buchstabe c genannten Risiken gemäß den Anforderungen nach Abschnitt 4 beseitigen oder kontrollieren,</a:t>
            </a:r>
          </a:p>
          <a:p>
            <a:pPr>
              <a:buFont typeface="Arial" panose="020B0604020202020204" pitchFamily="34" charset="0"/>
              <a:buChar char="•"/>
            </a:pPr>
            <a:r>
              <a:rPr lang="de-DE" b="0" i="0" dirty="0">
                <a:solidFill>
                  <a:srgbClr val="212529"/>
                </a:solidFill>
                <a:effectLst/>
                <a:latin typeface="-apple-system"/>
              </a:rPr>
              <a:t>e) die Auswirkungen der in der Fertigungsphase und, insbesondere durch das </a:t>
            </a:r>
            <a:r>
              <a:rPr lang="de-DE" b="0" i="0" u="none" strike="noStrike" dirty="0">
                <a:solidFill>
                  <a:srgbClr val="D12D2B"/>
                </a:solidFill>
                <a:effectLst/>
                <a:latin typeface="-apple-system"/>
                <a:hlinkClick r:id="rId4"/>
              </a:rPr>
              <a:t>System</a:t>
            </a:r>
            <a:r>
              <a:rPr lang="de-DE" b="0" i="0" dirty="0">
                <a:solidFill>
                  <a:srgbClr val="212529"/>
                </a:solidFill>
                <a:effectLst/>
                <a:latin typeface="-apple-system"/>
              </a:rPr>
              <a:t> zur </a:t>
            </a:r>
            <a:r>
              <a:rPr lang="de-DE" b="0" i="0" u="none" strike="noStrike" dirty="0">
                <a:solidFill>
                  <a:srgbClr val="D12D2B"/>
                </a:solidFill>
                <a:effectLst/>
                <a:latin typeface="-apple-system"/>
                <a:hlinkClick r:id="rId5"/>
              </a:rPr>
              <a:t>Überwachung nach dem </a:t>
            </a:r>
            <a:r>
              <a:rPr lang="de-DE" b="0" i="0" u="none" strike="noStrike" dirty="0">
                <a:solidFill>
                  <a:srgbClr val="D12D2B"/>
                </a:solidFill>
                <a:effectLst/>
                <a:latin typeface="-apple-system"/>
                <a:hlinkClick r:id="rId6"/>
              </a:rPr>
              <a:t>Inverkehrbringen</a:t>
            </a:r>
            <a:r>
              <a:rPr lang="de-DE" b="0" i="0" dirty="0">
                <a:solidFill>
                  <a:srgbClr val="212529"/>
                </a:solidFill>
                <a:effectLst/>
                <a:latin typeface="-apple-system"/>
              </a:rPr>
              <a:t> gewonnenen Informationen, auf Gefährdungen und deren Häufigkeit, auf Abschätzung der verbundenen Risiken sowie auf das Gesamtrisiko, das Nutzen-</a:t>
            </a:r>
            <a:r>
              <a:rPr lang="de-DE" b="0" i="0" u="none" strike="noStrike" dirty="0">
                <a:solidFill>
                  <a:srgbClr val="D12D2B"/>
                </a:solidFill>
                <a:effectLst/>
                <a:latin typeface="-apple-system"/>
                <a:hlinkClick r:id="rId3"/>
              </a:rPr>
              <a:t>Risiko</a:t>
            </a:r>
            <a:r>
              <a:rPr lang="de-DE" b="0" i="0" dirty="0">
                <a:solidFill>
                  <a:srgbClr val="212529"/>
                </a:solidFill>
                <a:effectLst/>
                <a:latin typeface="-apple-system"/>
              </a:rPr>
              <a:t>-Verhältnis und die </a:t>
            </a:r>
            <a:r>
              <a:rPr lang="de-DE" b="0" i="0" u="none" strike="noStrike" dirty="0">
                <a:solidFill>
                  <a:srgbClr val="D12D2B"/>
                </a:solidFill>
                <a:effectLst/>
                <a:latin typeface="-apple-system"/>
                <a:hlinkClick r:id="rId3"/>
              </a:rPr>
              <a:t>Risiko</a:t>
            </a:r>
            <a:r>
              <a:rPr lang="de-DE" b="0" i="0" dirty="0">
                <a:solidFill>
                  <a:srgbClr val="212529"/>
                </a:solidFill>
                <a:effectLst/>
                <a:latin typeface="-apple-system"/>
              </a:rPr>
              <a:t>akzeptanz bewerten, und</a:t>
            </a:r>
          </a:p>
          <a:p>
            <a:pPr>
              <a:buFont typeface="Arial" panose="020B0604020202020204" pitchFamily="34" charset="0"/>
              <a:buChar char="•"/>
            </a:pPr>
            <a:r>
              <a:rPr lang="de-DE" b="0" i="0" dirty="0">
                <a:solidFill>
                  <a:srgbClr val="212529"/>
                </a:solidFill>
                <a:effectLst/>
                <a:latin typeface="-apple-system"/>
              </a:rPr>
              <a:t>f) erforderlichenfalls auf der Grundlage der Bewertung der Auswirkungen der unter Buchstabe e genannten Informationen die Kontrollmaßnahmen gemäß den Anforderungen nach Abschnitt 4 anpassen</a:t>
            </a:r>
          </a:p>
        </p:txBody>
      </p:sp>
    </p:spTree>
    <p:extLst>
      <p:ext uri="{BB962C8B-B14F-4D97-AF65-F5344CB8AC3E}">
        <p14:creationId xmlns:p14="http://schemas.microsoft.com/office/powerpoint/2010/main" val="6624879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02A6F353-8B7E-44FF-96EA-410E93BE8C94}"/>
              </a:ext>
            </a:extLst>
          </p:cNvPr>
          <p:cNvSpPr txBox="1"/>
          <p:nvPr/>
        </p:nvSpPr>
        <p:spPr>
          <a:xfrm>
            <a:off x="217715" y="252086"/>
            <a:ext cx="9016779" cy="461665"/>
          </a:xfrm>
          <a:prstGeom prst="rect">
            <a:avLst/>
          </a:prstGeom>
          <a:noFill/>
        </p:spPr>
        <p:txBody>
          <a:bodyPr wrap="square" rtlCol="0">
            <a:spAutoFit/>
          </a:bodyPr>
          <a:lstStyle/>
          <a:p>
            <a:r>
              <a:rPr lang="de-DE" sz="2400" b="1" u="sng" dirty="0"/>
              <a:t>Zusammenfassung - zu Bearbeitende Themenblöcke:</a:t>
            </a:r>
          </a:p>
        </p:txBody>
      </p:sp>
      <p:sp>
        <p:nvSpPr>
          <p:cNvPr id="5" name="Textfeld 4">
            <a:extLst>
              <a:ext uri="{FF2B5EF4-FFF2-40B4-BE49-F238E27FC236}">
                <a16:creationId xmlns:a16="http://schemas.microsoft.com/office/drawing/2014/main" id="{9E2584F6-218D-40B3-B990-B43FAFDB8B37}"/>
              </a:ext>
            </a:extLst>
          </p:cNvPr>
          <p:cNvSpPr txBox="1"/>
          <p:nvPr/>
        </p:nvSpPr>
        <p:spPr>
          <a:xfrm>
            <a:off x="389467" y="1227667"/>
            <a:ext cx="5147733" cy="5570756"/>
          </a:xfrm>
          <a:prstGeom prst="rect">
            <a:avLst/>
          </a:prstGeom>
          <a:noFill/>
        </p:spPr>
        <p:txBody>
          <a:bodyPr wrap="square" rtlCol="0">
            <a:spAutoFit/>
          </a:bodyPr>
          <a:lstStyle/>
          <a:p>
            <a:pPr marL="285750" indent="-285750">
              <a:buFont typeface="Arial" panose="020B0604020202020204" pitchFamily="34" charset="0"/>
              <a:buChar char="•"/>
            </a:pPr>
            <a:r>
              <a:rPr lang="de-DE" sz="1200" dirty="0"/>
              <a:t>Verschriftlichen Einschätzung Medizinprodukt</a:t>
            </a:r>
          </a:p>
          <a:p>
            <a:pPr marL="285750" indent="-285750">
              <a:buFont typeface="Arial" panose="020B0604020202020204" pitchFamily="34" charset="0"/>
              <a:buChar char="•"/>
            </a:pPr>
            <a:r>
              <a:rPr lang="de-DE" sz="1200" dirty="0"/>
              <a:t>Verschriftlichen Risikoklassifizierung</a:t>
            </a:r>
          </a:p>
          <a:p>
            <a:pPr marL="285750" indent="-285750">
              <a:buFont typeface="Arial" panose="020B0604020202020204" pitchFamily="34" charset="0"/>
              <a:buChar char="•"/>
            </a:pPr>
            <a:r>
              <a:rPr lang="de-DE" sz="1200" dirty="0"/>
              <a:t>Verschriftlichung Zweckbestimmung</a:t>
            </a:r>
          </a:p>
          <a:p>
            <a:pPr marL="285750" indent="-285750">
              <a:buFont typeface="Arial" panose="020B0604020202020204" pitchFamily="34" charset="0"/>
              <a:buChar char="•"/>
            </a:pPr>
            <a:r>
              <a:rPr lang="de-DE" sz="1200" b="1" dirty="0"/>
              <a:t>Struktur der techn. Dokumentation erstellen</a:t>
            </a:r>
          </a:p>
          <a:p>
            <a:pPr marL="742950" lvl="1" indent="-285750">
              <a:buFont typeface="Arial" panose="020B0604020202020204" pitchFamily="34" charset="0"/>
              <a:buChar char="•"/>
            </a:pPr>
            <a:r>
              <a:rPr lang="de-DE" sz="1100" i="1" dirty="0"/>
              <a:t>Produktbeschreibung</a:t>
            </a:r>
          </a:p>
          <a:p>
            <a:pPr marL="1200150" lvl="2" indent="-285750">
              <a:buFont typeface="Arial" panose="020B0604020202020204" pitchFamily="34" charset="0"/>
              <a:buChar char="•"/>
            </a:pPr>
            <a:r>
              <a:rPr lang="de-DE" sz="1100" i="1" dirty="0"/>
              <a:t>Identifikation (Produkt- und Handelsname, Basis-UDI-DI)</a:t>
            </a:r>
          </a:p>
          <a:p>
            <a:pPr marL="1200150" lvl="2" indent="-285750">
              <a:buFont typeface="Arial" panose="020B0604020202020204" pitchFamily="34" charset="0"/>
              <a:buChar char="•"/>
            </a:pPr>
            <a:r>
              <a:rPr lang="de-DE" sz="1100" i="1" dirty="0"/>
              <a:t>Beschreibung des Produktes (Überblick, Wirkungsweise, Funktionselemente, Komponenten, Technische Spezifikationen)</a:t>
            </a:r>
          </a:p>
          <a:p>
            <a:pPr marL="1200150" lvl="2" indent="-285750">
              <a:buFont typeface="Arial" panose="020B0604020202020204" pitchFamily="34" charset="0"/>
              <a:buChar char="•"/>
            </a:pPr>
            <a:r>
              <a:rPr lang="de-DE" sz="1100" i="1" dirty="0"/>
              <a:t>Zweckbestimmung (vorgesehene </a:t>
            </a:r>
            <a:r>
              <a:rPr lang="de-DE" sz="1100" i="1" dirty="0" err="1"/>
              <a:t>Anwednet</a:t>
            </a:r>
            <a:r>
              <a:rPr lang="de-DE" sz="1100" i="1" dirty="0"/>
              <a:t>, Patientengruppen, Indikationen, Warnhinweise</a:t>
            </a:r>
          </a:p>
          <a:p>
            <a:pPr marL="1200150" lvl="2" indent="-285750">
              <a:buFont typeface="Arial" panose="020B0604020202020204" pitchFamily="34" charset="0"/>
              <a:buChar char="•"/>
            </a:pPr>
            <a:r>
              <a:rPr lang="de-DE" sz="1100" i="1" dirty="0"/>
              <a:t>Vergleichsprodukte (Neuartige Eigenschaften, </a:t>
            </a:r>
            <a:r>
              <a:rPr lang="de-DE" sz="1100" i="1" dirty="0" err="1"/>
              <a:t>Voorgängerprod</a:t>
            </a:r>
            <a:r>
              <a:rPr lang="de-DE" sz="1100" i="1" dirty="0"/>
              <a:t>., </a:t>
            </a:r>
            <a:r>
              <a:rPr lang="de-DE" sz="1100" i="1" dirty="0" err="1"/>
              <a:t>Vergleichsprod</a:t>
            </a:r>
            <a:r>
              <a:rPr lang="de-DE" sz="1100" i="1" dirty="0"/>
              <a:t>.)</a:t>
            </a:r>
          </a:p>
          <a:p>
            <a:pPr marL="1200150" lvl="2" indent="-285750">
              <a:buFont typeface="Arial" panose="020B0604020202020204" pitchFamily="34" charset="0"/>
              <a:buChar char="•"/>
            </a:pPr>
            <a:r>
              <a:rPr lang="de-DE" sz="1100" i="1" dirty="0"/>
              <a:t>Regulatorisches (Begründung Medizinprodukt, Risikoklasse)</a:t>
            </a:r>
          </a:p>
          <a:p>
            <a:pPr marL="742950" lvl="1" indent="-285750">
              <a:buFont typeface="Arial" panose="020B0604020202020204" pitchFamily="34" charset="0"/>
              <a:buChar char="•"/>
            </a:pPr>
            <a:r>
              <a:rPr lang="de-DE" sz="1100" i="1" dirty="0"/>
              <a:t>Begleitinformation </a:t>
            </a:r>
          </a:p>
          <a:p>
            <a:pPr marL="1200150" lvl="2" indent="-285750">
              <a:buFont typeface="Arial" panose="020B0604020202020204" pitchFamily="34" charset="0"/>
              <a:buChar char="•"/>
            </a:pPr>
            <a:r>
              <a:rPr lang="de-DE" sz="1100" i="1" dirty="0"/>
              <a:t>Kennzeichnung, Gebrauchsanweisung</a:t>
            </a:r>
          </a:p>
          <a:p>
            <a:pPr marL="742950" lvl="1" indent="-285750">
              <a:buFont typeface="Arial" panose="020B0604020202020204" pitchFamily="34" charset="0"/>
              <a:buChar char="•"/>
            </a:pPr>
            <a:r>
              <a:rPr lang="de-DE" sz="1100" i="1" dirty="0"/>
              <a:t>Auslegung und Herstellung</a:t>
            </a:r>
          </a:p>
          <a:p>
            <a:pPr marL="1200150" lvl="2" indent="-285750">
              <a:buFont typeface="Arial" panose="020B0604020202020204" pitchFamily="34" charset="0"/>
              <a:buChar char="•"/>
            </a:pPr>
            <a:r>
              <a:rPr lang="de-DE" sz="1100" i="1" dirty="0"/>
              <a:t>Lieferanten und Unterauftragnehmer</a:t>
            </a:r>
          </a:p>
          <a:p>
            <a:pPr marL="1200150" lvl="2" indent="-285750">
              <a:buFont typeface="Arial" panose="020B0604020202020204" pitchFamily="34" charset="0"/>
              <a:buChar char="•"/>
            </a:pPr>
            <a:r>
              <a:rPr lang="de-DE" sz="1100" i="1" dirty="0"/>
              <a:t>Entwicklungsprozess</a:t>
            </a:r>
          </a:p>
          <a:p>
            <a:pPr marL="742950" lvl="1" indent="-285750">
              <a:buFont typeface="Arial" panose="020B0604020202020204" pitchFamily="34" charset="0"/>
              <a:buChar char="•"/>
            </a:pPr>
            <a:r>
              <a:rPr lang="de-DE" sz="1100" i="1" dirty="0"/>
              <a:t>Grundlegende Sicherheits- und Leistungsanforderungen</a:t>
            </a:r>
          </a:p>
          <a:p>
            <a:pPr marL="1200150" lvl="2" indent="-285750">
              <a:buFont typeface="Arial" panose="020B0604020202020204" pitchFamily="34" charset="0"/>
              <a:buChar char="•"/>
            </a:pPr>
            <a:r>
              <a:rPr lang="de-DE" sz="1100" i="1" dirty="0"/>
              <a:t>Gewählte Richtlinien &amp; Normen</a:t>
            </a:r>
          </a:p>
          <a:p>
            <a:pPr marL="1200150" lvl="2" indent="-285750">
              <a:buFont typeface="Arial" panose="020B0604020202020204" pitchFamily="34" charset="0"/>
              <a:buChar char="•"/>
            </a:pPr>
            <a:r>
              <a:rPr lang="de-DE" sz="1100" i="1" dirty="0"/>
              <a:t>Konformitätsverfahrensbeschreibung</a:t>
            </a:r>
          </a:p>
          <a:p>
            <a:pPr marL="742950" lvl="1" indent="-285750">
              <a:buFont typeface="Arial" panose="020B0604020202020204" pitchFamily="34" charset="0"/>
              <a:buChar char="•"/>
            </a:pPr>
            <a:r>
              <a:rPr lang="de-DE" sz="1100" i="1" dirty="0"/>
              <a:t>Risikomanagement-Akte</a:t>
            </a:r>
          </a:p>
          <a:p>
            <a:pPr marL="1200150" lvl="2" indent="-285750">
              <a:buFont typeface="Arial" panose="020B0604020202020204" pitchFamily="34" charset="0"/>
              <a:buChar char="•"/>
            </a:pPr>
            <a:r>
              <a:rPr lang="de-DE" sz="1100" i="1" dirty="0"/>
              <a:t>Risikoanalyse</a:t>
            </a:r>
          </a:p>
          <a:p>
            <a:pPr marL="1200150" lvl="2" indent="-285750">
              <a:buFont typeface="Arial" panose="020B0604020202020204" pitchFamily="34" charset="0"/>
              <a:buChar char="•"/>
            </a:pPr>
            <a:r>
              <a:rPr lang="de-DE" sz="1100" i="1" dirty="0"/>
              <a:t>Risikobewertung</a:t>
            </a:r>
          </a:p>
          <a:p>
            <a:pPr marL="1200150" lvl="2" indent="-285750">
              <a:buFont typeface="Arial" panose="020B0604020202020204" pitchFamily="34" charset="0"/>
              <a:buChar char="•"/>
            </a:pPr>
            <a:r>
              <a:rPr lang="de-DE" sz="1100" i="1" dirty="0"/>
              <a:t>Festlegte Maßnahmen zur Reduzierung des Risikos </a:t>
            </a:r>
          </a:p>
          <a:p>
            <a:pPr marL="742950" lvl="1" indent="-285750">
              <a:buFont typeface="Arial" panose="020B0604020202020204" pitchFamily="34" charset="0"/>
              <a:buChar char="•"/>
            </a:pPr>
            <a:r>
              <a:rPr lang="de-DE" sz="1100" i="1" dirty="0"/>
              <a:t>Verifizierung und Validierung</a:t>
            </a:r>
          </a:p>
          <a:p>
            <a:pPr marL="1200150" lvl="2" indent="-285750">
              <a:buFont typeface="Arial" panose="020B0604020202020204" pitchFamily="34" charset="0"/>
              <a:buChar char="•"/>
            </a:pPr>
            <a:r>
              <a:rPr lang="de-DE" sz="1100" i="1" dirty="0"/>
              <a:t>Klinische Bewertung</a:t>
            </a:r>
          </a:p>
          <a:p>
            <a:pPr marL="1200150" lvl="2" indent="-285750">
              <a:buFont typeface="Arial" panose="020B0604020202020204" pitchFamily="34" charset="0"/>
              <a:buChar char="•"/>
            </a:pPr>
            <a:r>
              <a:rPr lang="de-DE" sz="1100" i="1" dirty="0"/>
              <a:t>Testaspekte (Elektrische Sicherheit, Genauigkeit, Interoperabilität, </a:t>
            </a:r>
            <a:r>
              <a:rPr lang="de-DE" sz="1100" i="1" dirty="0" err="1"/>
              <a:t>Lesitung</a:t>
            </a:r>
            <a:r>
              <a:rPr lang="de-DE" sz="1100" i="1" dirty="0"/>
              <a:t>, Sicherheit, …)</a:t>
            </a:r>
          </a:p>
          <a:p>
            <a:pPr marL="1200150" lvl="2" indent="-285750">
              <a:buFont typeface="Arial" panose="020B0604020202020204" pitchFamily="34" charset="0"/>
              <a:buChar char="•"/>
            </a:pPr>
            <a:r>
              <a:rPr lang="de-DE" sz="1100" i="1" dirty="0"/>
              <a:t>Typen (Simulationsbeschreibung)</a:t>
            </a:r>
          </a:p>
          <a:p>
            <a:pPr marL="1200150" lvl="2" indent="-285750">
              <a:buFont typeface="Arial" panose="020B0604020202020204" pitchFamily="34" charset="0"/>
              <a:buChar char="•"/>
            </a:pPr>
            <a:r>
              <a:rPr lang="de-DE" sz="1100" i="1" dirty="0"/>
              <a:t>Testbeschreibung (inkl. Auswertungen)</a:t>
            </a:r>
            <a:endParaRPr lang="en-US" sz="1200" i="1" dirty="0"/>
          </a:p>
        </p:txBody>
      </p:sp>
    </p:spTree>
    <p:extLst>
      <p:ext uri="{BB962C8B-B14F-4D97-AF65-F5344CB8AC3E}">
        <p14:creationId xmlns:p14="http://schemas.microsoft.com/office/powerpoint/2010/main" val="29833448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02A6F353-8B7E-44FF-96EA-410E93BE8C94}"/>
              </a:ext>
            </a:extLst>
          </p:cNvPr>
          <p:cNvSpPr txBox="1"/>
          <p:nvPr/>
        </p:nvSpPr>
        <p:spPr>
          <a:xfrm>
            <a:off x="217715" y="252086"/>
            <a:ext cx="9016779" cy="461665"/>
          </a:xfrm>
          <a:prstGeom prst="rect">
            <a:avLst/>
          </a:prstGeom>
          <a:noFill/>
        </p:spPr>
        <p:txBody>
          <a:bodyPr wrap="square" rtlCol="0">
            <a:spAutoFit/>
          </a:bodyPr>
          <a:lstStyle/>
          <a:p>
            <a:r>
              <a:rPr lang="de-DE" sz="2400" b="1" u="sng" dirty="0"/>
              <a:t>Zusammenfassung - zu Bearbeitende Themenblöcke:</a:t>
            </a:r>
          </a:p>
        </p:txBody>
      </p:sp>
      <p:sp>
        <p:nvSpPr>
          <p:cNvPr id="5" name="Textfeld 4">
            <a:extLst>
              <a:ext uri="{FF2B5EF4-FFF2-40B4-BE49-F238E27FC236}">
                <a16:creationId xmlns:a16="http://schemas.microsoft.com/office/drawing/2014/main" id="{9E2584F6-218D-40B3-B990-B43FAFDB8B37}"/>
              </a:ext>
            </a:extLst>
          </p:cNvPr>
          <p:cNvSpPr txBox="1"/>
          <p:nvPr/>
        </p:nvSpPr>
        <p:spPr>
          <a:xfrm>
            <a:off x="389467" y="1227667"/>
            <a:ext cx="5147733" cy="1754326"/>
          </a:xfrm>
          <a:prstGeom prst="rect">
            <a:avLst/>
          </a:prstGeom>
          <a:noFill/>
        </p:spPr>
        <p:txBody>
          <a:bodyPr wrap="square" rtlCol="0">
            <a:spAutoFit/>
          </a:bodyPr>
          <a:lstStyle/>
          <a:p>
            <a:pPr marL="285750" indent="-285750">
              <a:buFont typeface="Arial" panose="020B0604020202020204" pitchFamily="34" charset="0"/>
              <a:buChar char="•"/>
            </a:pPr>
            <a:r>
              <a:rPr lang="de-DE" dirty="0"/>
              <a:t>Kompetente Personen benennen</a:t>
            </a:r>
          </a:p>
          <a:p>
            <a:pPr marL="285750" indent="-285750">
              <a:buFont typeface="Arial" panose="020B0604020202020204" pitchFamily="34" charset="0"/>
              <a:buChar char="•"/>
            </a:pPr>
            <a:r>
              <a:rPr lang="de-DE" dirty="0"/>
              <a:t>Risikoakzeptanz festlegen (Risikoakzeptanzmatrix)</a:t>
            </a:r>
          </a:p>
          <a:p>
            <a:pPr marL="285750" indent="-285750">
              <a:buFont typeface="Arial" panose="020B0604020202020204" pitchFamily="34" charset="0"/>
              <a:buChar char="•"/>
            </a:pPr>
            <a:r>
              <a:rPr lang="de-DE" dirty="0"/>
              <a:t>Risikoanalyse erstellen (&amp; Norm festlegen)</a:t>
            </a:r>
          </a:p>
          <a:p>
            <a:pPr marL="285750" indent="-285750">
              <a:buFont typeface="Arial" panose="020B0604020202020204" pitchFamily="34" charset="0"/>
              <a:buChar char="•"/>
            </a:pPr>
            <a:r>
              <a:rPr lang="de-DE" dirty="0"/>
              <a:t>Risikobeherrschung (Maßnahmen) ableiten</a:t>
            </a:r>
          </a:p>
          <a:p>
            <a:pPr marL="285750" indent="-285750">
              <a:buFont typeface="Arial" panose="020B0604020202020204" pitchFamily="34" charset="0"/>
              <a:buChar char="•"/>
            </a:pPr>
            <a:r>
              <a:rPr lang="de-DE" dirty="0"/>
              <a:t>Iteratives Risikoüberwachungssystem etablieren</a:t>
            </a:r>
          </a:p>
          <a:p>
            <a:pPr marL="285750" indent="-285750">
              <a:buFont typeface="Arial" panose="020B0604020202020204" pitchFamily="34" charset="0"/>
              <a:buChar char="•"/>
            </a:pPr>
            <a:r>
              <a:rPr lang="de-DE" dirty="0"/>
              <a:t>Risikomanagement-Bericht verfassen</a:t>
            </a:r>
            <a:endParaRPr lang="en-US" dirty="0"/>
          </a:p>
        </p:txBody>
      </p:sp>
    </p:spTree>
    <p:extLst>
      <p:ext uri="{BB962C8B-B14F-4D97-AF65-F5344CB8AC3E}">
        <p14:creationId xmlns:p14="http://schemas.microsoft.com/office/powerpoint/2010/main" val="3196403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F816B210-303A-4D6A-91A9-81A6FEB4D67F}"/>
              </a:ext>
            </a:extLst>
          </p:cNvPr>
          <p:cNvSpPr txBox="1"/>
          <p:nvPr/>
        </p:nvSpPr>
        <p:spPr>
          <a:xfrm>
            <a:off x="414309" y="1304503"/>
            <a:ext cx="3057025" cy="2677656"/>
          </a:xfrm>
          <a:prstGeom prst="rect">
            <a:avLst/>
          </a:prstGeom>
          <a:noFill/>
        </p:spPr>
        <p:txBody>
          <a:bodyPr wrap="square" rtlCol="0">
            <a:spAutoFit/>
          </a:bodyPr>
          <a:lstStyle/>
          <a:p>
            <a:pPr marL="342900" indent="-342900">
              <a:buFont typeface="+mj-lt"/>
              <a:buAutoNum type="arabicPeriod"/>
            </a:pPr>
            <a:r>
              <a:rPr lang="de-DE" sz="1400" dirty="0"/>
              <a:t>Zweckbestimmung definieren</a:t>
            </a:r>
          </a:p>
          <a:p>
            <a:pPr marL="342900" indent="-342900">
              <a:buFont typeface="+mj-lt"/>
              <a:buAutoNum type="arabicPeriod"/>
            </a:pPr>
            <a:r>
              <a:rPr lang="de-DE" sz="1400" dirty="0" err="1"/>
              <a:t>MedizinProdukte</a:t>
            </a:r>
            <a:r>
              <a:rPr lang="de-DE" sz="1400" dirty="0"/>
              <a:t>-VO identifizieren</a:t>
            </a:r>
          </a:p>
          <a:p>
            <a:pPr marL="342900" indent="-342900">
              <a:buFont typeface="+mj-lt"/>
              <a:buAutoNum type="arabicPeriod"/>
            </a:pPr>
            <a:r>
              <a:rPr lang="de-DE" sz="1400" dirty="0"/>
              <a:t>Risikoklasse bestimmen </a:t>
            </a:r>
          </a:p>
          <a:p>
            <a:pPr marL="342900" indent="-342900">
              <a:buFont typeface="+mj-lt"/>
              <a:buAutoNum type="arabicPeriod"/>
            </a:pPr>
            <a:r>
              <a:rPr lang="de-DE" sz="1400" b="1" dirty="0" err="1">
                <a:solidFill>
                  <a:srgbClr val="FF0000"/>
                </a:solidFill>
              </a:rPr>
              <a:t>Konfirmitätsbewertungsverfahren</a:t>
            </a:r>
            <a:r>
              <a:rPr lang="de-DE" sz="1400" b="1" dirty="0">
                <a:solidFill>
                  <a:srgbClr val="FF0000"/>
                </a:solidFill>
              </a:rPr>
              <a:t> auswählen</a:t>
            </a:r>
          </a:p>
          <a:p>
            <a:pPr lvl="1"/>
            <a:r>
              <a:rPr lang="de-DE" sz="1400" dirty="0"/>
              <a:t>Bild anbei; Software mit ISO 13485-konformen QM-System empfiehlt sich i.d.R. Anhang IX!</a:t>
            </a:r>
          </a:p>
          <a:p>
            <a:pPr marL="342900" indent="-342900">
              <a:buFont typeface="+mj-lt"/>
              <a:buAutoNum type="arabicPeriod"/>
            </a:pPr>
            <a:r>
              <a:rPr lang="de-DE" sz="1400" dirty="0"/>
              <a:t>QM-System etablieren</a:t>
            </a:r>
          </a:p>
          <a:p>
            <a:pPr marL="342900" indent="-342900">
              <a:buFont typeface="+mj-lt"/>
              <a:buAutoNum type="arabicPeriod"/>
            </a:pPr>
            <a:r>
              <a:rPr lang="de-DE" sz="1400" dirty="0"/>
              <a:t>Produkt entwickeln</a:t>
            </a:r>
          </a:p>
          <a:p>
            <a:pPr marL="342900" indent="-342900">
              <a:buFont typeface="+mj-lt"/>
              <a:buAutoNum type="arabicPeriod"/>
            </a:pPr>
            <a:r>
              <a:rPr lang="en-US" sz="1400" dirty="0" err="1"/>
              <a:t>Konformität</a:t>
            </a:r>
            <a:r>
              <a:rPr lang="en-US" sz="1400" dirty="0"/>
              <a:t> </a:t>
            </a:r>
            <a:r>
              <a:rPr lang="en-US" sz="1400" dirty="0" err="1"/>
              <a:t>erklären</a:t>
            </a:r>
            <a:endParaRPr lang="en-US" sz="1400" dirty="0"/>
          </a:p>
          <a:p>
            <a:pPr marL="342900" indent="-342900">
              <a:buFont typeface="+mj-lt"/>
              <a:buAutoNum type="arabicPeriod"/>
            </a:pPr>
            <a:endParaRPr lang="en-US" sz="1400" dirty="0"/>
          </a:p>
        </p:txBody>
      </p:sp>
      <p:pic>
        <p:nvPicPr>
          <p:cNvPr id="8" name="Grafik 7">
            <a:extLst>
              <a:ext uri="{FF2B5EF4-FFF2-40B4-BE49-F238E27FC236}">
                <a16:creationId xmlns:a16="http://schemas.microsoft.com/office/drawing/2014/main" id="{BBDE9F64-D39F-4835-BED2-DF309AEB071B}"/>
              </a:ext>
            </a:extLst>
          </p:cNvPr>
          <p:cNvPicPr>
            <a:picLocks noChangeAspect="1"/>
          </p:cNvPicPr>
          <p:nvPr/>
        </p:nvPicPr>
        <p:blipFill>
          <a:blip r:embed="rId3"/>
          <a:stretch>
            <a:fillRect/>
          </a:stretch>
        </p:blipFill>
        <p:spPr>
          <a:xfrm>
            <a:off x="3742267" y="0"/>
            <a:ext cx="8449733" cy="4982235"/>
          </a:xfrm>
          <a:prstGeom prst="rect">
            <a:avLst/>
          </a:prstGeom>
          <a:ln>
            <a:solidFill>
              <a:schemeClr val="tx1"/>
            </a:solidFill>
          </a:ln>
          <a:effectLst>
            <a:outerShdw blurRad="50800" dist="38100" dir="2700000" algn="tl" rotWithShape="0">
              <a:prstClr val="black">
                <a:alpha val="40000"/>
              </a:prstClr>
            </a:outerShdw>
          </a:effectLst>
        </p:spPr>
      </p:pic>
      <p:sp>
        <p:nvSpPr>
          <p:cNvPr id="11" name="Rechteck 10">
            <a:extLst>
              <a:ext uri="{FF2B5EF4-FFF2-40B4-BE49-F238E27FC236}">
                <a16:creationId xmlns:a16="http://schemas.microsoft.com/office/drawing/2014/main" id="{81C5285B-E502-4C06-A4A9-CFDC746F7D35}"/>
              </a:ext>
            </a:extLst>
          </p:cNvPr>
          <p:cNvSpPr/>
          <p:nvPr/>
        </p:nvSpPr>
        <p:spPr>
          <a:xfrm>
            <a:off x="682900" y="5337835"/>
            <a:ext cx="10826199" cy="1600438"/>
          </a:xfrm>
          <a:prstGeom prst="rect">
            <a:avLst/>
          </a:prstGeom>
        </p:spPr>
        <p:txBody>
          <a:bodyPr wrap="square">
            <a:spAutoFit/>
          </a:bodyPr>
          <a:lstStyle/>
          <a:p>
            <a:r>
              <a:rPr lang="de-DE" sz="1400" b="0" i="0" dirty="0">
                <a:solidFill>
                  <a:srgbClr val="222222"/>
                </a:solidFill>
                <a:effectLst/>
                <a:latin typeface="Roboto Slab"/>
              </a:rPr>
              <a:t>Es gibt verschiedene Arten von Konformitätsbewertungsverfahren:</a:t>
            </a:r>
          </a:p>
          <a:p>
            <a:pPr marL="342900" indent="-342900">
              <a:buFont typeface="+mj-lt"/>
              <a:buAutoNum type="arabicPeriod"/>
            </a:pPr>
            <a:r>
              <a:rPr lang="de-DE" sz="1400" b="1" i="0" dirty="0">
                <a:solidFill>
                  <a:srgbClr val="FF0000"/>
                </a:solidFill>
                <a:effectLst/>
                <a:latin typeface="roboto"/>
              </a:rPr>
              <a:t>Konformitätsbewertung auf der Grundlage eines Qualitätsmanagementsystems und einer Bewertung der technischen Dokumentation (Anhang IX)</a:t>
            </a:r>
          </a:p>
          <a:p>
            <a:pPr marL="342900" indent="-342900">
              <a:buFont typeface="+mj-lt"/>
              <a:buAutoNum type="arabicPeriod"/>
            </a:pPr>
            <a:r>
              <a:rPr lang="de-DE" sz="1400" b="0" i="0" dirty="0">
                <a:solidFill>
                  <a:srgbClr val="222222"/>
                </a:solidFill>
                <a:effectLst/>
                <a:latin typeface="roboto"/>
              </a:rPr>
              <a:t>Konformitätsbewertung auf der Grundlage einer </a:t>
            </a:r>
            <a:r>
              <a:rPr lang="de-DE" sz="1400" b="1" i="0" dirty="0">
                <a:solidFill>
                  <a:srgbClr val="222222"/>
                </a:solidFill>
                <a:effectLst/>
                <a:latin typeface="roboto"/>
              </a:rPr>
              <a:t>Baumusterprüfung</a:t>
            </a:r>
            <a:r>
              <a:rPr lang="de-DE" sz="1400" b="0" i="0" dirty="0">
                <a:solidFill>
                  <a:srgbClr val="222222"/>
                </a:solidFill>
                <a:effectLst/>
                <a:latin typeface="roboto"/>
              </a:rPr>
              <a:t> (Anhang X)</a:t>
            </a:r>
          </a:p>
          <a:p>
            <a:pPr marL="342900" indent="-342900">
              <a:buFont typeface="+mj-lt"/>
              <a:buAutoNum type="arabicPeriod"/>
            </a:pPr>
            <a:r>
              <a:rPr lang="de-DE" sz="1400" b="0" i="0" dirty="0">
                <a:solidFill>
                  <a:srgbClr val="222222"/>
                </a:solidFill>
                <a:effectLst/>
                <a:latin typeface="roboto"/>
              </a:rPr>
              <a:t>Konformitätsbewertung auf der Grundlage einer </a:t>
            </a:r>
            <a:r>
              <a:rPr lang="de-DE" sz="1400" b="1" i="0" dirty="0">
                <a:solidFill>
                  <a:srgbClr val="222222"/>
                </a:solidFill>
                <a:effectLst/>
                <a:latin typeface="roboto"/>
              </a:rPr>
              <a:t>Produktkonformitätsprüfung</a:t>
            </a:r>
            <a:r>
              <a:rPr lang="de-DE" sz="1400" b="0" i="0" dirty="0">
                <a:solidFill>
                  <a:srgbClr val="222222"/>
                </a:solidFill>
                <a:effectLst/>
                <a:latin typeface="roboto"/>
              </a:rPr>
              <a:t> (Anhang XI)</a:t>
            </a:r>
          </a:p>
          <a:p>
            <a:pPr>
              <a:buFont typeface="+mj-lt"/>
              <a:buAutoNum type="arabicPeriod"/>
            </a:pPr>
            <a:endParaRPr lang="de-DE" sz="1400" dirty="0">
              <a:solidFill>
                <a:srgbClr val="222222"/>
              </a:solidFill>
              <a:latin typeface="roboto"/>
            </a:endParaRPr>
          </a:p>
          <a:p>
            <a:pPr>
              <a:buFont typeface="+mj-lt"/>
              <a:buAutoNum type="arabicPeriod"/>
            </a:pPr>
            <a:endParaRPr lang="de-DE" sz="1400" b="0" i="0" dirty="0">
              <a:solidFill>
                <a:srgbClr val="222222"/>
              </a:solidFill>
              <a:effectLst/>
              <a:latin typeface="roboto"/>
            </a:endParaRPr>
          </a:p>
        </p:txBody>
      </p:sp>
      <p:sp>
        <p:nvSpPr>
          <p:cNvPr id="12" name="Textfeld 11">
            <a:extLst>
              <a:ext uri="{FF2B5EF4-FFF2-40B4-BE49-F238E27FC236}">
                <a16:creationId xmlns:a16="http://schemas.microsoft.com/office/drawing/2014/main" id="{4F2222DE-0F26-40CD-B603-C96B9162314B}"/>
              </a:ext>
            </a:extLst>
          </p:cNvPr>
          <p:cNvSpPr txBox="1"/>
          <p:nvPr/>
        </p:nvSpPr>
        <p:spPr>
          <a:xfrm>
            <a:off x="318051" y="421419"/>
            <a:ext cx="4863549" cy="461665"/>
          </a:xfrm>
          <a:prstGeom prst="rect">
            <a:avLst/>
          </a:prstGeom>
          <a:solidFill>
            <a:srgbClr val="FFFFFF">
              <a:alpha val="85882"/>
            </a:srgbClr>
          </a:solidFill>
        </p:spPr>
        <p:txBody>
          <a:bodyPr wrap="square" rtlCol="0">
            <a:spAutoFit/>
          </a:bodyPr>
          <a:lstStyle/>
          <a:p>
            <a:r>
              <a:rPr lang="de-DE" sz="2400" u="sng" dirty="0"/>
              <a:t>Schritte zum Konformitätsverfahren:</a:t>
            </a:r>
          </a:p>
        </p:txBody>
      </p:sp>
      <p:sp>
        <p:nvSpPr>
          <p:cNvPr id="2" name="Rechteck 1">
            <a:extLst>
              <a:ext uri="{FF2B5EF4-FFF2-40B4-BE49-F238E27FC236}">
                <a16:creationId xmlns:a16="http://schemas.microsoft.com/office/drawing/2014/main" id="{9FDC0609-ECC6-4C75-8708-AFF3368634B0}"/>
              </a:ext>
            </a:extLst>
          </p:cNvPr>
          <p:cNvSpPr/>
          <p:nvPr/>
        </p:nvSpPr>
        <p:spPr>
          <a:xfrm>
            <a:off x="10045700" y="1009650"/>
            <a:ext cx="1936750" cy="24018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4475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34652084-D201-41C2-8E34-266243AE3590}"/>
              </a:ext>
            </a:extLst>
          </p:cNvPr>
          <p:cNvSpPr txBox="1"/>
          <p:nvPr/>
        </p:nvSpPr>
        <p:spPr>
          <a:xfrm>
            <a:off x="2238526" y="864454"/>
            <a:ext cx="6765774" cy="612934"/>
          </a:xfrm>
          <a:prstGeom prst="roundRect">
            <a:avLst/>
          </a:prstGeom>
          <a:solidFill>
            <a:schemeClr val="bg1">
              <a:lumMod val="85000"/>
            </a:schemeClr>
          </a:solidFill>
        </p:spPr>
        <p:txBody>
          <a:bodyPr wrap="square" rtlCol="0">
            <a:spAutoFit/>
          </a:bodyPr>
          <a:lstStyle/>
          <a:p>
            <a:r>
              <a:rPr lang="de-DE" sz="1600" b="1" dirty="0"/>
              <a:t>Ist die Software ein Medizinprodukt? </a:t>
            </a:r>
          </a:p>
          <a:p>
            <a:r>
              <a:rPr lang="de-DE" sz="1400" dirty="0"/>
              <a:t>– Richtlinie MDCG 2019-11 – nur MP kein In vitro </a:t>
            </a:r>
            <a:r>
              <a:rPr lang="de-DE" sz="1400" dirty="0" err="1"/>
              <a:t>diagnostikum</a:t>
            </a:r>
            <a:r>
              <a:rPr lang="de-DE" sz="1400" dirty="0"/>
              <a:t> (out </a:t>
            </a:r>
            <a:r>
              <a:rPr lang="de-DE" sz="1400" dirty="0" err="1"/>
              <a:t>of</a:t>
            </a:r>
            <a:r>
              <a:rPr lang="de-DE" sz="1400" dirty="0"/>
              <a:t> </a:t>
            </a:r>
            <a:r>
              <a:rPr lang="de-DE" sz="1400" dirty="0" err="1"/>
              <a:t>scope</a:t>
            </a:r>
            <a:r>
              <a:rPr lang="de-DE" sz="1400" dirty="0"/>
              <a:t> </a:t>
            </a:r>
            <a:r>
              <a:rPr lang="de-DE" sz="1400" dirty="0" err="1"/>
              <a:t>of</a:t>
            </a:r>
            <a:r>
              <a:rPr lang="de-DE" sz="1400" dirty="0"/>
              <a:t> IVDR)</a:t>
            </a:r>
            <a:endParaRPr lang="en-US" sz="1600" dirty="0"/>
          </a:p>
        </p:txBody>
      </p:sp>
      <p:sp>
        <p:nvSpPr>
          <p:cNvPr id="3" name="Textfeld 2">
            <a:extLst>
              <a:ext uri="{FF2B5EF4-FFF2-40B4-BE49-F238E27FC236}">
                <a16:creationId xmlns:a16="http://schemas.microsoft.com/office/drawing/2014/main" id="{8CC5F62E-2723-4251-8A73-FA97BB3B123E}"/>
              </a:ext>
            </a:extLst>
          </p:cNvPr>
          <p:cNvSpPr txBox="1"/>
          <p:nvPr/>
        </p:nvSpPr>
        <p:spPr>
          <a:xfrm>
            <a:off x="2238526" y="1738778"/>
            <a:ext cx="6765774" cy="612934"/>
          </a:xfrm>
          <a:prstGeom prst="roundRect">
            <a:avLst/>
          </a:prstGeom>
          <a:solidFill>
            <a:schemeClr val="bg1">
              <a:lumMod val="85000"/>
            </a:schemeClr>
          </a:solidFill>
        </p:spPr>
        <p:txBody>
          <a:bodyPr wrap="square" rtlCol="0">
            <a:spAutoFit/>
          </a:bodyPr>
          <a:lstStyle/>
          <a:p>
            <a:r>
              <a:rPr lang="de-DE" sz="1600" b="1" dirty="0"/>
              <a:t>Risikoklassifizierung</a:t>
            </a:r>
            <a:r>
              <a:rPr lang="de-DE" sz="1600" dirty="0"/>
              <a:t> </a:t>
            </a:r>
          </a:p>
          <a:p>
            <a:r>
              <a:rPr lang="de-DE" sz="1400" dirty="0"/>
              <a:t>MDR </a:t>
            </a:r>
            <a:r>
              <a:rPr lang="en-US" sz="1400" dirty="0"/>
              <a:t>2017/745</a:t>
            </a:r>
            <a:r>
              <a:rPr lang="de-DE" sz="1400" dirty="0"/>
              <a:t> – Regel 11 &amp; MDCG</a:t>
            </a:r>
          </a:p>
        </p:txBody>
      </p:sp>
      <p:sp>
        <p:nvSpPr>
          <p:cNvPr id="4" name="Rechteck: abgerundete Ecken 3">
            <a:extLst>
              <a:ext uri="{FF2B5EF4-FFF2-40B4-BE49-F238E27FC236}">
                <a16:creationId xmlns:a16="http://schemas.microsoft.com/office/drawing/2014/main" id="{A413B6C0-5CE7-4E20-8A47-CDA6C212F7C9}"/>
              </a:ext>
            </a:extLst>
          </p:cNvPr>
          <p:cNvSpPr/>
          <p:nvPr/>
        </p:nvSpPr>
        <p:spPr>
          <a:xfrm>
            <a:off x="2238526" y="2613102"/>
            <a:ext cx="6765774" cy="1089660"/>
          </a:xfrm>
          <a:prstGeom prst="roundRect">
            <a:avLst/>
          </a:prstGeom>
          <a:solidFill>
            <a:schemeClr val="bg1">
              <a:lumMod val="85000"/>
            </a:schemeClr>
          </a:solidFill>
        </p:spPr>
        <p:txBody>
          <a:bodyPr wrap="square">
            <a:spAutoFit/>
          </a:bodyPr>
          <a:lstStyle/>
          <a:p>
            <a:r>
              <a:rPr lang="de-DE" sz="1600" b="1" dirty="0"/>
              <a:t>Konformitätsbewertungsverfahren auswählen</a:t>
            </a:r>
          </a:p>
          <a:p>
            <a:r>
              <a:rPr lang="de-DE" sz="1400" dirty="0"/>
              <a:t>- MDR 2017/745 Annex IX, Konformitätsbewertung auf der Grundlage eines Qualitätsmanagementsystems und einer Bewertung der technischen Dokumentation</a:t>
            </a:r>
          </a:p>
        </p:txBody>
      </p:sp>
      <p:sp>
        <p:nvSpPr>
          <p:cNvPr id="5" name="Rechteck: abgerundete Ecken 4">
            <a:extLst>
              <a:ext uri="{FF2B5EF4-FFF2-40B4-BE49-F238E27FC236}">
                <a16:creationId xmlns:a16="http://schemas.microsoft.com/office/drawing/2014/main" id="{F67E0C97-F8C0-4C1A-B14C-4B689115E060}"/>
              </a:ext>
            </a:extLst>
          </p:cNvPr>
          <p:cNvSpPr/>
          <p:nvPr/>
        </p:nvSpPr>
        <p:spPr>
          <a:xfrm>
            <a:off x="2238526" y="3964152"/>
            <a:ext cx="6765774" cy="374571"/>
          </a:xfrm>
          <a:prstGeom prst="roundRect">
            <a:avLst/>
          </a:prstGeom>
          <a:solidFill>
            <a:schemeClr val="bg1">
              <a:lumMod val="85000"/>
            </a:schemeClr>
          </a:solidFill>
        </p:spPr>
        <p:txBody>
          <a:bodyPr wrap="square">
            <a:spAutoFit/>
          </a:bodyPr>
          <a:lstStyle/>
          <a:p>
            <a:r>
              <a:rPr lang="de-DE" sz="1600" b="1" dirty="0"/>
              <a:t>QM-System etablieren </a:t>
            </a:r>
            <a:r>
              <a:rPr lang="de-DE" sz="1400" dirty="0"/>
              <a:t>- ISO-13485 </a:t>
            </a:r>
            <a:endParaRPr lang="de-DE" sz="1600" dirty="0"/>
          </a:p>
        </p:txBody>
      </p:sp>
      <p:sp>
        <p:nvSpPr>
          <p:cNvPr id="6" name="Rechteck: abgerundete Ecken 5">
            <a:extLst>
              <a:ext uri="{FF2B5EF4-FFF2-40B4-BE49-F238E27FC236}">
                <a16:creationId xmlns:a16="http://schemas.microsoft.com/office/drawing/2014/main" id="{36240A02-26EB-47D0-8E13-4D6753A766F7}"/>
              </a:ext>
            </a:extLst>
          </p:cNvPr>
          <p:cNvSpPr/>
          <p:nvPr/>
        </p:nvSpPr>
        <p:spPr>
          <a:xfrm>
            <a:off x="2238526" y="4600113"/>
            <a:ext cx="6765774" cy="612934"/>
          </a:xfrm>
          <a:prstGeom prst="roundRect">
            <a:avLst/>
          </a:prstGeom>
          <a:solidFill>
            <a:schemeClr val="bg1">
              <a:lumMod val="85000"/>
            </a:schemeClr>
          </a:solidFill>
        </p:spPr>
        <p:txBody>
          <a:bodyPr wrap="square">
            <a:spAutoFit/>
          </a:bodyPr>
          <a:lstStyle/>
          <a:p>
            <a:r>
              <a:rPr lang="de-DE" sz="1600" b="1" dirty="0"/>
              <a:t>Technische Dokumentation</a:t>
            </a:r>
          </a:p>
          <a:p>
            <a:r>
              <a:rPr lang="de-DE" sz="1400" dirty="0"/>
              <a:t>Nach MDR 2017/745 Annex II</a:t>
            </a:r>
          </a:p>
        </p:txBody>
      </p:sp>
      <p:sp>
        <p:nvSpPr>
          <p:cNvPr id="7" name="Rechteck: abgerundete Ecken 6">
            <a:extLst>
              <a:ext uri="{FF2B5EF4-FFF2-40B4-BE49-F238E27FC236}">
                <a16:creationId xmlns:a16="http://schemas.microsoft.com/office/drawing/2014/main" id="{0BB29AF1-352B-4267-B1C7-CE8ABA7D8982}"/>
              </a:ext>
            </a:extLst>
          </p:cNvPr>
          <p:cNvSpPr/>
          <p:nvPr/>
        </p:nvSpPr>
        <p:spPr>
          <a:xfrm>
            <a:off x="2238526" y="5474435"/>
            <a:ext cx="6765774" cy="1089660"/>
          </a:xfrm>
          <a:prstGeom prst="roundRect">
            <a:avLst/>
          </a:prstGeom>
          <a:solidFill>
            <a:schemeClr val="bg1">
              <a:lumMod val="85000"/>
            </a:schemeClr>
          </a:solidFill>
        </p:spPr>
        <p:txBody>
          <a:bodyPr wrap="square">
            <a:spAutoFit/>
          </a:bodyPr>
          <a:lstStyle/>
          <a:p>
            <a:r>
              <a:rPr lang="de-DE" sz="1600" b="1" dirty="0"/>
              <a:t>Klinische Beurteilung</a:t>
            </a:r>
          </a:p>
          <a:p>
            <a:r>
              <a:rPr lang="de-DE" sz="1400" dirty="0"/>
              <a:t>Klinische Bewertung und ggf. Klinische Prüfung nach MDR 2017/745 Artikel 61 und </a:t>
            </a:r>
            <a:r>
              <a:rPr lang="de-DE" sz="1400" dirty="0" err="1"/>
              <a:t>ggf</a:t>
            </a:r>
            <a:r>
              <a:rPr lang="de-DE" sz="1400" dirty="0"/>
              <a:t> MDCG 2020-1 </a:t>
            </a:r>
            <a:r>
              <a:rPr lang="en-US" sz="1400" dirty="0"/>
              <a:t>Guidance on Clinical Evaluation (MDR) / Performance Evaluation (IVDR) of Medical Device Software </a:t>
            </a:r>
            <a:endParaRPr lang="de-DE" sz="1400" dirty="0"/>
          </a:p>
        </p:txBody>
      </p:sp>
      <p:sp>
        <p:nvSpPr>
          <p:cNvPr id="8" name="Rechteck: abgerundete Ecken 7">
            <a:extLst>
              <a:ext uri="{FF2B5EF4-FFF2-40B4-BE49-F238E27FC236}">
                <a16:creationId xmlns:a16="http://schemas.microsoft.com/office/drawing/2014/main" id="{77BB0AD1-4ADD-4A2D-BE8D-A876FA929C11}"/>
              </a:ext>
            </a:extLst>
          </p:cNvPr>
          <p:cNvSpPr/>
          <p:nvPr/>
        </p:nvSpPr>
        <p:spPr>
          <a:xfrm rot="16200000">
            <a:off x="6770272" y="3509963"/>
            <a:ext cx="5699641" cy="408623"/>
          </a:xfrm>
          <a:prstGeom prst="roundRect">
            <a:avLst/>
          </a:prstGeom>
          <a:solidFill>
            <a:schemeClr val="bg1">
              <a:lumMod val="85000"/>
            </a:schemeClr>
          </a:solidFill>
        </p:spPr>
        <p:txBody>
          <a:bodyPr wrap="square">
            <a:spAutoFit/>
          </a:bodyPr>
          <a:lstStyle/>
          <a:p>
            <a:pPr algn="ctr"/>
            <a:r>
              <a:rPr lang="de-DE" b="1" dirty="0">
                <a:solidFill>
                  <a:srgbClr val="FF0000"/>
                </a:solidFill>
              </a:rPr>
              <a:t>Risikomanagement - </a:t>
            </a:r>
            <a:r>
              <a:rPr lang="de-DE" dirty="0"/>
              <a:t>ISO-14971 </a:t>
            </a:r>
            <a:endParaRPr lang="de-DE" b="1" dirty="0">
              <a:solidFill>
                <a:srgbClr val="FF0000"/>
              </a:solidFill>
            </a:endParaRPr>
          </a:p>
        </p:txBody>
      </p:sp>
      <p:sp>
        <p:nvSpPr>
          <p:cNvPr id="10" name="Textfeld 9">
            <a:extLst>
              <a:ext uri="{FF2B5EF4-FFF2-40B4-BE49-F238E27FC236}">
                <a16:creationId xmlns:a16="http://schemas.microsoft.com/office/drawing/2014/main" id="{9D1751BE-76A8-4413-A37E-067616B3439F}"/>
              </a:ext>
            </a:extLst>
          </p:cNvPr>
          <p:cNvSpPr txBox="1"/>
          <p:nvPr/>
        </p:nvSpPr>
        <p:spPr>
          <a:xfrm>
            <a:off x="3212839" y="169907"/>
            <a:ext cx="5766322" cy="461665"/>
          </a:xfrm>
          <a:prstGeom prst="rect">
            <a:avLst/>
          </a:prstGeom>
          <a:noFill/>
        </p:spPr>
        <p:txBody>
          <a:bodyPr wrap="none" rtlCol="0">
            <a:spAutoFit/>
          </a:bodyPr>
          <a:lstStyle/>
          <a:p>
            <a:r>
              <a:rPr lang="de-DE" sz="2400" b="1" u="sng" dirty="0"/>
              <a:t>Regulatorische Anforderungen - ÜBERSICHT</a:t>
            </a:r>
            <a:endParaRPr lang="en-US" sz="2400" b="1" u="sng" dirty="0"/>
          </a:p>
        </p:txBody>
      </p:sp>
      <p:sp>
        <p:nvSpPr>
          <p:cNvPr id="14" name="Pfeil: nach rechts 13">
            <a:extLst>
              <a:ext uri="{FF2B5EF4-FFF2-40B4-BE49-F238E27FC236}">
                <a16:creationId xmlns:a16="http://schemas.microsoft.com/office/drawing/2014/main" id="{A6961AC9-3213-420D-8185-CFC53A7D8AE3}"/>
              </a:ext>
            </a:extLst>
          </p:cNvPr>
          <p:cNvSpPr/>
          <p:nvPr/>
        </p:nvSpPr>
        <p:spPr>
          <a:xfrm>
            <a:off x="1364281" y="3884737"/>
            <a:ext cx="457200" cy="533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4203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FC0120CE-2F09-4159-A239-016C9FCAD52D}"/>
              </a:ext>
            </a:extLst>
          </p:cNvPr>
          <p:cNvSpPr txBox="1"/>
          <p:nvPr/>
        </p:nvSpPr>
        <p:spPr>
          <a:xfrm>
            <a:off x="155575" y="509120"/>
            <a:ext cx="11398250" cy="646331"/>
          </a:xfrm>
          <a:prstGeom prst="rect">
            <a:avLst/>
          </a:prstGeom>
          <a:noFill/>
        </p:spPr>
        <p:txBody>
          <a:bodyPr wrap="square">
            <a:spAutoFit/>
          </a:bodyPr>
          <a:lstStyle/>
          <a:p>
            <a:r>
              <a:rPr lang="de-DE" dirty="0"/>
              <a:t>Bei Medizinprodukten, die Software enthalten oder eigenständige Software sind, fordert zudem die IEC 62304 (V&amp;V) ein QM-System und empfiehlt eines nach ISO 13485.</a:t>
            </a:r>
          </a:p>
        </p:txBody>
      </p:sp>
      <p:pic>
        <p:nvPicPr>
          <p:cNvPr id="1026" name="Picture 2" descr="ISO 13485 - Zuordnung">
            <a:extLst>
              <a:ext uri="{FF2B5EF4-FFF2-40B4-BE49-F238E27FC236}">
                <a16:creationId xmlns:a16="http://schemas.microsoft.com/office/drawing/2014/main" id="{643C3776-E46C-4EF0-8992-02FA619B4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54" y="1436460"/>
            <a:ext cx="5000625" cy="3619500"/>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8">
            <a:extLst>
              <a:ext uri="{FF2B5EF4-FFF2-40B4-BE49-F238E27FC236}">
                <a16:creationId xmlns:a16="http://schemas.microsoft.com/office/drawing/2014/main" id="{496B077C-09CB-4ECC-8314-F3CC6538A5F5}"/>
              </a:ext>
            </a:extLst>
          </p:cNvPr>
          <p:cNvSpPr/>
          <p:nvPr/>
        </p:nvSpPr>
        <p:spPr>
          <a:xfrm>
            <a:off x="96520" y="97083"/>
            <a:ext cx="11828780" cy="369332"/>
          </a:xfrm>
          <a:prstGeom prst="rect">
            <a:avLst/>
          </a:prstGeom>
        </p:spPr>
        <p:txBody>
          <a:bodyPr wrap="square">
            <a:spAutoFit/>
          </a:bodyPr>
          <a:lstStyle/>
          <a:p>
            <a:r>
              <a:rPr lang="en-US" b="1" i="1" u="sng" dirty="0"/>
              <a:t>ISO 13485/ ISO 9001 und das QM-System</a:t>
            </a:r>
          </a:p>
        </p:txBody>
      </p:sp>
      <p:sp>
        <p:nvSpPr>
          <p:cNvPr id="8" name="Textfeld 7">
            <a:extLst>
              <a:ext uri="{FF2B5EF4-FFF2-40B4-BE49-F238E27FC236}">
                <a16:creationId xmlns:a16="http://schemas.microsoft.com/office/drawing/2014/main" id="{09EFF6BE-7EBE-4EA8-8674-13FE3EAD5138}"/>
              </a:ext>
            </a:extLst>
          </p:cNvPr>
          <p:cNvSpPr txBox="1"/>
          <p:nvPr/>
        </p:nvSpPr>
        <p:spPr>
          <a:xfrm flipH="1">
            <a:off x="155574" y="1251794"/>
            <a:ext cx="3654425" cy="369332"/>
          </a:xfrm>
          <a:prstGeom prst="rect">
            <a:avLst/>
          </a:prstGeom>
          <a:noFill/>
        </p:spPr>
        <p:txBody>
          <a:bodyPr wrap="square" rtlCol="0">
            <a:spAutoFit/>
          </a:bodyPr>
          <a:lstStyle/>
          <a:p>
            <a:r>
              <a:rPr lang="de-DE" dirty="0"/>
              <a:t>Anforderungen ISO 13485:</a:t>
            </a:r>
          </a:p>
        </p:txBody>
      </p:sp>
      <p:sp>
        <p:nvSpPr>
          <p:cNvPr id="10" name="Geschweifte Klammer rechts 9">
            <a:extLst>
              <a:ext uri="{FF2B5EF4-FFF2-40B4-BE49-F238E27FC236}">
                <a16:creationId xmlns:a16="http://schemas.microsoft.com/office/drawing/2014/main" id="{37C99600-307C-4C4D-B011-B3E0D06B610D}"/>
              </a:ext>
            </a:extLst>
          </p:cNvPr>
          <p:cNvSpPr/>
          <p:nvPr/>
        </p:nvSpPr>
        <p:spPr>
          <a:xfrm>
            <a:off x="5241305" y="1621126"/>
            <a:ext cx="320511" cy="3434834"/>
          </a:xfrm>
          <a:prstGeom prst="rightBrace">
            <a:avLst>
              <a:gd name="adj1" fmla="val 281721"/>
              <a:gd name="adj2" fmla="val 1062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DA2795E3-FEBE-4F0D-B9C1-6F312956FFF4}"/>
              </a:ext>
            </a:extLst>
          </p:cNvPr>
          <p:cNvSpPr txBox="1"/>
          <p:nvPr/>
        </p:nvSpPr>
        <p:spPr>
          <a:xfrm>
            <a:off x="5687135" y="1791802"/>
            <a:ext cx="661463" cy="369332"/>
          </a:xfrm>
          <a:prstGeom prst="rect">
            <a:avLst/>
          </a:prstGeom>
          <a:noFill/>
        </p:spPr>
        <p:txBody>
          <a:bodyPr wrap="none" rtlCol="0">
            <a:spAutoFit/>
          </a:bodyPr>
          <a:lstStyle/>
          <a:p>
            <a:r>
              <a:rPr lang="de-DE" b="1" dirty="0"/>
              <a:t>SOPs</a:t>
            </a:r>
          </a:p>
        </p:txBody>
      </p:sp>
      <p:sp>
        <p:nvSpPr>
          <p:cNvPr id="12" name="Textfeld 11">
            <a:extLst>
              <a:ext uri="{FF2B5EF4-FFF2-40B4-BE49-F238E27FC236}">
                <a16:creationId xmlns:a16="http://schemas.microsoft.com/office/drawing/2014/main" id="{36CD7301-5A1E-436D-A7A6-CD90F2E82F89}"/>
              </a:ext>
            </a:extLst>
          </p:cNvPr>
          <p:cNvSpPr txBox="1"/>
          <p:nvPr/>
        </p:nvSpPr>
        <p:spPr>
          <a:xfrm>
            <a:off x="6706585" y="1514803"/>
            <a:ext cx="4621098" cy="923330"/>
          </a:xfrm>
          <a:prstGeom prst="rect">
            <a:avLst/>
          </a:prstGeom>
          <a:noFill/>
        </p:spPr>
        <p:txBody>
          <a:bodyPr wrap="square" rtlCol="0">
            <a:spAutoFit/>
          </a:bodyPr>
          <a:lstStyle/>
          <a:p>
            <a:r>
              <a:rPr lang="de-DE" dirty="0"/>
              <a:t>Durch ISO-13485 BEIBEHALTUNG des Standards </a:t>
            </a:r>
            <a:r>
              <a:rPr lang="de-DE" dirty="0">
                <a:sym typeface="Wingdings" panose="05000000000000000000" pitchFamily="2" charset="2"/>
              </a:rPr>
              <a:t> ISO 9001 fordert darüber hinaus die kontinuierliche Verbesserung!</a:t>
            </a:r>
            <a:endParaRPr lang="de-DE" dirty="0"/>
          </a:p>
        </p:txBody>
      </p:sp>
      <p:pic>
        <p:nvPicPr>
          <p:cNvPr id="1028" name="Picture 4" descr="Unterschiede ISO 13485 und ISO 9001">
            <a:extLst>
              <a:ext uri="{FF2B5EF4-FFF2-40B4-BE49-F238E27FC236}">
                <a16:creationId xmlns:a16="http://schemas.microsoft.com/office/drawing/2014/main" id="{BC8ACCE4-2A2A-4E1C-A837-22DA0525E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9308" y="2768582"/>
            <a:ext cx="4668038" cy="3728217"/>
          </a:xfrm>
          <a:prstGeom prst="rect">
            <a:avLst/>
          </a:prstGeom>
          <a:noFill/>
          <a:extLst>
            <a:ext uri="{909E8E84-426E-40DD-AFC4-6F175D3DCCD1}">
              <a14:hiddenFill xmlns:a14="http://schemas.microsoft.com/office/drawing/2010/main">
                <a:solidFill>
                  <a:srgbClr val="FFFFFF"/>
                </a:solidFill>
              </a14:hiddenFill>
            </a:ext>
          </a:extLst>
        </p:spPr>
      </p:pic>
      <p:sp>
        <p:nvSpPr>
          <p:cNvPr id="18" name="Textfeld 17">
            <a:extLst>
              <a:ext uri="{FF2B5EF4-FFF2-40B4-BE49-F238E27FC236}">
                <a16:creationId xmlns:a16="http://schemas.microsoft.com/office/drawing/2014/main" id="{2B2776A9-0B51-4990-A842-3D68A61B1805}"/>
              </a:ext>
            </a:extLst>
          </p:cNvPr>
          <p:cNvSpPr txBox="1"/>
          <p:nvPr/>
        </p:nvSpPr>
        <p:spPr>
          <a:xfrm>
            <a:off x="155575" y="5116374"/>
            <a:ext cx="6804025" cy="1569660"/>
          </a:xfrm>
          <a:prstGeom prst="rect">
            <a:avLst/>
          </a:prstGeom>
          <a:noFill/>
        </p:spPr>
        <p:txBody>
          <a:bodyPr wrap="square">
            <a:spAutoFit/>
          </a:bodyPr>
          <a:lstStyle/>
          <a:p>
            <a:r>
              <a:rPr lang="de-DE" sz="1200" dirty="0"/>
              <a:t>Die ISO 13485 fordert im Rahmen des Qualitätsmanagementsystems ebenso wie die ISO 9001:</a:t>
            </a:r>
          </a:p>
          <a:p>
            <a:pPr marL="171450" indent="-171450">
              <a:buFont typeface="Arial" panose="020B0604020202020204" pitchFamily="34" charset="0"/>
              <a:buChar char="•"/>
            </a:pPr>
            <a:r>
              <a:rPr lang="de-DE" sz="1200" dirty="0"/>
              <a:t>eine dokumentierte Qualitätspolitik und Qualitätsziele, die meist im QM-Handbuch dokumentiert sind,</a:t>
            </a:r>
          </a:p>
          <a:p>
            <a:pPr marL="171450" indent="-171450">
              <a:buFont typeface="Arial" panose="020B0604020202020204" pitchFamily="34" charset="0"/>
              <a:buChar char="•"/>
            </a:pPr>
            <a:r>
              <a:rPr lang="de-DE" sz="1200" dirty="0"/>
              <a:t>die Lenkung von Dokumenten,</a:t>
            </a:r>
          </a:p>
          <a:p>
            <a:pPr marL="171450" indent="-171450">
              <a:buFont typeface="Arial" panose="020B0604020202020204" pitchFamily="34" charset="0"/>
              <a:buChar char="•"/>
            </a:pPr>
            <a:r>
              <a:rPr lang="de-DE" sz="1200" dirty="0"/>
              <a:t>die Sicherstellung von geeigneten Ressourcen wie Menschen und Arbeitsmitteln (z.B. Messmittel und Validierung von Prozess-Software),</a:t>
            </a:r>
          </a:p>
          <a:p>
            <a:pPr marL="171450" indent="-171450">
              <a:buFont typeface="Arial" panose="020B0604020202020204" pitchFamily="34" charset="0"/>
              <a:buChar char="•"/>
            </a:pPr>
            <a:r>
              <a:rPr lang="de-DE" sz="1200" dirty="0"/>
              <a:t>eine geeignete Lieferantenauswahl,</a:t>
            </a:r>
          </a:p>
          <a:p>
            <a:pPr marL="171450" indent="-171450">
              <a:buFont typeface="Arial" panose="020B0604020202020204" pitchFamily="34" charset="0"/>
              <a:buChar char="•"/>
            </a:pPr>
            <a:r>
              <a:rPr lang="de-DE" sz="1200" dirty="0"/>
              <a:t>Prozesse für die Entwicklung, Produktion und </a:t>
            </a:r>
            <a:r>
              <a:rPr lang="de-DE" sz="1200" dirty="0" err="1"/>
              <a:t>Dienstsleistungerbringung</a:t>
            </a:r>
            <a:endParaRPr lang="de-DE" sz="1200" dirty="0"/>
          </a:p>
          <a:p>
            <a:pPr marL="171450" indent="-171450">
              <a:buFont typeface="Arial" panose="020B0604020202020204" pitchFamily="34" charset="0"/>
              <a:buChar char="•"/>
            </a:pPr>
            <a:r>
              <a:rPr lang="de-DE" sz="1200" dirty="0"/>
              <a:t>eine kontinuierliche Messung (und Verbesserung) der Qualität bzw. Zielerreichung.</a:t>
            </a:r>
          </a:p>
        </p:txBody>
      </p:sp>
    </p:spTree>
    <p:extLst>
      <p:ext uri="{BB962C8B-B14F-4D97-AF65-F5344CB8AC3E}">
        <p14:creationId xmlns:p14="http://schemas.microsoft.com/office/powerpoint/2010/main" val="366987930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14244</Words>
  <Application>Microsoft Office PowerPoint</Application>
  <PresentationFormat>Breitbild</PresentationFormat>
  <Paragraphs>1137</Paragraphs>
  <Slides>65</Slides>
  <Notes>21</Notes>
  <HiddenSlides>0</HiddenSlides>
  <MMClips>0</MMClips>
  <ScaleCrop>false</ScaleCrop>
  <HeadingPairs>
    <vt:vector size="6" baseType="variant">
      <vt:variant>
        <vt:lpstr>Verwendete Schriftarten</vt:lpstr>
      </vt:variant>
      <vt:variant>
        <vt:i4>13</vt:i4>
      </vt:variant>
      <vt:variant>
        <vt:lpstr>Design</vt:lpstr>
      </vt:variant>
      <vt:variant>
        <vt:i4>1</vt:i4>
      </vt:variant>
      <vt:variant>
        <vt:lpstr>Folientitel</vt:lpstr>
      </vt:variant>
      <vt:variant>
        <vt:i4>65</vt:i4>
      </vt:variant>
    </vt:vector>
  </HeadingPairs>
  <TitlesOfParts>
    <vt:vector size="79" baseType="lpstr">
      <vt:lpstr>-apple-system</vt:lpstr>
      <vt:lpstr>Arial</vt:lpstr>
      <vt:lpstr>bundessansweb</vt:lpstr>
      <vt:lpstr>Calibri</vt:lpstr>
      <vt:lpstr>Calibri Light</vt:lpstr>
      <vt:lpstr>MuseoSlab500Regular</vt:lpstr>
      <vt:lpstr>Open Sans</vt:lpstr>
      <vt:lpstr>Open Sans </vt:lpstr>
      <vt:lpstr>PT Sans</vt:lpstr>
      <vt:lpstr>roboto</vt:lpstr>
      <vt:lpstr>Roboto Slab</vt:lpstr>
      <vt:lpstr>Verdana</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Back-Up I</vt:lpstr>
      <vt:lpstr>Klin Bewertung</vt:lpstr>
      <vt:lpstr>PowerPoint-Präsentation</vt:lpstr>
      <vt:lpstr>PowerPoint-Präsentation</vt:lpstr>
      <vt:lpstr>PowerPoint-Präsentation</vt:lpstr>
      <vt:lpstr>PowerPoint-Präsentation</vt:lpstr>
      <vt:lpstr>PowerPoint-Präsentation</vt:lpstr>
      <vt:lpstr>PowerPoint-Präsentation</vt:lpstr>
      <vt:lpstr>Risk Management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Allgemeines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V&amp;V</vt:lpstr>
      <vt:lpstr>PowerPoint-Präsentation</vt:lpstr>
      <vt:lpstr>PowerPoint-Präsentation</vt:lpstr>
      <vt:lpstr>PowerPoint-Präsentation</vt:lpstr>
      <vt:lpstr>PowerPoint-Präsentation</vt:lpstr>
      <vt:lpstr>Back-Up II</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Wendt, Alexander</dc:creator>
  <cp:lastModifiedBy>Alexander Wendt</cp:lastModifiedBy>
  <cp:revision>56</cp:revision>
  <dcterms:created xsi:type="dcterms:W3CDTF">2021-06-15T07:43:38Z</dcterms:created>
  <dcterms:modified xsi:type="dcterms:W3CDTF">2021-06-18T17:58:21Z</dcterms:modified>
</cp:coreProperties>
</file>